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ppt/theme/themeOverride4.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2" r:id="rId5"/>
    <p:sldId id="258" r:id="rId6"/>
    <p:sldId id="259" r:id="rId7"/>
    <p:sldId id="261" r:id="rId8"/>
    <p:sldId id="267" r:id="rId9"/>
    <p:sldId id="268"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3537" autoAdjust="0"/>
  </p:normalViewPr>
  <p:slideViewPr>
    <p:cSldViewPr snapToGrid="0">
      <p:cViewPr varScale="1">
        <p:scale>
          <a:sx n="103" d="100"/>
          <a:sy n="103" d="100"/>
        </p:scale>
        <p:origin x="7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Giuliani" userId="a8b51b93-8b32-4b93-a1ab-f39f4ef9826a" providerId="ADAL" clId="{91711D67-164A-47A7-A00B-DF57C42D3A43}"/>
    <pc:docChg chg="modSld sldOrd">
      <pc:chgData name="Chris Giuliani" userId="a8b51b93-8b32-4b93-a1ab-f39f4ef9826a" providerId="ADAL" clId="{91711D67-164A-47A7-A00B-DF57C42D3A43}" dt="2023-05-09T16:05:52.807" v="22" actId="1076"/>
      <pc:docMkLst>
        <pc:docMk/>
      </pc:docMkLst>
      <pc:sldChg chg="mod ord modShow">
        <pc:chgData name="Chris Giuliani" userId="a8b51b93-8b32-4b93-a1ab-f39f4ef9826a" providerId="ADAL" clId="{91711D67-164A-47A7-A00B-DF57C42D3A43}" dt="2023-05-09T16:03:19.448" v="5" actId="729"/>
        <pc:sldMkLst>
          <pc:docMk/>
          <pc:sldMk cId="3161872910" sldId="258"/>
        </pc:sldMkLst>
      </pc:sldChg>
      <pc:sldChg chg="ord">
        <pc:chgData name="Chris Giuliani" userId="a8b51b93-8b32-4b93-a1ab-f39f4ef9826a" providerId="ADAL" clId="{91711D67-164A-47A7-A00B-DF57C42D3A43}" dt="2023-05-09T16:03:32.154" v="7"/>
        <pc:sldMkLst>
          <pc:docMk/>
          <pc:sldMk cId="237304470" sldId="261"/>
        </pc:sldMkLst>
      </pc:sldChg>
      <pc:sldChg chg="modSp mod">
        <pc:chgData name="Chris Giuliani" userId="a8b51b93-8b32-4b93-a1ab-f39f4ef9826a" providerId="ADAL" clId="{91711D67-164A-47A7-A00B-DF57C42D3A43}" dt="2023-05-09T16:05:52.807" v="22" actId="1076"/>
        <pc:sldMkLst>
          <pc:docMk/>
          <pc:sldMk cId="4156007869" sldId="262"/>
        </pc:sldMkLst>
        <pc:spChg chg="mod">
          <ac:chgData name="Chris Giuliani" userId="a8b51b93-8b32-4b93-a1ab-f39f4ef9826a" providerId="ADAL" clId="{91711D67-164A-47A7-A00B-DF57C42D3A43}" dt="2023-05-09T16:05:52.807" v="22" actId="1076"/>
          <ac:spMkLst>
            <pc:docMk/>
            <pc:sldMk cId="4156007869" sldId="262"/>
            <ac:spMk id="2" creationId="{6CD5258A-297B-4B7A-922F-32C68FF4E224}"/>
          </ac:spMkLst>
        </pc:spChg>
      </pc:sldChg>
      <pc:sldChg chg="mod ord modShow">
        <pc:chgData name="Chris Giuliani" userId="a8b51b93-8b32-4b93-a1ab-f39f4ef9826a" providerId="ADAL" clId="{91711D67-164A-47A7-A00B-DF57C42D3A43}" dt="2023-05-09T16:03:47.116" v="12"/>
        <pc:sldMkLst>
          <pc:docMk/>
          <pc:sldMk cId="1338126262" sldId="263"/>
        </pc:sldMkLst>
      </pc:sldChg>
      <pc:sldChg chg="ord">
        <pc:chgData name="Chris Giuliani" userId="a8b51b93-8b32-4b93-a1ab-f39f4ef9826a" providerId="ADAL" clId="{91711D67-164A-47A7-A00B-DF57C42D3A43}" dt="2023-05-09T16:03:33.453" v="9"/>
        <pc:sldMkLst>
          <pc:docMk/>
          <pc:sldMk cId="3803367187" sldId="2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F95BC3-8B3B-4BB1-8AFC-F9A3AA634714}" type="datetimeFigureOut">
              <a:rPr lang="en-US" smtClean="0"/>
              <a:t>5/9/2023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BF6031-8663-4CD8-88F9-2ED9ABE26348}" type="slidenum">
              <a:rPr lang="en-US" smtClean="0"/>
              <a:t>‹#›</a:t>
            </a:fld>
            <a:endParaRPr lang="en-US"/>
          </a:p>
        </p:txBody>
      </p:sp>
    </p:spTree>
    <p:extLst>
      <p:ext uri="{BB962C8B-B14F-4D97-AF65-F5344CB8AC3E}">
        <p14:creationId xmlns:p14="http://schemas.microsoft.com/office/powerpoint/2010/main" val="2166604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Spring classes began January 23rd 2023</a:t>
            </a:r>
          </a:p>
          <a:p>
            <a:endParaRPr lang="en-US" dirty="0"/>
          </a:p>
        </p:txBody>
      </p:sp>
      <p:sp>
        <p:nvSpPr>
          <p:cNvPr id="4" name="Slide Number Placeholder 3"/>
          <p:cNvSpPr>
            <a:spLocks noGrp="1"/>
          </p:cNvSpPr>
          <p:nvPr>
            <p:ph type="sldNum" sz="quarter" idx="5"/>
          </p:nvPr>
        </p:nvSpPr>
        <p:spPr/>
        <p:txBody>
          <a:bodyPr/>
          <a:lstStyle/>
          <a:p>
            <a:fld id="{CCBF6031-8663-4CD8-88F9-2ED9ABE26348}" type="slidenum">
              <a:rPr lang="en-US" smtClean="0"/>
              <a:t>4</a:t>
            </a:fld>
            <a:endParaRPr lang="en-US"/>
          </a:p>
        </p:txBody>
      </p:sp>
    </p:spTree>
    <p:extLst>
      <p:ext uri="{BB962C8B-B14F-4D97-AF65-F5344CB8AC3E}">
        <p14:creationId xmlns:p14="http://schemas.microsoft.com/office/powerpoint/2010/main" val="1428870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1016000" y="2057400"/>
            <a:ext cx="10464800" cy="1143000"/>
          </a:xfrm>
        </p:spPr>
        <p:txBody>
          <a:bodyPr anchor="b"/>
          <a:lstStyle>
            <a:lvl1pPr>
              <a:defRPr sz="4000">
                <a:solidFill>
                  <a:srgbClr val="005A8B"/>
                </a:solidFill>
              </a:defRPr>
            </a:lvl1pPr>
          </a:lstStyle>
          <a:p>
            <a:r>
              <a:rPr lang="en-US" dirty="0"/>
              <a:t>Click to edit Master title style</a:t>
            </a:r>
          </a:p>
        </p:txBody>
      </p:sp>
      <p:sp>
        <p:nvSpPr>
          <p:cNvPr id="3076" name="Rectangle 4"/>
          <p:cNvSpPr>
            <a:spLocks noGrp="1" noChangeArrowheads="1"/>
          </p:cNvSpPr>
          <p:nvPr>
            <p:ph type="subTitle" idx="1"/>
          </p:nvPr>
        </p:nvSpPr>
        <p:spPr>
          <a:xfrm>
            <a:off x="1016000" y="3352800"/>
            <a:ext cx="8534400" cy="1752600"/>
          </a:xfrm>
        </p:spPr>
        <p:txBody>
          <a:bodyPr/>
          <a:lstStyle>
            <a:lvl1pPr marL="0" indent="0">
              <a:buFontTx/>
              <a:buNone/>
              <a:defRPr>
                <a:solidFill>
                  <a:srgbClr val="005A8B"/>
                </a:solidFill>
              </a:defRPr>
            </a:lvl1pPr>
          </a:lstStyle>
          <a:p>
            <a:r>
              <a:rPr lang="en-US" dirty="0"/>
              <a:t>Click to edit Master subtitle style</a:t>
            </a:r>
          </a:p>
        </p:txBody>
      </p:sp>
    </p:spTree>
    <p:extLst>
      <p:ext uri="{BB962C8B-B14F-4D97-AF65-F5344CB8AC3E}">
        <p14:creationId xmlns:p14="http://schemas.microsoft.com/office/powerpoint/2010/main" val="60681706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FCAE7-0AF3-1B4D-5BD8-62D2AED5AE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AEE287-40F3-8E72-2029-7C3668D1B1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508CE8-51AC-8446-046C-5A48D4540291}"/>
              </a:ext>
            </a:extLst>
          </p:cNvPr>
          <p:cNvSpPr>
            <a:spLocks noGrp="1"/>
          </p:cNvSpPr>
          <p:nvPr>
            <p:ph type="dt" sz="half" idx="10"/>
          </p:nvPr>
        </p:nvSpPr>
        <p:spPr/>
        <p:txBody>
          <a:bodyPr/>
          <a:lstStyle/>
          <a:p>
            <a:fld id="{AA4BE55C-2F04-4317-A99F-1F018B8D1A4B}" type="datetime1">
              <a:rPr lang="en-US" smtClean="0"/>
              <a:t>5/9/2023</a:t>
            </a:fld>
            <a:endParaRPr lang="en-US"/>
          </a:p>
        </p:txBody>
      </p:sp>
      <p:sp>
        <p:nvSpPr>
          <p:cNvPr id="5" name="Footer Placeholder 4">
            <a:extLst>
              <a:ext uri="{FF2B5EF4-FFF2-40B4-BE49-F238E27FC236}">
                <a16:creationId xmlns:a16="http://schemas.microsoft.com/office/drawing/2014/main" id="{130EE82D-6F2C-94D6-825E-2EB900725D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1EE5B2-A561-79AD-EC41-A76AB6D2C330}"/>
              </a:ext>
            </a:extLst>
          </p:cNvPr>
          <p:cNvSpPr>
            <a:spLocks noGrp="1"/>
          </p:cNvSpPr>
          <p:nvPr>
            <p:ph type="sldNum" sz="quarter" idx="12"/>
          </p:nvPr>
        </p:nvSpPr>
        <p:spPr/>
        <p:txBody>
          <a:bodyPr/>
          <a:lstStyle/>
          <a:p>
            <a:fld id="{2068886E-5A87-4A7A-A4E6-FF6BFFD7963B}" type="slidenum">
              <a:rPr lang="en-US" smtClean="0"/>
              <a:t>‹#›</a:t>
            </a:fld>
            <a:endParaRPr lang="en-US"/>
          </a:p>
        </p:txBody>
      </p:sp>
    </p:spTree>
    <p:extLst>
      <p:ext uri="{BB962C8B-B14F-4D97-AF65-F5344CB8AC3E}">
        <p14:creationId xmlns:p14="http://schemas.microsoft.com/office/powerpoint/2010/main" val="3351502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tx2"/>
            </a:gs>
            <a:gs pos="100000">
              <a:schemeClr val="bg1"/>
            </a:gs>
          </a:gsLst>
          <a:lin ang="5400000"/>
        </a:gradFill>
        <a:effectLst/>
      </p:bgPr>
    </p:bg>
    <p:spTree>
      <p:nvGrpSpPr>
        <p:cNvPr id="1" name=""/>
        <p:cNvGrpSpPr/>
        <p:nvPr/>
      </p:nvGrpSpPr>
      <p:grpSpPr>
        <a:xfrm>
          <a:off x="0" y="0"/>
          <a:ext cx="0" cy="0"/>
          <a:chOff x="0" y="0"/>
          <a:chExt cx="0" cy="0"/>
        </a:xfrm>
      </p:grpSpPr>
      <p:pic>
        <p:nvPicPr>
          <p:cNvPr id="1026" name="Picture 6" descr="white screen for ppt.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3283" y="0"/>
            <a:ext cx="12316884" cy="693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812800" y="457200"/>
            <a:ext cx="9550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812800" y="1600200"/>
            <a:ext cx="9550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11"/>
          <p:cNvSpPr>
            <a:spLocks noChangeArrowheads="1"/>
          </p:cNvSpPr>
          <p:nvPr/>
        </p:nvSpPr>
        <p:spPr bwMode="auto">
          <a:xfrm>
            <a:off x="6096000" y="6400800"/>
            <a:ext cx="386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36" charset="-128"/>
              </a:defRPr>
            </a:lvl1pPr>
            <a:lvl2pPr marL="742950" indent="-285750">
              <a:defRPr sz="2400">
                <a:solidFill>
                  <a:schemeClr val="tx1"/>
                </a:solidFill>
                <a:latin typeface="Arial" panose="020B0604020202020204" pitchFamily="34" charset="0"/>
                <a:ea typeface="ヒラギノ角ゴ Pro W3" pitchFamily="36" charset="-128"/>
              </a:defRPr>
            </a:lvl2pPr>
            <a:lvl3pPr marL="1143000" indent="-228600">
              <a:defRPr sz="2400">
                <a:solidFill>
                  <a:schemeClr val="tx1"/>
                </a:solidFill>
                <a:latin typeface="Arial" panose="020B0604020202020204" pitchFamily="34" charset="0"/>
                <a:ea typeface="ヒラギノ角ゴ Pro W3" pitchFamily="36" charset="-128"/>
              </a:defRPr>
            </a:lvl3pPr>
            <a:lvl4pPr marL="1600200" indent="-228600">
              <a:defRPr sz="2400">
                <a:solidFill>
                  <a:schemeClr val="tx1"/>
                </a:solidFill>
                <a:latin typeface="Arial" panose="020B0604020202020204" pitchFamily="34" charset="0"/>
                <a:ea typeface="ヒラギノ角ゴ Pro W3" pitchFamily="36" charset="-128"/>
              </a:defRPr>
            </a:lvl4pPr>
            <a:lvl5pPr marL="2057400" indent="-228600">
              <a:defRPr sz="2400">
                <a:solidFill>
                  <a:schemeClr val="tx1"/>
                </a:solidFill>
                <a:latin typeface="Arial" panose="020B0604020202020204" pitchFamily="34" charset="0"/>
                <a:ea typeface="ヒラギノ角ゴ Pro W3" pitchFamily="36"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9pPr>
          </a:lstStyle>
          <a:p>
            <a:pPr eaLnBrk="0" fontAlgn="base" hangingPunct="0">
              <a:spcBef>
                <a:spcPct val="0"/>
              </a:spcBef>
              <a:spcAft>
                <a:spcPct val="0"/>
              </a:spcAft>
              <a:defRPr/>
            </a:pPr>
            <a:endParaRPr lang="en-US" altLang="en-US" sz="1100" dirty="0">
              <a:solidFill>
                <a:srgbClr val="005A8B"/>
              </a:solidFill>
            </a:endParaRPr>
          </a:p>
        </p:txBody>
      </p:sp>
    </p:spTree>
    <p:extLst>
      <p:ext uri="{BB962C8B-B14F-4D97-AF65-F5344CB8AC3E}">
        <p14:creationId xmlns:p14="http://schemas.microsoft.com/office/powerpoint/2010/main" val="3707124406"/>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p:titleStyle>
    <p:bodyStyle>
      <a:lvl1pPr marL="342900" indent="-342900" algn="l" rtl="0" eaLnBrk="0" fontAlgn="base" hangingPunct="0">
        <a:spcBef>
          <a:spcPct val="20000"/>
        </a:spcBef>
        <a:spcAft>
          <a:spcPct val="0"/>
        </a:spcAft>
        <a:buClr>
          <a:srgbClr val="005389"/>
        </a:buClr>
        <a:buFont typeface="Lucida Grande" pitchFamily="36" charset="0"/>
        <a:buChar char="▸"/>
        <a:defRPr sz="2000">
          <a:solidFill>
            <a:srgbClr val="005A8B"/>
          </a:solidFill>
          <a:latin typeface="+mn-lt"/>
          <a:ea typeface="+mn-ea"/>
          <a:cs typeface="+mn-cs"/>
        </a:defRPr>
      </a:lvl1pPr>
      <a:lvl2pPr marL="742950" indent="-285750" algn="l" rtl="0" eaLnBrk="0" fontAlgn="base" hangingPunct="0">
        <a:spcBef>
          <a:spcPct val="20000"/>
        </a:spcBef>
        <a:spcAft>
          <a:spcPct val="0"/>
        </a:spcAft>
        <a:buClr>
          <a:srgbClr val="005389"/>
        </a:buClr>
        <a:buFont typeface="Lucida Grande" pitchFamily="36" charset="0"/>
        <a:buChar char="▸"/>
        <a:defRPr>
          <a:solidFill>
            <a:srgbClr val="005A8B"/>
          </a:solidFill>
          <a:latin typeface="+mj-lt"/>
          <a:ea typeface="+mn-ea"/>
          <a:cs typeface="+mn-cs"/>
        </a:defRPr>
      </a:lvl2pPr>
      <a:lvl3pPr marL="1085850" indent="-228600" algn="l" rtl="0" eaLnBrk="0" fontAlgn="base" hangingPunct="0">
        <a:spcBef>
          <a:spcPct val="20000"/>
        </a:spcBef>
        <a:spcAft>
          <a:spcPct val="0"/>
        </a:spcAft>
        <a:buClr>
          <a:srgbClr val="005389"/>
        </a:buClr>
        <a:buSzPct val="75000"/>
        <a:buFont typeface="Lucida Grande" pitchFamily="36" charset="0"/>
        <a:buChar char="▸"/>
        <a:defRPr>
          <a:solidFill>
            <a:srgbClr val="005A8B"/>
          </a:solidFill>
          <a:latin typeface="+mn-lt"/>
          <a:ea typeface="+mn-ea"/>
          <a:cs typeface="+mn-cs"/>
        </a:defRPr>
      </a:lvl3pPr>
      <a:lvl4pPr marL="1428750" indent="-228600" algn="l" rtl="0" eaLnBrk="0" fontAlgn="base" hangingPunct="0">
        <a:spcBef>
          <a:spcPct val="20000"/>
        </a:spcBef>
        <a:spcAft>
          <a:spcPct val="0"/>
        </a:spcAft>
        <a:buClr>
          <a:srgbClr val="005389"/>
        </a:buClr>
        <a:buFont typeface="Lucida Grande" pitchFamily="36" charset="0"/>
        <a:buChar char="▸"/>
        <a:defRPr>
          <a:solidFill>
            <a:srgbClr val="005A8B"/>
          </a:solidFill>
          <a:latin typeface="+mn-lt"/>
          <a:ea typeface="+mn-ea"/>
          <a:cs typeface="+mn-cs"/>
        </a:defRPr>
      </a:lvl4pPr>
      <a:lvl5pPr marL="1771650" indent="-228600" algn="l" rtl="0" eaLnBrk="0" fontAlgn="base" hangingPunct="0">
        <a:spcBef>
          <a:spcPct val="20000"/>
        </a:spcBef>
        <a:spcAft>
          <a:spcPct val="0"/>
        </a:spcAft>
        <a:buClr>
          <a:srgbClr val="005389"/>
        </a:buClr>
        <a:buFont typeface="Lucida Grande" pitchFamily="36" charset="0"/>
        <a:buChar char="▸"/>
        <a:defRPr>
          <a:solidFill>
            <a:srgbClr val="005A8B"/>
          </a:solidFill>
          <a:latin typeface="+mj-lt"/>
          <a:ea typeface="+mn-ea"/>
          <a:cs typeface="+mn-cs"/>
        </a:defRPr>
      </a:lvl5pPr>
      <a:lvl6pPr marL="2228850" indent="-228600" algn="l" rtl="0" fontAlgn="base">
        <a:spcBef>
          <a:spcPct val="20000"/>
        </a:spcBef>
        <a:spcAft>
          <a:spcPct val="0"/>
        </a:spcAft>
        <a:buChar char="»"/>
        <a:defRPr sz="1100">
          <a:solidFill>
            <a:srgbClr val="005389"/>
          </a:solidFill>
          <a:latin typeface="+mj-lt"/>
          <a:ea typeface="+mn-ea"/>
          <a:cs typeface="+mn-cs"/>
        </a:defRPr>
      </a:lvl6pPr>
      <a:lvl7pPr marL="2686050" indent="-228600" algn="l" rtl="0" fontAlgn="base">
        <a:spcBef>
          <a:spcPct val="20000"/>
        </a:spcBef>
        <a:spcAft>
          <a:spcPct val="0"/>
        </a:spcAft>
        <a:buChar char="»"/>
        <a:defRPr sz="1100">
          <a:solidFill>
            <a:srgbClr val="005389"/>
          </a:solidFill>
          <a:latin typeface="+mj-lt"/>
          <a:ea typeface="+mn-ea"/>
          <a:cs typeface="+mn-cs"/>
        </a:defRPr>
      </a:lvl7pPr>
      <a:lvl8pPr marL="3143250" indent="-228600" algn="l" rtl="0" fontAlgn="base">
        <a:spcBef>
          <a:spcPct val="20000"/>
        </a:spcBef>
        <a:spcAft>
          <a:spcPct val="0"/>
        </a:spcAft>
        <a:buChar char="»"/>
        <a:defRPr sz="1100">
          <a:solidFill>
            <a:srgbClr val="005389"/>
          </a:solidFill>
          <a:latin typeface="+mj-lt"/>
          <a:ea typeface="+mn-ea"/>
          <a:cs typeface="+mn-cs"/>
        </a:defRPr>
      </a:lvl8pPr>
      <a:lvl9pPr marL="3600450" indent="-228600" algn="l" rtl="0" fontAlgn="base">
        <a:spcBef>
          <a:spcPct val="20000"/>
        </a:spcBef>
        <a:spcAft>
          <a:spcPct val="0"/>
        </a:spcAft>
        <a:buChar char="»"/>
        <a:defRPr sz="1100">
          <a:solidFill>
            <a:srgbClr val="005389"/>
          </a:solidFill>
          <a:latin typeface="+mj-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hyperlink" Target="https://coheao.com/wp-content/uploads/2021/04/COHEAO-Transcript-Withholding-Memo-Updated-8.19.22.pdf" TargetMode="Externa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014B572-2A98-42C6-AB5D-02081859E8B5}"/>
              </a:ext>
            </a:extLst>
          </p:cNvPr>
          <p:cNvSpPr>
            <a:spLocks noGrp="1"/>
          </p:cNvSpPr>
          <p:nvPr>
            <p:ph type="ctrTitle"/>
          </p:nvPr>
        </p:nvSpPr>
        <p:spPr/>
        <p:txBody>
          <a:bodyPr/>
          <a:lstStyle/>
          <a:p>
            <a:r>
              <a:rPr lang="en-US" dirty="0"/>
              <a:t>Student Payment Plan Working Group</a:t>
            </a:r>
            <a:endParaRPr lang="en-US" dirty="0">
              <a:latin typeface="+mn-lt"/>
            </a:endParaRPr>
          </a:p>
        </p:txBody>
      </p:sp>
      <p:sp>
        <p:nvSpPr>
          <p:cNvPr id="5" name="Subtitle 4">
            <a:extLst>
              <a:ext uri="{FF2B5EF4-FFF2-40B4-BE49-F238E27FC236}">
                <a16:creationId xmlns:a16="http://schemas.microsoft.com/office/drawing/2014/main" id="{69DF635D-D930-4B42-BBA9-FCA95F90BF93}"/>
              </a:ext>
            </a:extLst>
          </p:cNvPr>
          <p:cNvSpPr>
            <a:spLocks noGrp="1"/>
          </p:cNvSpPr>
          <p:nvPr>
            <p:ph type="subTitle" idx="1"/>
          </p:nvPr>
        </p:nvSpPr>
        <p:spPr>
          <a:xfrm>
            <a:off x="1016000" y="3200400"/>
            <a:ext cx="8534400" cy="1143000"/>
          </a:xfrm>
        </p:spPr>
        <p:txBody>
          <a:bodyPr/>
          <a:lstStyle/>
          <a:p>
            <a:pPr marL="0" marR="0">
              <a:lnSpc>
                <a:spcPct val="107000"/>
              </a:lnSpc>
              <a:spcBef>
                <a:spcPts val="0"/>
              </a:spcBef>
              <a:spcAft>
                <a:spcPts val="0"/>
              </a:spcAft>
            </a:pPr>
            <a:r>
              <a:rPr lang="en-US" u="sng" dirty="0"/>
              <a:t>Group Members</a:t>
            </a:r>
            <a:r>
              <a:rPr lang="en-US" dirty="0"/>
              <a:t>: </a:t>
            </a:r>
            <a:r>
              <a:rPr lang="en-US" dirty="0">
                <a:effectLst/>
                <a:latin typeface="Calibri" panose="020F0502020204030204" pitchFamily="34" charset="0"/>
                <a:ea typeface="Calibri" panose="020F0502020204030204" pitchFamily="34" charset="0"/>
                <a:cs typeface="Times New Roman" panose="02020603050405020304" pitchFamily="18" charset="0"/>
              </a:rPr>
              <a:t>Kerry Boyd, Shawn DeVeau, Stephanie Dollar, John Drew (Co-Sponsor), Chris Giuliani (Chair), Kathleen Kirleis (Co-Sponsor), Patty Overko, Cherly Pierre, Jimmy Sam, Gail Stubbs, and Nina Williams</a:t>
            </a:r>
          </a:p>
          <a:p>
            <a:endParaRPr lang="en-US" dirty="0"/>
          </a:p>
        </p:txBody>
      </p:sp>
      <p:sp>
        <p:nvSpPr>
          <p:cNvPr id="2" name="TextBox 1">
            <a:extLst>
              <a:ext uri="{FF2B5EF4-FFF2-40B4-BE49-F238E27FC236}">
                <a16:creationId xmlns:a16="http://schemas.microsoft.com/office/drawing/2014/main" id="{6CD5258A-297B-4B7A-922F-32C68FF4E224}"/>
              </a:ext>
            </a:extLst>
          </p:cNvPr>
          <p:cNvSpPr txBox="1"/>
          <p:nvPr/>
        </p:nvSpPr>
        <p:spPr>
          <a:xfrm>
            <a:off x="1016000" y="5715000"/>
            <a:ext cx="8413750" cy="369332"/>
          </a:xfrm>
          <a:prstGeom prst="rect">
            <a:avLst/>
          </a:prstGeom>
          <a:noFill/>
        </p:spPr>
        <p:txBody>
          <a:bodyPr wrap="square" rtlCol="0">
            <a:spAutoFit/>
          </a:bodyPr>
          <a:lstStyle/>
          <a:p>
            <a:r>
              <a:rPr lang="en-US" dirty="0"/>
              <a:t>May 9, 2023</a:t>
            </a:r>
          </a:p>
        </p:txBody>
      </p:sp>
    </p:spTree>
    <p:extLst>
      <p:ext uri="{BB962C8B-B14F-4D97-AF65-F5344CB8AC3E}">
        <p14:creationId xmlns:p14="http://schemas.microsoft.com/office/powerpoint/2010/main" val="4156007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gs>
            <a:gs pos="100000">
              <a:schemeClr val="bg1"/>
            </a:gs>
          </a:gsLst>
          <a:lin ang="54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4AAF6-9CDD-6B1A-A6CE-3DBAAFFA5A0E}"/>
              </a:ext>
            </a:extLst>
          </p:cNvPr>
          <p:cNvSpPr>
            <a:spLocks noGrp="1"/>
          </p:cNvSpPr>
          <p:nvPr>
            <p:ph type="title"/>
          </p:nvPr>
        </p:nvSpPr>
        <p:spPr/>
        <p:txBody>
          <a:bodyPr/>
          <a:lstStyle/>
          <a:p>
            <a:r>
              <a:rPr lang="en-US" dirty="0"/>
              <a:t>Summary of Group Charter</a:t>
            </a:r>
          </a:p>
        </p:txBody>
      </p:sp>
      <p:sp>
        <p:nvSpPr>
          <p:cNvPr id="3" name="Content Placeholder 2">
            <a:extLst>
              <a:ext uri="{FF2B5EF4-FFF2-40B4-BE49-F238E27FC236}">
                <a16:creationId xmlns:a16="http://schemas.microsoft.com/office/drawing/2014/main" id="{E3091A0D-FA49-F1E6-7F55-26138D126FE0}"/>
              </a:ext>
            </a:extLst>
          </p:cNvPr>
          <p:cNvSpPr>
            <a:spLocks noGrp="1"/>
          </p:cNvSpPr>
          <p:nvPr>
            <p:ph idx="1"/>
          </p:nvPr>
        </p:nvSpPr>
        <p:spPr/>
        <p:txBody>
          <a:bodyPr/>
          <a:lstStyle/>
          <a:p>
            <a:pPr marL="0" marR="0"/>
            <a:r>
              <a:rPr lang="en-US" sz="1800" b="1" u="sng" dirty="0">
                <a:effectLst/>
                <a:latin typeface="Segoe UI" panose="020B0502040204020203" pitchFamily="34" charset="0"/>
                <a:ea typeface="Calibri" panose="020F0502020204030204" pitchFamily="34" charset="0"/>
                <a:cs typeface="Segoe UI" panose="020B0502040204020203" pitchFamily="34" charset="0"/>
              </a:rPr>
              <a:t>Issue Statement</a:t>
            </a:r>
            <a:r>
              <a:rPr lang="en-US" sz="1800" b="1" dirty="0">
                <a:effectLst/>
                <a:latin typeface="Segoe UI" panose="020B0502040204020203" pitchFamily="34" charset="0"/>
                <a:ea typeface="Calibri" panose="020F0502020204030204" pitchFamily="34" charset="0"/>
                <a:cs typeface="Segoe UI" panose="020B0502040204020203" pitchFamily="34" charset="0"/>
              </a:rPr>
              <a:t>:</a:t>
            </a:r>
            <a:r>
              <a:rPr lang="en-US" sz="1800" dirty="0">
                <a:effectLst/>
                <a:latin typeface="Segoe UI" panose="020B0502040204020203" pitchFamily="34" charset="0"/>
                <a:ea typeface="Calibri" panose="020F0502020204030204" pitchFamily="34" charset="0"/>
                <a:cs typeface="Segoe UI" panose="020B0502040204020203" pitchFamily="34" charset="0"/>
              </a:rPr>
              <a:t>  The University’s current billing/collections systems allows students to start the semester without fully paying, or demonstrating that they have a plan to pay, enabling students to get into financial trouble. </a:t>
            </a:r>
          </a:p>
          <a:p>
            <a:pPr marL="0" marR="0"/>
            <a:endParaRPr lang="en-US" sz="1800" dirty="0">
              <a:effectLst/>
              <a:latin typeface="Segoe UI" panose="020B0502040204020203" pitchFamily="34" charset="0"/>
              <a:ea typeface="Calibri" panose="020F0502020204030204" pitchFamily="34" charset="0"/>
              <a:cs typeface="Segoe UI" panose="020B0502040204020203" pitchFamily="34" charset="0"/>
            </a:endParaRPr>
          </a:p>
          <a:p>
            <a:pPr marL="0" marR="0" indent="0">
              <a:buNone/>
            </a:pPr>
            <a:r>
              <a:rPr lang="en-US" sz="1800" dirty="0">
                <a:effectLst/>
                <a:latin typeface="Segoe UI" panose="020B0502040204020203" pitchFamily="34" charset="0"/>
                <a:ea typeface="Calibri" panose="020F0502020204030204" pitchFamily="34" charset="0"/>
                <a:cs typeface="Segoe UI" panose="020B0502040204020203" pitchFamily="34" charset="0"/>
              </a:rPr>
              <a:t>By accelerating billing, collection, and communications timelines, and ensuring students have a plan to pay, we can prevent them from incurring past due balance. </a:t>
            </a:r>
          </a:p>
          <a:p>
            <a:pPr marL="0" marR="0" indent="0">
              <a:buNone/>
            </a:pPr>
            <a:endParaRPr lang="en-US" sz="1800" b="1" u="sng" dirty="0">
              <a:latin typeface="Segoe UI" panose="020B0502040204020203" pitchFamily="34" charset="0"/>
              <a:cs typeface="Segoe UI" panose="020B0502040204020203" pitchFamily="34" charset="0"/>
            </a:endParaRPr>
          </a:p>
          <a:p>
            <a:pPr marL="0" marR="0" indent="0">
              <a:buNone/>
            </a:pPr>
            <a:r>
              <a:rPr lang="en-US" sz="1800" b="1" u="sng" dirty="0">
                <a:latin typeface="Segoe UI" panose="020B0502040204020203" pitchFamily="34" charset="0"/>
                <a:cs typeface="Segoe UI" panose="020B0502040204020203" pitchFamily="34" charset="0"/>
              </a:rPr>
              <a:t>Charge of the Group</a:t>
            </a:r>
            <a:r>
              <a:rPr lang="en-US" sz="1800" b="1" dirty="0">
                <a:latin typeface="Segoe UI" panose="020B0502040204020203" pitchFamily="34" charset="0"/>
                <a:cs typeface="Segoe UI" panose="020B0502040204020203" pitchFamily="34"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Help define what ‘plan to pay’ will mean at UMass Boston and </a:t>
            </a:r>
            <a:r>
              <a:rPr lang="en-US" sz="1800" dirty="0">
                <a:latin typeface="Calibri" panose="020F0502020204030204" pitchFamily="34" charset="0"/>
                <a:ea typeface="Calibri" panose="020F0502020204030204" pitchFamily="34" charset="0"/>
                <a:cs typeface="Times New Roman" panose="02020603050405020304" pitchFamily="18" charset="0"/>
              </a:rPr>
              <a:t>make recommendations for how we can best implement a billing payment strategy that results in students either paying their full bill or having a plan to pay before the end of add/drop</a:t>
            </a:r>
          </a:p>
          <a:p>
            <a:pPr marL="0" marR="0" indent="0">
              <a:buNone/>
            </a:pPr>
            <a:endPar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Predict and propose solutions to counteract issues that may arise due to changes to existing policies and procedures. </a:t>
            </a:r>
          </a:p>
          <a:p>
            <a:endParaRPr lang="en-US" dirty="0"/>
          </a:p>
        </p:txBody>
      </p:sp>
    </p:spTree>
    <p:extLst>
      <p:ext uri="{BB962C8B-B14F-4D97-AF65-F5344CB8AC3E}">
        <p14:creationId xmlns:p14="http://schemas.microsoft.com/office/powerpoint/2010/main" val="316187291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gs>
            <a:gs pos="100000">
              <a:schemeClr val="bg1"/>
            </a:gs>
          </a:gsLst>
          <a:lin ang="54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7F3F0-1130-9257-12EF-188F6FE10373}"/>
              </a:ext>
            </a:extLst>
          </p:cNvPr>
          <p:cNvSpPr>
            <a:spLocks noGrp="1"/>
          </p:cNvSpPr>
          <p:nvPr>
            <p:ph type="title"/>
          </p:nvPr>
        </p:nvSpPr>
        <p:spPr>
          <a:xfrm>
            <a:off x="312683" y="186449"/>
            <a:ext cx="10515600" cy="1325563"/>
          </a:xfrm>
        </p:spPr>
        <p:txBody>
          <a:bodyPr/>
          <a:lstStyle/>
          <a:p>
            <a:r>
              <a:rPr lang="en-US" dirty="0"/>
              <a:t>Legislative Changes</a:t>
            </a:r>
          </a:p>
        </p:txBody>
      </p:sp>
      <p:sp>
        <p:nvSpPr>
          <p:cNvPr id="3" name="Content Placeholder 2">
            <a:extLst>
              <a:ext uri="{FF2B5EF4-FFF2-40B4-BE49-F238E27FC236}">
                <a16:creationId xmlns:a16="http://schemas.microsoft.com/office/drawing/2014/main" id="{04A63638-B950-4B2C-573F-016559D0D145}"/>
              </a:ext>
            </a:extLst>
          </p:cNvPr>
          <p:cNvSpPr>
            <a:spLocks noGrp="1"/>
          </p:cNvSpPr>
          <p:nvPr>
            <p:ph idx="1"/>
          </p:nvPr>
        </p:nvSpPr>
        <p:spPr>
          <a:xfrm>
            <a:off x="714829" y="1055914"/>
            <a:ext cx="10113454" cy="5116286"/>
          </a:xfrm>
        </p:spPr>
        <p:txBody>
          <a:bodyPr/>
          <a:lstStyle/>
          <a:p>
            <a:r>
              <a:rPr lang="en-US" dirty="0"/>
              <a:t>Laws to prevent withholding of transcript and degrees</a:t>
            </a:r>
          </a:p>
          <a:p>
            <a:pPr lvl="1"/>
            <a:r>
              <a:rPr lang="en-US" dirty="0"/>
              <a:t>Coalition of Higher Education Assistance Organizations</a:t>
            </a:r>
          </a:p>
          <a:p>
            <a:pPr lvl="2"/>
            <a:r>
              <a:rPr lang="en-US" sz="1400" u="sng" dirty="0"/>
              <a:t>Passed</a:t>
            </a:r>
            <a:r>
              <a:rPr lang="en-US" sz="1400" dirty="0"/>
              <a:t>: California, Louisiana, Maine, Minnesota (2), New York, Ohio, Washington, Illinois, Colorado</a:t>
            </a:r>
          </a:p>
          <a:p>
            <a:pPr lvl="2"/>
            <a:r>
              <a:rPr lang="en-US" sz="1400" u="sng" dirty="0"/>
              <a:t>Pending</a:t>
            </a:r>
            <a:r>
              <a:rPr lang="en-US" sz="1400" dirty="0"/>
              <a:t>: Connecticut, Louisiana, Maryland, Massachusetts, Minnesota, Missouri, New Jersey, Oklahoma, Rhode Island</a:t>
            </a:r>
          </a:p>
          <a:p>
            <a:pPr lvl="3"/>
            <a:r>
              <a:rPr lang="en-US" sz="1200" dirty="0">
                <a:hlinkClick r:id="rId3"/>
              </a:rPr>
              <a:t>https:/coheao.com/wp-content/uploads/2021/04/COHEAO-Transcript-Withholding-Memo-Updated-8.19.22.pdf</a:t>
            </a:r>
            <a:endParaRPr lang="en-US" sz="1200" dirty="0"/>
          </a:p>
          <a:p>
            <a:pPr lvl="1"/>
            <a:endParaRPr lang="en-US" dirty="0"/>
          </a:p>
          <a:p>
            <a:pPr lvl="1"/>
            <a:r>
              <a:rPr lang="en-US" dirty="0"/>
              <a:t>Massachusetts – S. 821, S.2746; H.1347, H.4552 Status:  The respective measures were referred to the Committee on Ways and Means in both Chambers. </a:t>
            </a:r>
          </a:p>
          <a:p>
            <a:pPr lvl="2"/>
            <a:r>
              <a:rPr lang="en-US" sz="1400" dirty="0"/>
              <a:t>Summary:  Initially, the legislation required institutions to provide transcripts to students except that they could withhold credits and grades for any course where the student had not paid tuition and mandatory fees.  The bill did not preclude an institution from withhold a student’s diploma or degree if they owed a debt.  The new bill amends the language to clarify that a school may not withhold transcripts of grades and credits for any paid in full classes but may for those that are not paid in full.  Further, it clarifies that an institution may withhold a degree or diploma if a student owes the institution a debt.  The language applies to all institutions of higher education. </a:t>
            </a:r>
          </a:p>
          <a:p>
            <a:endParaRPr lang="en-US" dirty="0"/>
          </a:p>
        </p:txBody>
      </p:sp>
    </p:spTree>
    <p:extLst>
      <p:ext uri="{BB962C8B-B14F-4D97-AF65-F5344CB8AC3E}">
        <p14:creationId xmlns:p14="http://schemas.microsoft.com/office/powerpoint/2010/main" val="45596242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gs>
            <a:gs pos="100000">
              <a:schemeClr val="bg1"/>
            </a:gs>
          </a:gsLst>
          <a:lin ang="54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0FF76-CDB6-6647-E157-9C9E06ADDE0E}"/>
              </a:ext>
            </a:extLst>
          </p:cNvPr>
          <p:cNvSpPr>
            <a:spLocks noGrp="1"/>
          </p:cNvSpPr>
          <p:nvPr>
            <p:ph type="title"/>
          </p:nvPr>
        </p:nvSpPr>
        <p:spPr/>
        <p:txBody>
          <a:bodyPr/>
          <a:lstStyle/>
          <a:p>
            <a:r>
              <a:rPr lang="en-US" dirty="0"/>
              <a:t>UMB Current State on Payment Plans</a:t>
            </a:r>
          </a:p>
        </p:txBody>
      </p:sp>
      <p:sp>
        <p:nvSpPr>
          <p:cNvPr id="3" name="Content Placeholder 2">
            <a:extLst>
              <a:ext uri="{FF2B5EF4-FFF2-40B4-BE49-F238E27FC236}">
                <a16:creationId xmlns:a16="http://schemas.microsoft.com/office/drawing/2014/main" id="{00C4C195-6662-399D-E842-51FA78D8EF5B}"/>
              </a:ext>
            </a:extLst>
          </p:cNvPr>
          <p:cNvSpPr>
            <a:spLocks noGrp="1"/>
          </p:cNvSpPr>
          <p:nvPr>
            <p:ph idx="1"/>
          </p:nvPr>
        </p:nvSpPr>
        <p:spPr>
          <a:xfrm>
            <a:off x="838200" y="1253331"/>
            <a:ext cx="10515600" cy="4351338"/>
          </a:xfrm>
        </p:spPr>
        <p:txBody>
          <a:bodyPr>
            <a:normAutofit fontScale="92500" lnSpcReduction="20000"/>
          </a:bodyPr>
          <a:lstStyle/>
          <a:p>
            <a:pPr marL="0" indent="0">
              <a:buNone/>
            </a:pPr>
            <a:r>
              <a:rPr lang="en-US" u="sng" dirty="0"/>
              <a:t>Payment Plan is not required</a:t>
            </a:r>
          </a:p>
          <a:p>
            <a:pPr lvl="1"/>
            <a:r>
              <a:rPr lang="en-US" dirty="0"/>
              <a:t>Set up in Flywire for a small fee ($30) </a:t>
            </a:r>
          </a:p>
          <a:p>
            <a:pPr lvl="1"/>
            <a:r>
              <a:rPr lang="en-US" dirty="0"/>
              <a:t>Requires bank account &amp; routing number or credit card number</a:t>
            </a:r>
          </a:p>
          <a:p>
            <a:pPr lvl="1"/>
            <a:r>
              <a:rPr lang="en-US" dirty="0"/>
              <a:t>No interest charges</a:t>
            </a:r>
          </a:p>
          <a:p>
            <a:pPr lvl="1"/>
            <a:r>
              <a:rPr lang="en-US" dirty="0"/>
              <a:t>3 or 4 payments</a:t>
            </a:r>
          </a:p>
          <a:p>
            <a:endParaRPr lang="en-US" dirty="0"/>
          </a:p>
          <a:p>
            <a:pPr marL="0" indent="0">
              <a:buNone/>
            </a:pPr>
            <a:r>
              <a:rPr lang="en-US" u="sng" dirty="0"/>
              <a:t>Payment Plan Use (spring 2023)</a:t>
            </a:r>
          </a:p>
          <a:p>
            <a:r>
              <a:rPr lang="en-US" dirty="0"/>
              <a:t>16.5% of students without a payment plan received a hold and late fee as of March billing</a:t>
            </a:r>
          </a:p>
          <a:p>
            <a:pPr lvl="2"/>
            <a:r>
              <a:rPr lang="en-US" dirty="0"/>
              <a:t>Average balance of $5,658</a:t>
            </a:r>
          </a:p>
          <a:p>
            <a:pPr marL="857250" lvl="2" indent="0">
              <a:buNone/>
            </a:pPr>
            <a:endParaRPr lang="en-US" dirty="0"/>
          </a:p>
          <a:p>
            <a:r>
              <a:rPr lang="en-US" dirty="0"/>
              <a:t>3.7% of students enrolled in a payment plan missed 1</a:t>
            </a:r>
            <a:r>
              <a:rPr lang="en-US" baseline="30000" dirty="0"/>
              <a:t>st</a:t>
            </a:r>
            <a:r>
              <a:rPr lang="en-US" dirty="0"/>
              <a:t> spring payment </a:t>
            </a:r>
          </a:p>
          <a:p>
            <a:pPr lvl="2"/>
            <a:r>
              <a:rPr lang="en-US" dirty="0"/>
              <a:t>1,737 students (12.5%) are enrolled in a payment plan</a:t>
            </a:r>
          </a:p>
          <a:p>
            <a:pPr marL="857250" lvl="2" indent="0">
              <a:buNone/>
            </a:pPr>
            <a:endParaRPr lang="en-US" dirty="0"/>
          </a:p>
          <a:p>
            <a:r>
              <a:rPr lang="en-US" dirty="0"/>
              <a:t>81.6% of students in collections did not have a payment plan</a:t>
            </a:r>
          </a:p>
          <a:p>
            <a:pPr lvl="2"/>
            <a:r>
              <a:rPr lang="en-US" dirty="0"/>
              <a:t>1,399 students currently in collections</a:t>
            </a:r>
          </a:p>
          <a:p>
            <a:pPr marL="857250" lvl="2" indent="0">
              <a:buNone/>
            </a:pPr>
            <a:endParaRPr lang="en-US" dirty="0"/>
          </a:p>
          <a:p>
            <a:pPr lvl="1"/>
            <a:endParaRPr lang="en-US" dirty="0"/>
          </a:p>
        </p:txBody>
      </p:sp>
    </p:spTree>
    <p:extLst>
      <p:ext uri="{BB962C8B-B14F-4D97-AF65-F5344CB8AC3E}">
        <p14:creationId xmlns:p14="http://schemas.microsoft.com/office/powerpoint/2010/main" val="23730447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9628D-E75B-A481-132D-878FFC787DD3}"/>
              </a:ext>
            </a:extLst>
          </p:cNvPr>
          <p:cNvSpPr>
            <a:spLocks noGrp="1"/>
          </p:cNvSpPr>
          <p:nvPr>
            <p:ph type="title"/>
          </p:nvPr>
        </p:nvSpPr>
        <p:spPr>
          <a:xfrm>
            <a:off x="812800" y="457200"/>
            <a:ext cx="9550400" cy="533400"/>
          </a:xfrm>
        </p:spPr>
        <p:txBody>
          <a:bodyPr/>
          <a:lstStyle/>
          <a:p>
            <a:r>
              <a:rPr lang="en-US" dirty="0"/>
              <a:t>UMB Enrollment by Payer Type</a:t>
            </a:r>
          </a:p>
        </p:txBody>
      </p:sp>
      <p:graphicFrame>
        <p:nvGraphicFramePr>
          <p:cNvPr id="4" name="Table 6">
            <a:extLst>
              <a:ext uri="{FF2B5EF4-FFF2-40B4-BE49-F238E27FC236}">
                <a16:creationId xmlns:a16="http://schemas.microsoft.com/office/drawing/2014/main" id="{238FCD97-A582-EEF0-E8F0-954A1DA34B7C}"/>
              </a:ext>
            </a:extLst>
          </p:cNvPr>
          <p:cNvGraphicFramePr>
            <a:graphicFrameLocks noGrp="1"/>
          </p:cNvGraphicFramePr>
          <p:nvPr>
            <p:extLst>
              <p:ext uri="{D42A27DB-BD31-4B8C-83A1-F6EECF244321}">
                <p14:modId xmlns:p14="http://schemas.microsoft.com/office/powerpoint/2010/main" val="1751064045"/>
              </p:ext>
            </p:extLst>
          </p:nvPr>
        </p:nvGraphicFramePr>
        <p:xfrm>
          <a:off x="979714" y="1121893"/>
          <a:ext cx="9210845" cy="4837800"/>
        </p:xfrm>
        <a:graphic>
          <a:graphicData uri="http://schemas.openxmlformats.org/drawingml/2006/table">
            <a:tbl>
              <a:tblPr firstRow="1" bandRow="1">
                <a:tableStyleId>{5C22544A-7EE6-4342-B048-85BDC9FD1C3A}</a:tableStyleId>
              </a:tblPr>
              <a:tblGrid>
                <a:gridCol w="5965372">
                  <a:extLst>
                    <a:ext uri="{9D8B030D-6E8A-4147-A177-3AD203B41FA5}">
                      <a16:colId xmlns:a16="http://schemas.microsoft.com/office/drawing/2014/main" val="4117353545"/>
                    </a:ext>
                  </a:extLst>
                </a:gridCol>
                <a:gridCol w="1785257">
                  <a:extLst>
                    <a:ext uri="{9D8B030D-6E8A-4147-A177-3AD203B41FA5}">
                      <a16:colId xmlns:a16="http://schemas.microsoft.com/office/drawing/2014/main" val="2577212823"/>
                    </a:ext>
                  </a:extLst>
                </a:gridCol>
                <a:gridCol w="1460216">
                  <a:extLst>
                    <a:ext uri="{9D8B030D-6E8A-4147-A177-3AD203B41FA5}">
                      <a16:colId xmlns:a16="http://schemas.microsoft.com/office/drawing/2014/main" val="1708475178"/>
                    </a:ext>
                  </a:extLst>
                </a:gridCol>
              </a:tblGrid>
              <a:tr h="517608">
                <a:tc>
                  <a:txBody>
                    <a:bodyPr/>
                    <a:lstStyle/>
                    <a:p>
                      <a:pPr algn="l" fontAlgn="b"/>
                      <a:r>
                        <a:rPr lang="en-US" sz="2000" b="1" i="0" u="none" strike="noStrike" dirty="0">
                          <a:solidFill>
                            <a:srgbClr val="000000"/>
                          </a:solidFill>
                          <a:effectLst/>
                          <a:latin typeface="Calibri" panose="020F0502020204030204" pitchFamily="34" charset="0"/>
                        </a:rPr>
                        <a:t>Total Enrollment (Spring 2023):                              </a:t>
                      </a:r>
                    </a:p>
                  </a:txBody>
                  <a:tcPr marL="9525" marR="9525" marT="9525" marB="0" anchor="b"/>
                </a:tc>
                <a:tc>
                  <a:txBody>
                    <a:bodyPr/>
                    <a:lstStyle/>
                    <a:p>
                      <a:pPr algn="r" fontAlgn="b"/>
                      <a:r>
                        <a:rPr lang="en-US" sz="2000" b="1" i="0" u="none" strike="noStrike" dirty="0">
                          <a:solidFill>
                            <a:srgbClr val="000000"/>
                          </a:solidFill>
                          <a:effectLst/>
                          <a:latin typeface="Calibri" panose="020F0502020204030204" pitchFamily="34" charset="0"/>
                        </a:rPr>
                        <a:t>       13,881 </a:t>
                      </a:r>
                    </a:p>
                  </a:txBody>
                  <a:tcPr marL="9525" marR="9525" marT="9525" marB="0" anchor="b"/>
                </a:tc>
                <a:tc>
                  <a:txBody>
                    <a:bodyPr/>
                    <a:lstStyle/>
                    <a:p>
                      <a:pPr algn="r" fontAlgn="b"/>
                      <a:r>
                        <a:rPr lang="en-US" sz="2000" b="1" i="0" u="none" strike="noStrike" dirty="0">
                          <a:solidFill>
                            <a:srgbClr val="000000"/>
                          </a:solidFill>
                          <a:effectLst/>
                          <a:latin typeface="Calibri" panose="020F0502020204030204" pitchFamily="34" charset="0"/>
                        </a:rPr>
                        <a:t>100.0%</a:t>
                      </a:r>
                    </a:p>
                  </a:txBody>
                  <a:tcPr marL="9525" marR="9525" marT="9525" marB="0" anchor="b"/>
                </a:tc>
                <a:extLst>
                  <a:ext uri="{0D108BD9-81ED-4DB2-BD59-A6C34878D82A}">
                    <a16:rowId xmlns:a16="http://schemas.microsoft.com/office/drawing/2014/main" val="3158800144"/>
                  </a:ext>
                </a:extLst>
              </a:tr>
              <a:tr h="517608">
                <a:tc>
                  <a:txBody>
                    <a:bodyPr/>
                    <a:lstStyle/>
                    <a:p>
                      <a:pPr algn="l" fontAlgn="b"/>
                      <a:r>
                        <a:rPr lang="en-US" sz="2000" b="0" i="0" u="none" strike="noStrike" dirty="0">
                          <a:solidFill>
                            <a:srgbClr val="000000"/>
                          </a:solidFill>
                          <a:effectLst/>
                          <a:latin typeface="Calibri" panose="020F0502020204030204" pitchFamily="34" charset="0"/>
                        </a:rPr>
                        <a:t>Students in Payment Plan                         </a:t>
                      </a:r>
                    </a:p>
                  </a:txBody>
                  <a:tcPr marL="9525" marR="9525" marT="9525" marB="0" anchor="b"/>
                </a:tc>
                <a:tc>
                  <a:txBody>
                    <a:bodyPr/>
                    <a:lstStyle/>
                    <a:p>
                      <a:pPr algn="r" fontAlgn="b"/>
                      <a:r>
                        <a:rPr lang="en-US" sz="2000" b="0" i="0" u="none" strike="noStrike" dirty="0">
                          <a:solidFill>
                            <a:srgbClr val="000000"/>
                          </a:solidFill>
                          <a:effectLst/>
                          <a:latin typeface="Calibri" panose="020F0502020204030204" pitchFamily="34" charset="0"/>
                        </a:rPr>
                        <a:t>1,737</a:t>
                      </a:r>
                    </a:p>
                  </a:txBody>
                  <a:tcPr marL="9525" marR="9525" marT="9525" marB="0" anchor="b"/>
                </a:tc>
                <a:tc>
                  <a:txBody>
                    <a:bodyPr/>
                    <a:lstStyle/>
                    <a:p>
                      <a:pPr algn="r" fontAlgn="b"/>
                      <a:r>
                        <a:rPr lang="en-US" sz="2000" b="0" i="0" u="none" strike="noStrike" dirty="0">
                          <a:solidFill>
                            <a:srgbClr val="000000"/>
                          </a:solidFill>
                          <a:effectLst/>
                          <a:latin typeface="Calibri" panose="020F0502020204030204" pitchFamily="34" charset="0"/>
                        </a:rPr>
                        <a:t>12.5%</a:t>
                      </a:r>
                    </a:p>
                  </a:txBody>
                  <a:tcPr marL="9525" marR="9525" marT="9525" marB="0" anchor="b"/>
                </a:tc>
                <a:extLst>
                  <a:ext uri="{0D108BD9-81ED-4DB2-BD59-A6C34878D82A}">
                    <a16:rowId xmlns:a16="http://schemas.microsoft.com/office/drawing/2014/main" val="1708748884"/>
                  </a:ext>
                </a:extLst>
              </a:tr>
              <a:tr h="517608">
                <a:tc>
                  <a:txBody>
                    <a:bodyPr/>
                    <a:lstStyle/>
                    <a:p>
                      <a:pPr algn="l" fontAlgn="b"/>
                      <a:r>
                        <a:rPr lang="en-US" sz="2000" b="0" i="0" u="none" strike="noStrike" dirty="0">
                          <a:solidFill>
                            <a:srgbClr val="000000"/>
                          </a:solidFill>
                          <a:effectLst/>
                          <a:latin typeface="Calibri" panose="020F0502020204030204" pitchFamily="34" charset="0"/>
                        </a:rPr>
                        <a:t>Students have sufficient FA to cover       </a:t>
                      </a:r>
                    </a:p>
                  </a:txBody>
                  <a:tcPr marL="9525" marR="9525" marT="9525" marB="0" anchor="b"/>
                </a:tc>
                <a:tc>
                  <a:txBody>
                    <a:bodyPr/>
                    <a:lstStyle/>
                    <a:p>
                      <a:pPr algn="r" fontAlgn="b"/>
                      <a:r>
                        <a:rPr lang="en-US" sz="2000" b="0" i="0" u="none" strike="noStrike" dirty="0">
                          <a:solidFill>
                            <a:srgbClr val="000000"/>
                          </a:solidFill>
                          <a:effectLst/>
                          <a:latin typeface="Calibri" panose="020F0502020204030204" pitchFamily="34" charset="0"/>
                        </a:rPr>
                        <a:t>5,019</a:t>
                      </a:r>
                    </a:p>
                  </a:txBody>
                  <a:tcPr marL="9525" marR="9525" marT="9525" marB="0" anchor="b"/>
                </a:tc>
                <a:tc>
                  <a:txBody>
                    <a:bodyPr/>
                    <a:lstStyle/>
                    <a:p>
                      <a:pPr algn="r" fontAlgn="b"/>
                      <a:r>
                        <a:rPr lang="en-US" sz="2000" b="0" i="0" u="none" strike="noStrike" dirty="0">
                          <a:solidFill>
                            <a:srgbClr val="000000"/>
                          </a:solidFill>
                          <a:effectLst/>
                          <a:latin typeface="Calibri" panose="020F0502020204030204" pitchFamily="34" charset="0"/>
                        </a:rPr>
                        <a:t>36.2%</a:t>
                      </a:r>
                    </a:p>
                  </a:txBody>
                  <a:tcPr marL="9525" marR="9525" marT="9525" marB="0" anchor="b"/>
                </a:tc>
                <a:extLst>
                  <a:ext uri="{0D108BD9-81ED-4DB2-BD59-A6C34878D82A}">
                    <a16:rowId xmlns:a16="http://schemas.microsoft.com/office/drawing/2014/main" val="2726143308"/>
                  </a:ext>
                </a:extLst>
              </a:tr>
              <a:tr h="517608">
                <a:tc>
                  <a:txBody>
                    <a:bodyPr/>
                    <a:lstStyle/>
                    <a:p>
                      <a:pPr algn="l" fontAlgn="b"/>
                      <a:r>
                        <a:rPr lang="en-US" sz="2000" b="0" i="0" u="none" strike="noStrike">
                          <a:solidFill>
                            <a:srgbClr val="000000"/>
                          </a:solidFill>
                          <a:effectLst/>
                          <a:latin typeface="Calibri" panose="020F0502020204030204" pitchFamily="34" charset="0"/>
                        </a:rPr>
                        <a:t>Students covered by State (e.g. GI Bill)   </a:t>
                      </a:r>
                    </a:p>
                  </a:txBody>
                  <a:tcPr marL="9525" marR="9525" marT="9525" marB="0" anchor="b"/>
                </a:tc>
                <a:tc>
                  <a:txBody>
                    <a:bodyPr/>
                    <a:lstStyle/>
                    <a:p>
                      <a:pPr algn="r" fontAlgn="b"/>
                      <a:r>
                        <a:rPr lang="en-US" sz="2000" b="0" i="0" u="none" strike="noStrike" dirty="0">
                          <a:solidFill>
                            <a:srgbClr val="000000"/>
                          </a:solidFill>
                          <a:effectLst/>
                          <a:latin typeface="Calibri" panose="020F0502020204030204" pitchFamily="34" charset="0"/>
                        </a:rPr>
                        <a:t>493</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3.6%</a:t>
                      </a:r>
                    </a:p>
                  </a:txBody>
                  <a:tcPr marL="9525" marR="9525" marT="9525" marB="0" anchor="b"/>
                </a:tc>
                <a:extLst>
                  <a:ext uri="{0D108BD9-81ED-4DB2-BD59-A6C34878D82A}">
                    <a16:rowId xmlns:a16="http://schemas.microsoft.com/office/drawing/2014/main" val="3777315412"/>
                  </a:ext>
                </a:extLst>
              </a:tr>
              <a:tr h="465275">
                <a:tc>
                  <a:txBody>
                    <a:bodyPr/>
                    <a:lstStyle/>
                    <a:p>
                      <a:pPr algn="l" fontAlgn="b"/>
                      <a:r>
                        <a:rPr lang="en-US" sz="2000" b="0" i="0" u="none" strike="noStrike">
                          <a:solidFill>
                            <a:srgbClr val="000000"/>
                          </a:solidFill>
                          <a:effectLst/>
                          <a:latin typeface="Calibri" panose="020F0502020204030204" pitchFamily="34" charset="0"/>
                        </a:rPr>
                        <a:t>Shorelight students                        </a:t>
                      </a:r>
                    </a:p>
                  </a:txBody>
                  <a:tcPr marL="9525" marR="9525" marT="9525" marB="0" anchor="b"/>
                </a:tc>
                <a:tc>
                  <a:txBody>
                    <a:bodyPr/>
                    <a:lstStyle/>
                    <a:p>
                      <a:pPr algn="r" fontAlgn="b"/>
                      <a:r>
                        <a:rPr lang="en-US" sz="2000" b="0" i="0" u="none" strike="noStrike" dirty="0">
                          <a:solidFill>
                            <a:srgbClr val="000000"/>
                          </a:solidFill>
                          <a:effectLst/>
                          <a:latin typeface="Calibri" panose="020F0502020204030204" pitchFamily="34" charset="0"/>
                        </a:rPr>
                        <a:t>720</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5.2%</a:t>
                      </a:r>
                    </a:p>
                  </a:txBody>
                  <a:tcPr marL="9525" marR="9525" marT="9525" marB="0" anchor="b"/>
                </a:tc>
                <a:extLst>
                  <a:ext uri="{0D108BD9-81ED-4DB2-BD59-A6C34878D82A}">
                    <a16:rowId xmlns:a16="http://schemas.microsoft.com/office/drawing/2014/main" val="1973996335"/>
                  </a:ext>
                </a:extLst>
              </a:tr>
              <a:tr h="500743">
                <a:tc>
                  <a:txBody>
                    <a:bodyPr/>
                    <a:lstStyle/>
                    <a:p>
                      <a:pPr algn="l" fontAlgn="b"/>
                      <a:r>
                        <a:rPr lang="en-US" sz="2000" b="0" i="0" u="none" strike="noStrike">
                          <a:solidFill>
                            <a:srgbClr val="000000"/>
                          </a:solidFill>
                          <a:effectLst/>
                          <a:latin typeface="Calibri" panose="020F0502020204030204" pitchFamily="34" charset="0"/>
                        </a:rPr>
                        <a:t>Navitas students                           </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48</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0.3%</a:t>
                      </a:r>
                    </a:p>
                  </a:txBody>
                  <a:tcPr marL="9525" marR="9525" marT="9525" marB="0" anchor="b"/>
                </a:tc>
                <a:extLst>
                  <a:ext uri="{0D108BD9-81ED-4DB2-BD59-A6C34878D82A}">
                    <a16:rowId xmlns:a16="http://schemas.microsoft.com/office/drawing/2014/main" val="1076051301"/>
                  </a:ext>
                </a:extLst>
              </a:tr>
              <a:tr h="511628">
                <a:tc>
                  <a:txBody>
                    <a:bodyPr/>
                    <a:lstStyle/>
                    <a:p>
                      <a:pPr algn="l" fontAlgn="b"/>
                      <a:r>
                        <a:rPr lang="en-US" sz="2000" b="0" i="0" u="none" strike="noStrike">
                          <a:solidFill>
                            <a:srgbClr val="000000"/>
                          </a:solidFill>
                          <a:effectLst/>
                          <a:latin typeface="Calibri" panose="020F0502020204030204" pitchFamily="34" charset="0"/>
                        </a:rPr>
                        <a:t>Early College                              </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104</a:t>
                      </a:r>
                    </a:p>
                  </a:txBody>
                  <a:tcPr marL="9525" marR="9525" marT="9525" marB="0" anchor="b"/>
                </a:tc>
                <a:tc>
                  <a:txBody>
                    <a:bodyPr/>
                    <a:lstStyle/>
                    <a:p>
                      <a:pPr algn="r" fontAlgn="b"/>
                      <a:r>
                        <a:rPr lang="en-US" sz="2000" b="0" i="0" u="none" strike="noStrike" dirty="0">
                          <a:solidFill>
                            <a:srgbClr val="000000"/>
                          </a:solidFill>
                          <a:effectLst/>
                          <a:latin typeface="Calibri" panose="020F0502020204030204" pitchFamily="34" charset="0"/>
                        </a:rPr>
                        <a:t>0.7%</a:t>
                      </a:r>
                    </a:p>
                  </a:txBody>
                  <a:tcPr marL="9525" marR="9525" marT="9525" marB="0" anchor="b"/>
                </a:tc>
                <a:extLst>
                  <a:ext uri="{0D108BD9-81ED-4DB2-BD59-A6C34878D82A}">
                    <a16:rowId xmlns:a16="http://schemas.microsoft.com/office/drawing/2014/main" val="1843422196"/>
                  </a:ext>
                </a:extLst>
              </a:tr>
              <a:tr h="517608">
                <a:tc>
                  <a:txBody>
                    <a:bodyPr/>
                    <a:lstStyle/>
                    <a:p>
                      <a:pPr algn="l" fontAlgn="b"/>
                      <a:r>
                        <a:rPr lang="en-US" sz="2000" b="0" i="0" u="none" strike="noStrike" dirty="0">
                          <a:solidFill>
                            <a:srgbClr val="000000"/>
                          </a:solidFill>
                          <a:effectLst/>
                          <a:latin typeface="Calibri" panose="020F0502020204030204" pitchFamily="34" charset="0"/>
                        </a:rPr>
                        <a:t>Graduate Program Fee                       </a:t>
                      </a:r>
                    </a:p>
                  </a:txBody>
                  <a:tcPr marL="9525" marR="9525" marT="9525" marB="0" anchor="b">
                    <a:solidFill>
                      <a:schemeClr val="accent1">
                        <a:tint val="4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405</a:t>
                      </a:r>
                    </a:p>
                  </a:txBody>
                  <a:tcPr marL="9525" marR="9525" marT="9525" marB="0" anchor="b">
                    <a:solidFill>
                      <a:schemeClr val="accent1">
                        <a:tint val="4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2.9%</a:t>
                      </a:r>
                    </a:p>
                  </a:txBody>
                  <a:tcPr marL="9525" marR="9525" marT="9525" marB="0" anchor="b">
                    <a:solidFill>
                      <a:schemeClr val="accent1">
                        <a:tint val="40000"/>
                      </a:schemeClr>
                    </a:solidFill>
                  </a:tcPr>
                </a:tc>
                <a:extLst>
                  <a:ext uri="{0D108BD9-81ED-4DB2-BD59-A6C34878D82A}">
                    <a16:rowId xmlns:a16="http://schemas.microsoft.com/office/drawing/2014/main" val="1763353597"/>
                  </a:ext>
                </a:extLst>
              </a:tr>
              <a:tr h="386057">
                <a:tc>
                  <a:txBody>
                    <a:bodyPr/>
                    <a:lstStyle/>
                    <a:p>
                      <a:pPr marL="0" algn="l" defTabSz="457200" rtl="0" eaLnBrk="1" fontAlgn="b" latinLnBrk="0" hangingPunct="1"/>
                      <a:r>
                        <a:rPr lang="en-US" sz="2000" b="1" i="0" u="none" strike="noStrike" kern="1200" dirty="0">
                          <a:solidFill>
                            <a:srgbClr val="000000"/>
                          </a:solidFill>
                          <a:effectLst/>
                          <a:latin typeface="Calibri" panose="020F0502020204030204" pitchFamily="34" charset="0"/>
                          <a:ea typeface="+mn-ea"/>
                          <a:cs typeface="+mn-cs"/>
                        </a:rPr>
                        <a:t>Sub total</a:t>
                      </a:r>
                    </a:p>
                  </a:txBody>
                  <a:tcPr marL="9525" marR="9525" marT="9525" marB="0" anchor="b">
                    <a:solidFill>
                      <a:schemeClr val="accent1"/>
                    </a:solidFill>
                  </a:tcPr>
                </a:tc>
                <a:tc>
                  <a:txBody>
                    <a:bodyPr/>
                    <a:lstStyle/>
                    <a:p>
                      <a:pPr marL="0" algn="r" defTabSz="457200" rtl="0" eaLnBrk="1" fontAlgn="b" latinLnBrk="0" hangingPunct="1"/>
                      <a:r>
                        <a:rPr lang="en-US" sz="2000" b="1" i="0" u="none" strike="noStrike" kern="1200" dirty="0">
                          <a:solidFill>
                            <a:srgbClr val="000000"/>
                          </a:solidFill>
                          <a:effectLst/>
                          <a:latin typeface="Calibri" panose="020F0502020204030204" pitchFamily="34" charset="0"/>
                          <a:ea typeface="+mn-ea"/>
                          <a:cs typeface="+mn-cs"/>
                        </a:rPr>
                        <a:t>8,526</a:t>
                      </a:r>
                    </a:p>
                  </a:txBody>
                  <a:tcPr marL="9525" marR="9525" marT="9525" marB="0" anchor="b">
                    <a:solidFill>
                      <a:schemeClr val="accent1"/>
                    </a:solidFill>
                  </a:tcPr>
                </a:tc>
                <a:tc>
                  <a:txBody>
                    <a:bodyPr/>
                    <a:lstStyle/>
                    <a:p>
                      <a:pPr marL="0" algn="r" defTabSz="457200" rtl="0" eaLnBrk="1" fontAlgn="b" latinLnBrk="0" hangingPunct="1"/>
                      <a:r>
                        <a:rPr lang="en-US" sz="2000" b="1" i="0" u="none" strike="noStrike" kern="1200" dirty="0">
                          <a:solidFill>
                            <a:srgbClr val="000000"/>
                          </a:solidFill>
                          <a:effectLst/>
                          <a:latin typeface="Calibri" panose="020F0502020204030204" pitchFamily="34" charset="0"/>
                          <a:ea typeface="+mn-ea"/>
                          <a:cs typeface="+mn-cs"/>
                        </a:rPr>
                        <a:t>61.4%</a:t>
                      </a:r>
                    </a:p>
                  </a:txBody>
                  <a:tcPr marL="9525" marR="9525" marT="9525" marB="0" anchor="b">
                    <a:solidFill>
                      <a:schemeClr val="accent1"/>
                    </a:solidFill>
                  </a:tcPr>
                </a:tc>
                <a:extLst>
                  <a:ext uri="{0D108BD9-81ED-4DB2-BD59-A6C34878D82A}">
                    <a16:rowId xmlns:a16="http://schemas.microsoft.com/office/drawing/2014/main" val="1654444337"/>
                  </a:ext>
                </a:extLst>
              </a:tr>
              <a:tr h="386057">
                <a:tc>
                  <a:txBody>
                    <a:bodyPr/>
                    <a:lstStyle/>
                    <a:p>
                      <a:pPr marL="0" algn="l" defTabSz="457200" rtl="0" eaLnBrk="1" fontAlgn="b" latinLnBrk="0" hangingPunct="1"/>
                      <a:r>
                        <a:rPr lang="en-US" sz="2000" b="1" i="0" u="none" strike="noStrike" kern="1200" dirty="0">
                          <a:solidFill>
                            <a:srgbClr val="000000"/>
                          </a:solidFill>
                          <a:effectLst/>
                          <a:latin typeface="Calibri" panose="020F0502020204030204" pitchFamily="34" charset="0"/>
                          <a:ea typeface="+mn-ea"/>
                          <a:cs typeface="+mn-cs"/>
                        </a:rPr>
                        <a:t>All other Payers</a:t>
                      </a:r>
                    </a:p>
                  </a:txBody>
                  <a:tcPr marL="9525" marR="9525" marT="9525" marB="0" anchor="b">
                    <a:solidFill>
                      <a:schemeClr val="accent1"/>
                    </a:solidFill>
                  </a:tcPr>
                </a:tc>
                <a:tc>
                  <a:txBody>
                    <a:bodyPr/>
                    <a:lstStyle/>
                    <a:p>
                      <a:pPr marL="0" algn="r" defTabSz="457200" rtl="0" eaLnBrk="1" fontAlgn="b" latinLnBrk="0" hangingPunct="1"/>
                      <a:r>
                        <a:rPr lang="en-US" sz="2000" b="1" i="0" u="none" strike="noStrike" kern="1200" dirty="0">
                          <a:solidFill>
                            <a:srgbClr val="000000"/>
                          </a:solidFill>
                          <a:effectLst/>
                          <a:latin typeface="Calibri" panose="020F0502020204030204" pitchFamily="34" charset="0"/>
                          <a:ea typeface="+mn-ea"/>
                          <a:cs typeface="+mn-cs"/>
                        </a:rPr>
                        <a:t>5,355</a:t>
                      </a:r>
                    </a:p>
                  </a:txBody>
                  <a:tcPr marL="9525" marR="9525" marT="9525" marB="0" anchor="b">
                    <a:solidFill>
                      <a:schemeClr val="accent1"/>
                    </a:solidFill>
                  </a:tcPr>
                </a:tc>
                <a:tc>
                  <a:txBody>
                    <a:bodyPr/>
                    <a:lstStyle/>
                    <a:p>
                      <a:pPr marL="0" algn="r" defTabSz="457200" rtl="0" eaLnBrk="1" fontAlgn="b" latinLnBrk="0" hangingPunct="1"/>
                      <a:r>
                        <a:rPr lang="en-US" sz="2000" b="1" i="0" u="none" strike="noStrike" kern="1200" dirty="0">
                          <a:solidFill>
                            <a:srgbClr val="000000"/>
                          </a:solidFill>
                          <a:effectLst/>
                          <a:latin typeface="Calibri" panose="020F0502020204030204" pitchFamily="34" charset="0"/>
                          <a:ea typeface="+mn-ea"/>
                          <a:cs typeface="+mn-cs"/>
                        </a:rPr>
                        <a:t>38.6%</a:t>
                      </a:r>
                    </a:p>
                  </a:txBody>
                  <a:tcPr marL="9525" marR="9525" marT="9525" marB="0" anchor="b">
                    <a:solidFill>
                      <a:schemeClr val="accent1"/>
                    </a:solidFill>
                  </a:tcPr>
                </a:tc>
                <a:extLst>
                  <a:ext uri="{0D108BD9-81ED-4DB2-BD59-A6C34878D82A}">
                    <a16:rowId xmlns:a16="http://schemas.microsoft.com/office/drawing/2014/main" val="1194432717"/>
                  </a:ext>
                </a:extLst>
              </a:tr>
            </a:tbl>
          </a:graphicData>
        </a:graphic>
      </p:graphicFrame>
    </p:spTree>
    <p:extLst>
      <p:ext uri="{BB962C8B-B14F-4D97-AF65-F5344CB8AC3E}">
        <p14:creationId xmlns:p14="http://schemas.microsoft.com/office/powerpoint/2010/main" val="380336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CF2F8-A384-6D60-87BE-B8C75C550A92}"/>
              </a:ext>
            </a:extLst>
          </p:cNvPr>
          <p:cNvSpPr>
            <a:spLocks noGrp="1"/>
          </p:cNvSpPr>
          <p:nvPr>
            <p:ph type="title"/>
          </p:nvPr>
        </p:nvSpPr>
        <p:spPr>
          <a:xfrm>
            <a:off x="579535" y="335902"/>
            <a:ext cx="9550400" cy="990600"/>
          </a:xfrm>
        </p:spPr>
        <p:txBody>
          <a:bodyPr/>
          <a:lstStyle/>
          <a:p>
            <a:r>
              <a:rPr lang="en-US" dirty="0"/>
              <a:t>Communications</a:t>
            </a:r>
          </a:p>
        </p:txBody>
      </p:sp>
      <p:sp>
        <p:nvSpPr>
          <p:cNvPr id="3" name="Content Placeholder 2">
            <a:extLst>
              <a:ext uri="{FF2B5EF4-FFF2-40B4-BE49-F238E27FC236}">
                <a16:creationId xmlns:a16="http://schemas.microsoft.com/office/drawing/2014/main" id="{CBA74567-06D8-F931-C7B6-26A33ABE6DEC}"/>
              </a:ext>
            </a:extLst>
          </p:cNvPr>
          <p:cNvSpPr>
            <a:spLocks noGrp="1"/>
          </p:cNvSpPr>
          <p:nvPr>
            <p:ph idx="1"/>
          </p:nvPr>
        </p:nvSpPr>
        <p:spPr>
          <a:xfrm>
            <a:off x="887445" y="928395"/>
            <a:ext cx="9550400" cy="5593703"/>
          </a:xfrm>
        </p:spPr>
        <p:txBody>
          <a:bodyPr/>
          <a:lstStyle/>
          <a:p>
            <a:r>
              <a:rPr lang="en-US" dirty="0"/>
              <a:t>Changes are coming for fall regarding paying for college</a:t>
            </a:r>
          </a:p>
          <a:p>
            <a:pPr lvl="1"/>
            <a:r>
              <a:rPr lang="en-US" dirty="0"/>
              <a:t>Letter has been sent to students outlining change</a:t>
            </a:r>
          </a:p>
          <a:p>
            <a:pPr lvl="1"/>
            <a:r>
              <a:rPr lang="en-US" dirty="0"/>
              <a:t>Announcement on Bursar webpage</a:t>
            </a:r>
          </a:p>
          <a:p>
            <a:r>
              <a:rPr lang="en-US" dirty="0"/>
              <a:t>There will be some changes to summer sessions to accommodate the new fall process </a:t>
            </a:r>
          </a:p>
          <a:p>
            <a:pPr lvl="1"/>
            <a:r>
              <a:rPr lang="en-US" dirty="0"/>
              <a:t>Letter has been sent to students registered for summer re: payment plan change</a:t>
            </a:r>
          </a:p>
          <a:p>
            <a:r>
              <a:rPr lang="en-US" dirty="0"/>
              <a:t>This is not meant to be punitive – students with balances often end up in collections and not able to finish – the worst thing for students is to owe us money and not have a degree!</a:t>
            </a:r>
          </a:p>
          <a:p>
            <a:pPr lvl="1"/>
            <a:r>
              <a:rPr lang="en-US" dirty="0"/>
              <a:t>One-pager for faculty/staff and others has been developed </a:t>
            </a:r>
          </a:p>
          <a:p>
            <a:r>
              <a:rPr lang="en-US" dirty="0"/>
              <a:t>We are working to get them information sooner on bills</a:t>
            </a:r>
          </a:p>
          <a:p>
            <a:r>
              <a:rPr lang="en-US" dirty="0"/>
              <a:t>They should file their FAFSA ASAP</a:t>
            </a:r>
          </a:p>
          <a:p>
            <a:r>
              <a:rPr lang="en-US" dirty="0"/>
              <a:t>They should register ASAP – don’t wait until add/drop (for lots of reasons)</a:t>
            </a:r>
          </a:p>
          <a:p>
            <a:r>
              <a:rPr lang="en-US" dirty="0"/>
              <a:t>The university will be dropping classes at a couple of points for those that have not done anything to show a plan to pay</a:t>
            </a:r>
          </a:p>
          <a:p>
            <a:r>
              <a:rPr lang="en-US" dirty="0"/>
              <a:t>Housing will figure into this by the end of the process as well</a:t>
            </a:r>
          </a:p>
          <a:p>
            <a:pPr lvl="1"/>
            <a:endParaRPr lang="en-US" dirty="0"/>
          </a:p>
          <a:p>
            <a:endParaRPr lang="en-US" dirty="0"/>
          </a:p>
        </p:txBody>
      </p:sp>
    </p:spTree>
    <p:extLst>
      <p:ext uri="{BB962C8B-B14F-4D97-AF65-F5344CB8AC3E}">
        <p14:creationId xmlns:p14="http://schemas.microsoft.com/office/powerpoint/2010/main" val="1816184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bg>
      <p:bgPr>
        <a:gradFill rotWithShape="1">
          <a:gsLst>
            <a:gs pos="0">
              <a:schemeClr val="tx2"/>
            </a:gs>
            <a:gs pos="100000">
              <a:schemeClr val="bg1"/>
            </a:gs>
          </a:gsLst>
          <a:lin ang="54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419B6-347D-23B9-5724-8A506D07E6E6}"/>
              </a:ext>
            </a:extLst>
          </p:cNvPr>
          <p:cNvSpPr>
            <a:spLocks noGrp="1"/>
          </p:cNvSpPr>
          <p:nvPr>
            <p:ph type="title"/>
          </p:nvPr>
        </p:nvSpPr>
        <p:spPr/>
        <p:txBody>
          <a:bodyPr/>
          <a:lstStyle/>
          <a:p>
            <a:r>
              <a:rPr lang="en-US" dirty="0"/>
              <a:t>Key Dates</a:t>
            </a:r>
          </a:p>
        </p:txBody>
      </p:sp>
      <p:sp>
        <p:nvSpPr>
          <p:cNvPr id="3" name="Content Placeholder 2">
            <a:extLst>
              <a:ext uri="{FF2B5EF4-FFF2-40B4-BE49-F238E27FC236}">
                <a16:creationId xmlns:a16="http://schemas.microsoft.com/office/drawing/2014/main" id="{6170723A-2B8F-AD49-3D53-8BDCE1DCC989}"/>
              </a:ext>
            </a:extLst>
          </p:cNvPr>
          <p:cNvSpPr>
            <a:spLocks noGrp="1"/>
          </p:cNvSpPr>
          <p:nvPr>
            <p:ph idx="1"/>
          </p:nvPr>
        </p:nvSpPr>
        <p:spPr>
          <a:xfrm>
            <a:off x="812800" y="1066800"/>
            <a:ext cx="9550400" cy="5334000"/>
          </a:xfrm>
        </p:spPr>
        <p:txBody>
          <a:bodyPr/>
          <a:lstStyle/>
          <a:p>
            <a:r>
              <a:rPr lang="en-US" dirty="0"/>
              <a:t>Key Dates for Implementation Fall 2023 </a:t>
            </a:r>
          </a:p>
          <a:p>
            <a:pPr lvl="1"/>
            <a:r>
              <a:rPr lang="en-US" dirty="0"/>
              <a:t>Fall registration opens 4/3</a:t>
            </a:r>
          </a:p>
          <a:p>
            <a:pPr lvl="2"/>
            <a:r>
              <a:rPr lang="en-US" dirty="0"/>
              <a:t>Talking points needed to begin communications</a:t>
            </a:r>
          </a:p>
          <a:p>
            <a:pPr lvl="3"/>
            <a:r>
              <a:rPr lang="en-US" dirty="0"/>
              <a:t>Payment Plan</a:t>
            </a:r>
          </a:p>
          <a:p>
            <a:pPr lvl="3"/>
            <a:r>
              <a:rPr lang="en-US" dirty="0"/>
              <a:t>SFRA now required (Registrar, Letter to Students, Bursar webpage</a:t>
            </a:r>
          </a:p>
          <a:p>
            <a:pPr lvl="3"/>
            <a:r>
              <a:rPr lang="en-US" dirty="0"/>
              <a:t>FAFSA</a:t>
            </a:r>
          </a:p>
          <a:p>
            <a:pPr lvl="1"/>
            <a:r>
              <a:rPr lang="en-US" dirty="0"/>
              <a:t>New students must deposit by 5/1</a:t>
            </a:r>
          </a:p>
          <a:p>
            <a:pPr lvl="1"/>
            <a:r>
              <a:rPr lang="en-US" dirty="0"/>
              <a:t>FAFSA priority deadline 5/1</a:t>
            </a:r>
          </a:p>
          <a:p>
            <a:pPr lvl="1"/>
            <a:r>
              <a:rPr lang="en-US" dirty="0"/>
              <a:t>July packaging of continuing students</a:t>
            </a:r>
          </a:p>
          <a:p>
            <a:pPr lvl="1"/>
            <a:r>
              <a:rPr lang="en-US" dirty="0"/>
              <a:t>Tuition calculation (early August)</a:t>
            </a:r>
          </a:p>
          <a:p>
            <a:pPr lvl="1"/>
            <a:r>
              <a:rPr lang="en-US" dirty="0"/>
              <a:t>Fall classes start 9/5</a:t>
            </a:r>
          </a:p>
          <a:p>
            <a:pPr lvl="1"/>
            <a:r>
              <a:rPr lang="en-US" dirty="0"/>
              <a:t>Add/Drop ends 9/12</a:t>
            </a:r>
          </a:p>
          <a:p>
            <a:endParaRPr lang="en-US" dirty="0"/>
          </a:p>
          <a:p>
            <a:endParaRPr lang="en-US" dirty="0"/>
          </a:p>
          <a:p>
            <a:endParaRPr lang="en-US" dirty="0"/>
          </a:p>
        </p:txBody>
      </p:sp>
    </p:spTree>
    <p:extLst>
      <p:ext uri="{BB962C8B-B14F-4D97-AF65-F5344CB8AC3E}">
        <p14:creationId xmlns:p14="http://schemas.microsoft.com/office/powerpoint/2010/main" val="133812626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Blank Presentation">
  <a:themeElements>
    <a:clrScheme name="Custom 2">
      <a:dk1>
        <a:srgbClr val="005A8B"/>
      </a:dk1>
      <a:lt1>
        <a:srgbClr val="FFFFFF"/>
      </a:lt1>
      <a:dk2>
        <a:srgbClr val="A0CFEB"/>
      </a:dk2>
      <a:lt2>
        <a:srgbClr val="A79E70"/>
      </a:lt2>
      <a:accent1>
        <a:srgbClr val="D47600"/>
      </a:accent1>
      <a:accent2>
        <a:srgbClr val="988F86"/>
      </a:accent2>
      <a:accent3>
        <a:srgbClr val="C59217"/>
      </a:accent3>
      <a:accent4>
        <a:srgbClr val="A33F1F"/>
      </a:accent4>
      <a:accent5>
        <a:srgbClr val="CDE4F3"/>
      </a:accent5>
      <a:accent6>
        <a:srgbClr val="B28414"/>
      </a:accent6>
      <a:hlink>
        <a:srgbClr val="D47600"/>
      </a:hlink>
      <a:folHlink>
        <a:srgbClr val="A33F1F"/>
      </a:folHlink>
    </a:clrScheme>
    <a:fontScheme name="Blank Presentation">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FFFFFF"/>
        </a:dk1>
        <a:lt1>
          <a:srgbClr val="FFFFFF"/>
        </a:lt1>
        <a:dk2>
          <a:srgbClr val="FFFFFF"/>
        </a:dk2>
        <a:lt2>
          <a:srgbClr val="005A8B"/>
        </a:lt2>
        <a:accent1>
          <a:srgbClr val="A0CFEB"/>
        </a:accent1>
        <a:accent2>
          <a:srgbClr val="C59217"/>
        </a:accent2>
        <a:accent3>
          <a:srgbClr val="FFFFFF"/>
        </a:accent3>
        <a:accent4>
          <a:srgbClr val="DADADA"/>
        </a:accent4>
        <a:accent5>
          <a:srgbClr val="CDE4F3"/>
        </a:accent5>
        <a:accent6>
          <a:srgbClr val="B28414"/>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2">
    <a:dk1>
      <a:srgbClr val="005A8B"/>
    </a:dk1>
    <a:lt1>
      <a:srgbClr val="FFFFFF"/>
    </a:lt1>
    <a:dk2>
      <a:srgbClr val="A0CFEB"/>
    </a:dk2>
    <a:lt2>
      <a:srgbClr val="A79E70"/>
    </a:lt2>
    <a:accent1>
      <a:srgbClr val="D47600"/>
    </a:accent1>
    <a:accent2>
      <a:srgbClr val="988F86"/>
    </a:accent2>
    <a:accent3>
      <a:srgbClr val="C59217"/>
    </a:accent3>
    <a:accent4>
      <a:srgbClr val="A33F1F"/>
    </a:accent4>
    <a:accent5>
      <a:srgbClr val="CDE4F3"/>
    </a:accent5>
    <a:accent6>
      <a:srgbClr val="B28414"/>
    </a:accent6>
    <a:hlink>
      <a:srgbClr val="D47600"/>
    </a:hlink>
    <a:folHlink>
      <a:srgbClr val="A33F1F"/>
    </a:folHlink>
  </a:clrScheme>
</a:themeOverride>
</file>

<file path=ppt/theme/themeOverride2.xml><?xml version="1.0" encoding="utf-8"?>
<a:themeOverride xmlns:a="http://schemas.openxmlformats.org/drawingml/2006/main">
  <a:clrScheme name="Custom 2">
    <a:dk1>
      <a:srgbClr val="005A8B"/>
    </a:dk1>
    <a:lt1>
      <a:srgbClr val="FFFFFF"/>
    </a:lt1>
    <a:dk2>
      <a:srgbClr val="A0CFEB"/>
    </a:dk2>
    <a:lt2>
      <a:srgbClr val="A79E70"/>
    </a:lt2>
    <a:accent1>
      <a:srgbClr val="D47600"/>
    </a:accent1>
    <a:accent2>
      <a:srgbClr val="988F86"/>
    </a:accent2>
    <a:accent3>
      <a:srgbClr val="C59217"/>
    </a:accent3>
    <a:accent4>
      <a:srgbClr val="A33F1F"/>
    </a:accent4>
    <a:accent5>
      <a:srgbClr val="CDE4F3"/>
    </a:accent5>
    <a:accent6>
      <a:srgbClr val="B28414"/>
    </a:accent6>
    <a:hlink>
      <a:srgbClr val="D47600"/>
    </a:hlink>
    <a:folHlink>
      <a:srgbClr val="A33F1F"/>
    </a:folHlink>
  </a:clrScheme>
</a:themeOverride>
</file>

<file path=ppt/theme/themeOverride3.xml><?xml version="1.0" encoding="utf-8"?>
<a:themeOverride xmlns:a="http://schemas.openxmlformats.org/drawingml/2006/main">
  <a:clrScheme name="Custom 2">
    <a:dk1>
      <a:srgbClr val="005A8B"/>
    </a:dk1>
    <a:lt1>
      <a:srgbClr val="FFFFFF"/>
    </a:lt1>
    <a:dk2>
      <a:srgbClr val="A0CFEB"/>
    </a:dk2>
    <a:lt2>
      <a:srgbClr val="A79E70"/>
    </a:lt2>
    <a:accent1>
      <a:srgbClr val="D47600"/>
    </a:accent1>
    <a:accent2>
      <a:srgbClr val="988F86"/>
    </a:accent2>
    <a:accent3>
      <a:srgbClr val="C59217"/>
    </a:accent3>
    <a:accent4>
      <a:srgbClr val="A33F1F"/>
    </a:accent4>
    <a:accent5>
      <a:srgbClr val="CDE4F3"/>
    </a:accent5>
    <a:accent6>
      <a:srgbClr val="B28414"/>
    </a:accent6>
    <a:hlink>
      <a:srgbClr val="D47600"/>
    </a:hlink>
    <a:folHlink>
      <a:srgbClr val="A33F1F"/>
    </a:folHlink>
  </a:clrScheme>
</a:themeOverride>
</file>

<file path=ppt/theme/themeOverride4.xml><?xml version="1.0" encoding="utf-8"?>
<a:themeOverride xmlns:a="http://schemas.openxmlformats.org/drawingml/2006/main">
  <a:clrScheme name="Custom 2">
    <a:dk1>
      <a:srgbClr val="005A8B"/>
    </a:dk1>
    <a:lt1>
      <a:srgbClr val="FFFFFF"/>
    </a:lt1>
    <a:dk2>
      <a:srgbClr val="A0CFEB"/>
    </a:dk2>
    <a:lt2>
      <a:srgbClr val="A79E70"/>
    </a:lt2>
    <a:accent1>
      <a:srgbClr val="D47600"/>
    </a:accent1>
    <a:accent2>
      <a:srgbClr val="988F86"/>
    </a:accent2>
    <a:accent3>
      <a:srgbClr val="C59217"/>
    </a:accent3>
    <a:accent4>
      <a:srgbClr val="A33F1F"/>
    </a:accent4>
    <a:accent5>
      <a:srgbClr val="CDE4F3"/>
    </a:accent5>
    <a:accent6>
      <a:srgbClr val="B28414"/>
    </a:accent6>
    <a:hlink>
      <a:srgbClr val="D47600"/>
    </a:hlink>
    <a:folHlink>
      <a:srgbClr val="A33F1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7a7be605-1a3e-42b7-a14e-1722fe8ac7d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81D40EC916FBA46AC57FEDC7B14EC97" ma:contentTypeVersion="17" ma:contentTypeDescription="Create a new document." ma:contentTypeScope="" ma:versionID="660ec520fd555e2b07da8b5b7f2c6ecb">
  <xsd:schema xmlns:xsd="http://www.w3.org/2001/XMLSchema" xmlns:xs="http://www.w3.org/2001/XMLSchema" xmlns:p="http://schemas.microsoft.com/office/2006/metadata/properties" xmlns:ns1="http://schemas.microsoft.com/sharepoint/v3" xmlns:ns3="4afbc99b-5710-43bc-b62c-6f6fee5fa548" xmlns:ns4="7a7be605-1a3e-42b7-a14e-1722fe8ac7d1" targetNamespace="http://schemas.microsoft.com/office/2006/metadata/properties" ma:root="true" ma:fieldsID="218f39f174ec1ca13997bafdd92412e9" ns1:_="" ns3:_="" ns4:_="">
    <xsd:import namespace="http://schemas.microsoft.com/sharepoint/v3"/>
    <xsd:import namespace="4afbc99b-5710-43bc-b62c-6f6fee5fa548"/>
    <xsd:import namespace="7a7be605-1a3e-42b7-a14e-1722fe8ac7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AutoKeyPoints" minOccurs="0"/>
                <xsd:element ref="ns4:MediaServiceKeyPoints" minOccurs="0"/>
                <xsd:element ref="ns4:MediaServiceGenerationTime" minOccurs="0"/>
                <xsd:element ref="ns4:MediaServiceEventHashCode" minOccurs="0"/>
                <xsd:element ref="ns4:MediaLengthInSeconds" minOccurs="0"/>
                <xsd:element ref="ns1:_ip_UnifiedCompliancePolicyProperties" minOccurs="0"/>
                <xsd:element ref="ns1:_ip_UnifiedCompliancePolicyUIAction"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afbc99b-5710-43bc-b62c-6f6fee5fa54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a7be605-1a3e-42b7-a14e-1722fe8ac7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8A6FF56-1654-4DDB-A42E-402E587ED552}">
  <ds:schemaRefs>
    <ds:schemaRef ds:uri="http://www.w3.org/XML/1998/namespace"/>
    <ds:schemaRef ds:uri="http://purl.org/dc/terms/"/>
    <ds:schemaRef ds:uri="4afbc99b-5710-43bc-b62c-6f6fee5fa548"/>
    <ds:schemaRef ds:uri="http://schemas.microsoft.com/office/2006/metadata/properties"/>
    <ds:schemaRef ds:uri="7a7be605-1a3e-42b7-a14e-1722fe8ac7d1"/>
    <ds:schemaRef ds:uri="http://schemas.microsoft.com/office/2006/documentManagement/types"/>
    <ds:schemaRef ds:uri="http://schemas.microsoft.com/sharepoint/v3"/>
    <ds:schemaRef ds:uri="http://schemas.openxmlformats.org/package/2006/metadata/core-properties"/>
    <ds:schemaRef ds:uri="http://schemas.microsoft.com/office/infopath/2007/PartnerControls"/>
    <ds:schemaRef ds:uri="http://purl.org/dc/dcmitype/"/>
    <ds:schemaRef ds:uri="http://purl.org/dc/elements/1.1/"/>
  </ds:schemaRefs>
</ds:datastoreItem>
</file>

<file path=customXml/itemProps2.xml><?xml version="1.0" encoding="utf-8"?>
<ds:datastoreItem xmlns:ds="http://schemas.openxmlformats.org/officeDocument/2006/customXml" ds:itemID="{AF247055-F231-4A63-8E84-28EFEC6555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afbc99b-5710-43bc-b62c-6f6fee5fa548"/>
    <ds:schemaRef ds:uri="7a7be605-1a3e-42b7-a14e-1722fe8ac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7084C8-57A4-4FA8-89E2-05E16546F9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36123</TotalTime>
  <Words>852</Words>
  <Application>Microsoft Office PowerPoint</Application>
  <PresentationFormat>Widescreen</PresentationFormat>
  <Paragraphs>96</Paragraphs>
  <Slides>7</Slides>
  <Notes>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Bold</vt:lpstr>
      <vt:lpstr>Calibri</vt:lpstr>
      <vt:lpstr>Lucida Grande</vt:lpstr>
      <vt:lpstr>Segoe UI</vt:lpstr>
      <vt:lpstr>Blank Presentation</vt:lpstr>
      <vt:lpstr>Student Payment Plan Working Group</vt:lpstr>
      <vt:lpstr>Summary of Group Charter</vt:lpstr>
      <vt:lpstr>Legislative Changes</vt:lpstr>
      <vt:lpstr>UMB Current State on Payment Plans</vt:lpstr>
      <vt:lpstr>UMB Enrollment by Payer Type</vt:lpstr>
      <vt:lpstr>Communications</vt:lpstr>
      <vt:lpstr>Key Dates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Payment Plan Working Group</dc:title>
  <dc:creator>Chris Giuliani</dc:creator>
  <cp:lastModifiedBy>Chris Giuliani</cp:lastModifiedBy>
  <cp:revision>14</cp:revision>
  <dcterms:created xsi:type="dcterms:W3CDTF">2023-03-13T13:27:23Z</dcterms:created>
  <dcterms:modified xsi:type="dcterms:W3CDTF">2023-05-09T16:45:35Z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0x010100781D40EC916FBA46AC57FEDC7B14EC97</vt:lpwstr>
  </property>
</Properties>
</file>