
<file path=[Content_Types].xml><?xml version="1.0" encoding="utf-8"?>
<Types xmlns="http://schemas.openxmlformats.org/package/2006/content-types">
  <Default Extension="jpeg" ContentType="image/jpe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17.xml" ContentType="application/vnd.openxmlformats-officedocument.presentationml.notesSlid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notesSlides/notesSlide22.xml" ContentType="application/vnd.openxmlformats-officedocument.presentationml.notesSlid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 id="2147483670" r:id="rId2"/>
  </p:sldMasterIdLst>
  <p:notesMasterIdLst>
    <p:notesMasterId r:id="rId42"/>
  </p:notesMasterIdLst>
  <p:handoutMasterIdLst>
    <p:handoutMasterId r:id="rId43"/>
  </p:handoutMasterIdLst>
  <p:sldIdLst>
    <p:sldId id="267" r:id="rId3"/>
    <p:sldId id="306" r:id="rId4"/>
    <p:sldId id="431" r:id="rId5"/>
    <p:sldId id="520" r:id="rId6"/>
    <p:sldId id="521" r:id="rId7"/>
    <p:sldId id="523" r:id="rId8"/>
    <p:sldId id="524" r:id="rId9"/>
    <p:sldId id="525" r:id="rId10"/>
    <p:sldId id="538" r:id="rId11"/>
    <p:sldId id="526" r:id="rId12"/>
    <p:sldId id="527" r:id="rId13"/>
    <p:sldId id="528" r:id="rId14"/>
    <p:sldId id="529" r:id="rId15"/>
    <p:sldId id="530" r:id="rId16"/>
    <p:sldId id="507" r:id="rId17"/>
    <p:sldId id="531" r:id="rId18"/>
    <p:sldId id="532" r:id="rId19"/>
    <p:sldId id="512" r:id="rId20"/>
    <p:sldId id="513" r:id="rId21"/>
    <p:sldId id="514" r:id="rId22"/>
    <p:sldId id="515" r:id="rId23"/>
    <p:sldId id="516" r:id="rId24"/>
    <p:sldId id="480" r:id="rId25"/>
    <p:sldId id="491" r:id="rId26"/>
    <p:sldId id="481" r:id="rId27"/>
    <p:sldId id="492" r:id="rId28"/>
    <p:sldId id="539" r:id="rId29"/>
    <p:sldId id="534" r:id="rId30"/>
    <p:sldId id="535" r:id="rId31"/>
    <p:sldId id="536" r:id="rId32"/>
    <p:sldId id="540" r:id="rId33"/>
    <p:sldId id="541" r:id="rId34"/>
    <p:sldId id="542" r:id="rId35"/>
    <p:sldId id="486" r:id="rId36"/>
    <p:sldId id="489" r:id="rId37"/>
    <p:sldId id="487" r:id="rId38"/>
    <p:sldId id="496" r:id="rId39"/>
    <p:sldId id="543" r:id="rId40"/>
    <p:sldId id="449" r:id="rId41"/>
  </p:sldIdLst>
  <p:sldSz cx="12192000" cy="6858000"/>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460A5A8E-4579-406C-8155-4C9D41D2D7CD}">
          <p14:sldIdLst>
            <p14:sldId id="267"/>
            <p14:sldId id="306"/>
            <p14:sldId id="431"/>
            <p14:sldId id="520"/>
            <p14:sldId id="521"/>
            <p14:sldId id="523"/>
            <p14:sldId id="524"/>
            <p14:sldId id="525"/>
            <p14:sldId id="538"/>
            <p14:sldId id="526"/>
            <p14:sldId id="527"/>
            <p14:sldId id="528"/>
            <p14:sldId id="529"/>
            <p14:sldId id="530"/>
          </p14:sldIdLst>
        </p14:section>
        <p14:section name="Student Success" id="{A95DDFDD-34E1-4F1D-9A6D-3B76DEE0AA7E}">
          <p14:sldIdLst>
            <p14:sldId id="507"/>
            <p14:sldId id="531"/>
            <p14:sldId id="532"/>
            <p14:sldId id="512"/>
            <p14:sldId id="513"/>
            <p14:sldId id="514"/>
            <p14:sldId id="515"/>
            <p14:sldId id="516"/>
            <p14:sldId id="480"/>
            <p14:sldId id="491"/>
            <p14:sldId id="481"/>
            <p14:sldId id="492"/>
            <p14:sldId id="539"/>
            <p14:sldId id="534"/>
            <p14:sldId id="535"/>
            <p14:sldId id="536"/>
            <p14:sldId id="540"/>
            <p14:sldId id="541"/>
            <p14:sldId id="542"/>
            <p14:sldId id="486"/>
            <p14:sldId id="489"/>
            <p14:sldId id="487"/>
            <p14:sldId id="496"/>
            <p14:sldId id="543"/>
            <p14:sldId id="449"/>
          </p14:sldIdLst>
        </p14:section>
      </p14:sectionLst>
    </p:ex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ris Giuliani" initials="CG" lastIdx="8" clrIdx="0">
    <p:extLst>
      <p:ext uri="{19B8F6BF-5375-455C-9EA6-DF929625EA0E}">
        <p15:presenceInfo xmlns:p15="http://schemas.microsoft.com/office/powerpoint/2012/main" userId="S-1-5-21-1990142038-1674059633-623647154-179579" providerId="AD"/>
      </p:ext>
    </p:extLst>
  </p:cmAuthor>
  <p:cmAuthor id="2" name="Marie Bowen" initials="MB" lastIdx="1" clrIdx="1">
    <p:extLst>
      <p:ext uri="{19B8F6BF-5375-455C-9EA6-DF929625EA0E}">
        <p15:presenceInfo xmlns:p15="http://schemas.microsoft.com/office/powerpoint/2012/main" userId="S-1-5-21-1990142038-1674059633-623647154-170448"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308"/>
    <a:srgbClr val="FB8FEE"/>
    <a:srgbClr val="008A3E"/>
    <a:srgbClr val="C9A6E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531" autoAdjust="0"/>
    <p:restoredTop sz="78980" autoAdjust="0"/>
  </p:normalViewPr>
  <p:slideViewPr>
    <p:cSldViewPr snapToGrid="0">
      <p:cViewPr varScale="1">
        <p:scale>
          <a:sx n="100" d="100"/>
          <a:sy n="100" d="100"/>
        </p:scale>
        <p:origin x="280" y="160"/>
      </p:cViewPr>
      <p:guideLst/>
    </p:cSldViewPr>
  </p:slideViewPr>
  <p:notesTextViewPr>
    <p:cViewPr>
      <p:scale>
        <a:sx n="1" d="1"/>
        <a:sy n="1" d="1"/>
      </p:scale>
      <p:origin x="0" y="0"/>
    </p:cViewPr>
  </p:notesTextViewPr>
  <p:sorterViewPr>
    <p:cViewPr>
      <p:scale>
        <a:sx n="100" d="100"/>
        <a:sy n="100" d="100"/>
      </p:scale>
      <p:origin x="0" y="-7326"/>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notesMaster" Target="notesMasters/notesMaster1.xml"/><Relationship Id="rId47" Type="http://schemas.openxmlformats.org/officeDocument/2006/relationships/theme" Target="theme/theme1.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commentAuthors" Target="commentAuthor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handoutMaster" Target="handoutMasters/handoutMaster1.xml"/><Relationship Id="rId48" Type="http://schemas.openxmlformats.org/officeDocument/2006/relationships/tableStyles" Target="tableStyles.xml"/><Relationship Id="rId8" Type="http://schemas.openxmlformats.org/officeDocument/2006/relationships/slide" Target="slides/slide6.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viewProps" Target="viewProps.xml"/><Relationship Id="rId20" Type="http://schemas.openxmlformats.org/officeDocument/2006/relationships/slide" Target="slides/slide18.xml"/><Relationship Id="rId41" Type="http://schemas.openxmlformats.org/officeDocument/2006/relationships/slide" Target="slides/slide39.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package" Target="../embeddings/Microsoft_Excel_Worksheet4.xlsx"/><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package" Target="../embeddings/Microsoft_Excel_Worksheet5.xlsx"/><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package" Target="../embeddings/Microsoft_Excel_Worksheet6.xlsx"/><Relationship Id="rId2" Type="http://schemas.microsoft.com/office/2011/relationships/chartColorStyle" Target="colors7.xml"/><Relationship Id="rId1" Type="http://schemas.microsoft.com/office/2011/relationships/chartStyle" Target="style7.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US" dirty="0">
                <a:solidFill>
                  <a:schemeClr val="tx1"/>
                </a:solidFill>
              </a:rPr>
              <a:t>% of freshmen registered for spring 2019,</a:t>
            </a:r>
            <a:r>
              <a:rPr lang="en-US" baseline="0" dirty="0">
                <a:solidFill>
                  <a:schemeClr val="tx1"/>
                </a:solidFill>
              </a:rPr>
              <a:t> as of Nov 26</a:t>
            </a:r>
            <a:endParaRPr lang="en-US" dirty="0">
              <a:solidFill>
                <a:schemeClr val="tx1"/>
              </a:solidFill>
            </a:endParaRPr>
          </a:p>
        </c:rich>
      </c:tx>
      <c:layout>
        <c:manualLayout>
          <c:xMode val="edge"/>
          <c:yMode val="edge"/>
          <c:x val="1.2265009842519661E-3"/>
          <c:y val="2.578124841404722E-2"/>
        </c:manualLayout>
      </c:layout>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stacked"/>
        <c:varyColors val="0"/>
        <c:ser>
          <c:idx val="0"/>
          <c:order val="0"/>
          <c:tx>
            <c:strRef>
              <c:f>Sheet1!$B$1</c:f>
              <c:strCache>
                <c:ptCount val="1"/>
                <c:pt idx="0">
                  <c:v>Series 1</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800" b="1"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Students living
in res halls</c:v>
                </c:pt>
                <c:pt idx="1">
                  <c:v>Students not living
in res halls</c:v>
                </c:pt>
                <c:pt idx="2">
                  <c:v>Total
(freshmen)</c:v>
                </c:pt>
              </c:strCache>
            </c:strRef>
          </c:cat>
          <c:val>
            <c:numRef>
              <c:f>Sheet1!$B$2:$B$4</c:f>
              <c:numCache>
                <c:formatCode>0%</c:formatCode>
                <c:ptCount val="3"/>
                <c:pt idx="0">
                  <c:v>0.81</c:v>
                </c:pt>
                <c:pt idx="1">
                  <c:v>0.59</c:v>
                </c:pt>
                <c:pt idx="2">
                  <c:v>0.69</c:v>
                </c:pt>
              </c:numCache>
            </c:numRef>
          </c:val>
          <c:extLst>
            <c:ext xmlns:c16="http://schemas.microsoft.com/office/drawing/2014/chart" uri="{C3380CC4-5D6E-409C-BE32-E72D297353CC}">
              <c16:uniqueId val="{00000000-CE0F-4F63-870A-AD2D5085861D}"/>
            </c:ext>
          </c:extLst>
        </c:ser>
        <c:dLbls>
          <c:showLegendKey val="0"/>
          <c:showVal val="0"/>
          <c:showCatName val="0"/>
          <c:showSerName val="0"/>
          <c:showPercent val="0"/>
          <c:showBubbleSize val="0"/>
        </c:dLbls>
        <c:gapWidth val="150"/>
        <c:overlap val="100"/>
        <c:axId val="454120016"/>
        <c:axId val="454120408"/>
      </c:barChart>
      <c:catAx>
        <c:axId val="45412001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0" i="0" u="none" strike="noStrike" kern="1200" baseline="0">
                <a:solidFill>
                  <a:schemeClr val="tx1"/>
                </a:solidFill>
                <a:latin typeface="+mn-lt"/>
                <a:ea typeface="+mn-ea"/>
                <a:cs typeface="+mn-cs"/>
              </a:defRPr>
            </a:pPr>
            <a:endParaRPr lang="en-US"/>
          </a:p>
        </c:txPr>
        <c:crossAx val="454120408"/>
        <c:crosses val="autoZero"/>
        <c:auto val="1"/>
        <c:lblAlgn val="ctr"/>
        <c:lblOffset val="100"/>
        <c:noMultiLvlLbl val="0"/>
      </c:catAx>
      <c:valAx>
        <c:axId val="454120408"/>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crossAx val="454120016"/>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00" b="0" i="0" u="none" strike="noStrike" kern="1200" spc="0" baseline="0">
                <a:solidFill>
                  <a:schemeClr val="tx1">
                    <a:lumMod val="65000"/>
                    <a:lumOff val="35000"/>
                  </a:schemeClr>
                </a:solidFill>
                <a:latin typeface="+mn-lt"/>
                <a:ea typeface="+mn-ea"/>
                <a:cs typeface="+mn-cs"/>
              </a:defRPr>
            </a:pPr>
            <a:r>
              <a:rPr lang="en-US" sz="1600" dirty="0"/>
              <a:t>Official 6</a:t>
            </a:r>
            <a:r>
              <a:rPr lang="en-US" sz="1600" baseline="0" dirty="0"/>
              <a:t> year grad rate - FTFTF </a:t>
            </a:r>
            <a:endParaRPr lang="en-US" sz="1600" dirty="0"/>
          </a:p>
        </c:rich>
      </c:tx>
      <c:layout>
        <c:manualLayout>
          <c:xMode val="edge"/>
          <c:yMode val="edge"/>
          <c:x val="4.6751968503944144E-5"/>
          <c:y val="9.3749999999999997E-3"/>
        </c:manualLayout>
      </c:layout>
      <c:overlay val="0"/>
      <c:spPr>
        <a:noFill/>
        <a:ln>
          <a:noFill/>
        </a:ln>
        <a:effectLst/>
      </c:spPr>
      <c:txPr>
        <a:bodyPr rot="0" spcFirstLastPara="1" vertOverflow="ellipsis" vert="horz" wrap="square" anchor="ctr" anchorCtr="1"/>
        <a:lstStyle/>
        <a:p>
          <a:pPr>
            <a:defRPr sz="16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Sheet1!$B$1</c:f>
              <c:strCache>
                <c:ptCount val="1"/>
                <c:pt idx="0">
                  <c:v>Series 1</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Sheet1!$A$2:$A$16</c:f>
              <c:numCache>
                <c:formatCode>General</c:formatCode>
                <c:ptCount val="15"/>
                <c:pt idx="0">
                  <c:v>1997</c:v>
                </c:pt>
                <c:pt idx="1">
                  <c:v>1998</c:v>
                </c:pt>
                <c:pt idx="2">
                  <c:v>1999</c:v>
                </c:pt>
                <c:pt idx="3">
                  <c:v>2000</c:v>
                </c:pt>
                <c:pt idx="4">
                  <c:v>2001</c:v>
                </c:pt>
                <c:pt idx="5">
                  <c:v>2002</c:v>
                </c:pt>
                <c:pt idx="6">
                  <c:v>2003</c:v>
                </c:pt>
                <c:pt idx="7">
                  <c:v>2004</c:v>
                </c:pt>
                <c:pt idx="8">
                  <c:v>2005</c:v>
                </c:pt>
                <c:pt idx="9">
                  <c:v>2006</c:v>
                </c:pt>
                <c:pt idx="10">
                  <c:v>2007</c:v>
                </c:pt>
                <c:pt idx="11">
                  <c:v>2008</c:v>
                </c:pt>
                <c:pt idx="12">
                  <c:v>2009</c:v>
                </c:pt>
                <c:pt idx="13">
                  <c:v>2010</c:v>
                </c:pt>
                <c:pt idx="14">
                  <c:v>2011</c:v>
                </c:pt>
              </c:numCache>
            </c:numRef>
          </c:cat>
          <c:val>
            <c:numRef>
              <c:f>Sheet1!$B$2:$B$16</c:f>
              <c:numCache>
                <c:formatCode>0%</c:formatCode>
                <c:ptCount val="15"/>
                <c:pt idx="0">
                  <c:v>0.34</c:v>
                </c:pt>
                <c:pt idx="1">
                  <c:v>0.28000000000000003</c:v>
                </c:pt>
                <c:pt idx="2">
                  <c:v>0.35</c:v>
                </c:pt>
                <c:pt idx="3">
                  <c:v>0.36</c:v>
                </c:pt>
                <c:pt idx="4">
                  <c:v>0.33</c:v>
                </c:pt>
                <c:pt idx="5">
                  <c:v>0.33</c:v>
                </c:pt>
                <c:pt idx="6">
                  <c:v>0.39</c:v>
                </c:pt>
                <c:pt idx="7">
                  <c:v>0.41</c:v>
                </c:pt>
                <c:pt idx="8">
                  <c:v>0.4</c:v>
                </c:pt>
                <c:pt idx="9">
                  <c:v>0.38</c:v>
                </c:pt>
                <c:pt idx="10">
                  <c:v>0.44</c:v>
                </c:pt>
                <c:pt idx="11">
                  <c:v>0.42</c:v>
                </c:pt>
                <c:pt idx="12">
                  <c:v>0.42</c:v>
                </c:pt>
                <c:pt idx="13">
                  <c:v>0.45</c:v>
                </c:pt>
                <c:pt idx="14">
                  <c:v>0.48</c:v>
                </c:pt>
              </c:numCache>
            </c:numRef>
          </c:val>
          <c:extLst>
            <c:ext xmlns:c16="http://schemas.microsoft.com/office/drawing/2014/chart" uri="{C3380CC4-5D6E-409C-BE32-E72D297353CC}">
              <c16:uniqueId val="{00000000-2C50-4973-ACC9-E499E2F8EE54}"/>
            </c:ext>
          </c:extLst>
        </c:ser>
        <c:dLbls>
          <c:showLegendKey val="0"/>
          <c:showVal val="0"/>
          <c:showCatName val="0"/>
          <c:showSerName val="0"/>
          <c:showPercent val="0"/>
          <c:showBubbleSize val="0"/>
        </c:dLbls>
        <c:gapWidth val="88"/>
        <c:axId val="811526752"/>
        <c:axId val="811530280"/>
      </c:barChart>
      <c:catAx>
        <c:axId val="81152675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811530280"/>
        <c:crosses val="autoZero"/>
        <c:auto val="1"/>
        <c:lblAlgn val="ctr"/>
        <c:lblOffset val="100"/>
        <c:noMultiLvlLbl val="0"/>
      </c:catAx>
      <c:valAx>
        <c:axId val="811530280"/>
        <c:scaling>
          <c:orientation val="minMax"/>
          <c:max val="0.60000000000000009"/>
          <c:min val="0.2"/>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811526752"/>
        <c:crosses val="autoZero"/>
        <c:crossBetween val="between"/>
        <c:majorUnit val="0.1"/>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00" b="0" i="0" u="none" strike="noStrike" kern="1200" spc="0" baseline="0">
                <a:solidFill>
                  <a:schemeClr val="tx1">
                    <a:lumMod val="65000"/>
                    <a:lumOff val="35000"/>
                  </a:schemeClr>
                </a:solidFill>
                <a:latin typeface="+mn-lt"/>
                <a:ea typeface="+mn-ea"/>
                <a:cs typeface="+mn-cs"/>
              </a:defRPr>
            </a:pPr>
            <a:r>
              <a:rPr lang="en-US" sz="1600" dirty="0"/>
              <a:t>Official 4</a:t>
            </a:r>
            <a:r>
              <a:rPr lang="en-US" sz="1600" baseline="0" dirty="0"/>
              <a:t> year grad rate - FTFTF </a:t>
            </a:r>
            <a:endParaRPr lang="en-US" sz="1600" dirty="0"/>
          </a:p>
        </c:rich>
      </c:tx>
      <c:layout>
        <c:manualLayout>
          <c:xMode val="edge"/>
          <c:yMode val="edge"/>
          <c:x val="4.6751968503944144E-5"/>
          <c:y val="9.3749999999999997E-3"/>
        </c:manualLayout>
      </c:layout>
      <c:overlay val="0"/>
      <c:spPr>
        <a:noFill/>
        <a:ln>
          <a:noFill/>
        </a:ln>
        <a:effectLst/>
      </c:spPr>
      <c:txPr>
        <a:bodyPr rot="0" spcFirstLastPara="1" vertOverflow="ellipsis" vert="horz" wrap="square" anchor="ctr" anchorCtr="1"/>
        <a:lstStyle/>
        <a:p>
          <a:pPr>
            <a:defRPr sz="16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Sheet1!$B$1</c:f>
              <c:strCache>
                <c:ptCount val="1"/>
                <c:pt idx="0">
                  <c:v>Series 1</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Sheet1!$A$2:$A$10</c:f>
              <c:numCache>
                <c:formatCode>General</c:formatCode>
                <c:ptCount val="9"/>
                <c:pt idx="0">
                  <c:v>2006</c:v>
                </c:pt>
                <c:pt idx="1">
                  <c:v>2007</c:v>
                </c:pt>
                <c:pt idx="2">
                  <c:v>2008</c:v>
                </c:pt>
                <c:pt idx="3">
                  <c:v>2009</c:v>
                </c:pt>
                <c:pt idx="4">
                  <c:v>2010</c:v>
                </c:pt>
                <c:pt idx="5">
                  <c:v>2011</c:v>
                </c:pt>
                <c:pt idx="6">
                  <c:v>2012</c:v>
                </c:pt>
                <c:pt idx="7">
                  <c:v>2013</c:v>
                </c:pt>
                <c:pt idx="8">
                  <c:v>2014</c:v>
                </c:pt>
              </c:numCache>
            </c:numRef>
          </c:cat>
          <c:val>
            <c:numRef>
              <c:f>Sheet1!$B$2:$B$10</c:f>
              <c:numCache>
                <c:formatCode>0%</c:formatCode>
                <c:ptCount val="9"/>
                <c:pt idx="0">
                  <c:v>0.13</c:v>
                </c:pt>
                <c:pt idx="1">
                  <c:v>0.15</c:v>
                </c:pt>
                <c:pt idx="2">
                  <c:v>0.16</c:v>
                </c:pt>
                <c:pt idx="3">
                  <c:v>0.17</c:v>
                </c:pt>
                <c:pt idx="4">
                  <c:v>0.18</c:v>
                </c:pt>
                <c:pt idx="5">
                  <c:v>0.21</c:v>
                </c:pt>
                <c:pt idx="6">
                  <c:v>0.252</c:v>
                </c:pt>
                <c:pt idx="7">
                  <c:v>0.245</c:v>
                </c:pt>
                <c:pt idx="8">
                  <c:v>0.255</c:v>
                </c:pt>
              </c:numCache>
            </c:numRef>
          </c:val>
          <c:extLst>
            <c:ext xmlns:c16="http://schemas.microsoft.com/office/drawing/2014/chart" uri="{C3380CC4-5D6E-409C-BE32-E72D297353CC}">
              <c16:uniqueId val="{00000000-7D31-4695-9BDE-B0FAEC644CC9}"/>
            </c:ext>
          </c:extLst>
        </c:ser>
        <c:dLbls>
          <c:showLegendKey val="0"/>
          <c:showVal val="0"/>
          <c:showCatName val="0"/>
          <c:showSerName val="0"/>
          <c:showPercent val="0"/>
          <c:showBubbleSize val="0"/>
        </c:dLbls>
        <c:gapWidth val="88"/>
        <c:axId val="811527536"/>
        <c:axId val="811529888"/>
      </c:barChart>
      <c:catAx>
        <c:axId val="81152753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5400000" spcFirstLastPara="1" vertOverflow="ellipsis" wrap="square" anchor="ctr" anchorCtr="1"/>
          <a:lstStyle/>
          <a:p>
            <a:pPr>
              <a:defRPr sz="1050" b="0" i="0" u="none" strike="noStrike" kern="1200" baseline="0">
                <a:solidFill>
                  <a:schemeClr val="tx1">
                    <a:lumMod val="65000"/>
                    <a:lumOff val="35000"/>
                  </a:schemeClr>
                </a:solidFill>
                <a:latin typeface="+mn-lt"/>
                <a:ea typeface="+mn-ea"/>
                <a:cs typeface="+mn-cs"/>
              </a:defRPr>
            </a:pPr>
            <a:endParaRPr lang="en-US"/>
          </a:p>
        </c:txPr>
        <c:crossAx val="811529888"/>
        <c:crosses val="autoZero"/>
        <c:auto val="1"/>
        <c:lblAlgn val="ctr"/>
        <c:lblOffset val="100"/>
        <c:noMultiLvlLbl val="0"/>
      </c:catAx>
      <c:valAx>
        <c:axId val="811529888"/>
        <c:scaling>
          <c:orientation val="minMax"/>
          <c:max val="0.5"/>
          <c:min val="0"/>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811527536"/>
        <c:crosses val="autoZero"/>
        <c:crossBetween val="between"/>
        <c:majorUnit val="0.1"/>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00" b="0" i="0" u="none" strike="noStrike" kern="1200" spc="0" baseline="0">
                <a:solidFill>
                  <a:schemeClr val="tx1">
                    <a:lumMod val="65000"/>
                    <a:lumOff val="35000"/>
                  </a:schemeClr>
                </a:solidFill>
                <a:latin typeface="+mn-lt"/>
                <a:ea typeface="+mn-ea"/>
                <a:cs typeface="+mn-cs"/>
              </a:defRPr>
            </a:pPr>
            <a:r>
              <a:rPr lang="en-US" sz="1600" dirty="0"/>
              <a:t>Official 1</a:t>
            </a:r>
            <a:r>
              <a:rPr lang="en-US" sz="1600" baseline="0" dirty="0"/>
              <a:t> year retention rate - FTFTF </a:t>
            </a:r>
            <a:endParaRPr lang="en-US" sz="1600" dirty="0"/>
          </a:p>
        </c:rich>
      </c:tx>
      <c:layout>
        <c:manualLayout>
          <c:xMode val="edge"/>
          <c:yMode val="edge"/>
          <c:x val="4.6751968503944144E-5"/>
          <c:y val="9.3749999999999997E-3"/>
        </c:manualLayout>
      </c:layout>
      <c:overlay val="0"/>
      <c:spPr>
        <a:noFill/>
        <a:ln>
          <a:noFill/>
        </a:ln>
        <a:effectLst/>
      </c:spPr>
      <c:txPr>
        <a:bodyPr rot="0" spcFirstLastPara="1" vertOverflow="ellipsis" vert="horz" wrap="square" anchor="ctr" anchorCtr="1"/>
        <a:lstStyle/>
        <a:p>
          <a:pPr>
            <a:defRPr sz="16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0.13389039190434832"/>
          <c:y val="0.10566877132813729"/>
          <c:w val="0.7061180890010168"/>
          <c:h val="0.82004675787862513"/>
        </c:manualLayout>
      </c:layout>
      <c:barChart>
        <c:barDir val="col"/>
        <c:grouping val="clustered"/>
        <c:varyColors val="0"/>
        <c:ser>
          <c:idx val="0"/>
          <c:order val="0"/>
          <c:tx>
            <c:strRef>
              <c:f>Sheet1!$B$1</c:f>
              <c:strCache>
                <c:ptCount val="1"/>
                <c:pt idx="0">
                  <c:v>Series 1</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Sheet1!$A$2:$A$14</c:f>
              <c:numCache>
                <c:formatCode>General</c:formatCode>
                <c:ptCount val="13"/>
                <c:pt idx="0">
                  <c:v>2004</c:v>
                </c:pt>
                <c:pt idx="1">
                  <c:v>2005</c:v>
                </c:pt>
                <c:pt idx="2">
                  <c:v>2006</c:v>
                </c:pt>
                <c:pt idx="3">
                  <c:v>2007</c:v>
                </c:pt>
                <c:pt idx="4">
                  <c:v>2008</c:v>
                </c:pt>
                <c:pt idx="5">
                  <c:v>2009</c:v>
                </c:pt>
                <c:pt idx="6">
                  <c:v>2010</c:v>
                </c:pt>
                <c:pt idx="7">
                  <c:v>2011</c:v>
                </c:pt>
                <c:pt idx="8">
                  <c:v>2012</c:v>
                </c:pt>
                <c:pt idx="9">
                  <c:v>2013</c:v>
                </c:pt>
                <c:pt idx="10">
                  <c:v>2014</c:v>
                </c:pt>
                <c:pt idx="11">
                  <c:v>2015</c:v>
                </c:pt>
                <c:pt idx="12">
                  <c:v>2016</c:v>
                </c:pt>
              </c:numCache>
            </c:numRef>
          </c:cat>
          <c:val>
            <c:numRef>
              <c:f>Sheet1!$B$2:$B$14</c:f>
              <c:numCache>
                <c:formatCode>0%</c:formatCode>
                <c:ptCount val="13"/>
                <c:pt idx="0">
                  <c:v>0.71</c:v>
                </c:pt>
                <c:pt idx="1">
                  <c:v>0.7</c:v>
                </c:pt>
                <c:pt idx="2">
                  <c:v>0.75</c:v>
                </c:pt>
                <c:pt idx="3">
                  <c:v>0.75</c:v>
                </c:pt>
                <c:pt idx="4">
                  <c:v>0.77</c:v>
                </c:pt>
                <c:pt idx="5">
                  <c:v>0.75</c:v>
                </c:pt>
                <c:pt idx="6">
                  <c:v>0.75</c:v>
                </c:pt>
                <c:pt idx="7">
                  <c:v>0.79</c:v>
                </c:pt>
                <c:pt idx="8">
                  <c:v>0.77</c:v>
                </c:pt>
                <c:pt idx="9">
                  <c:v>0.8</c:v>
                </c:pt>
                <c:pt idx="10">
                  <c:v>0.78</c:v>
                </c:pt>
                <c:pt idx="11">
                  <c:v>0.79</c:v>
                </c:pt>
                <c:pt idx="12">
                  <c:v>0.78</c:v>
                </c:pt>
              </c:numCache>
            </c:numRef>
          </c:val>
          <c:extLst>
            <c:ext xmlns:c16="http://schemas.microsoft.com/office/drawing/2014/chart" uri="{C3380CC4-5D6E-409C-BE32-E72D297353CC}">
              <c16:uniqueId val="{00000000-F44E-482E-8C44-3404EC53AB00}"/>
            </c:ext>
          </c:extLst>
        </c:ser>
        <c:dLbls>
          <c:showLegendKey val="0"/>
          <c:showVal val="0"/>
          <c:showCatName val="0"/>
          <c:showSerName val="0"/>
          <c:showPercent val="0"/>
          <c:showBubbleSize val="0"/>
        </c:dLbls>
        <c:gapWidth val="88"/>
        <c:axId val="720161608"/>
        <c:axId val="720156120"/>
      </c:barChart>
      <c:catAx>
        <c:axId val="72016160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5400000" spcFirstLastPara="1" vertOverflow="ellipsis"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crossAx val="720156120"/>
        <c:crosses val="autoZero"/>
        <c:auto val="1"/>
        <c:lblAlgn val="ctr"/>
        <c:lblOffset val="100"/>
        <c:noMultiLvlLbl val="0"/>
      </c:catAx>
      <c:valAx>
        <c:axId val="720156120"/>
        <c:scaling>
          <c:orientation val="minMax"/>
          <c:max val="1"/>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720161608"/>
        <c:crosses val="autoZero"/>
        <c:crossBetween val="between"/>
        <c:majorUnit val="0.2"/>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00" b="0" i="0" u="none" strike="noStrike" kern="1200" spc="0" baseline="0">
                <a:solidFill>
                  <a:schemeClr val="tx1">
                    <a:lumMod val="65000"/>
                    <a:lumOff val="35000"/>
                  </a:schemeClr>
                </a:solidFill>
                <a:latin typeface="+mn-lt"/>
                <a:ea typeface="+mn-ea"/>
                <a:cs typeface="+mn-cs"/>
              </a:defRPr>
            </a:pPr>
            <a:r>
              <a:rPr lang="en-US" sz="1600" dirty="0"/>
              <a:t>Official 6</a:t>
            </a:r>
            <a:r>
              <a:rPr lang="en-US" sz="1600" baseline="0" dirty="0"/>
              <a:t> year grad rate - FTFTF </a:t>
            </a:r>
            <a:endParaRPr lang="en-US" sz="1600" dirty="0"/>
          </a:p>
        </c:rich>
      </c:tx>
      <c:layout>
        <c:manualLayout>
          <c:xMode val="edge"/>
          <c:yMode val="edge"/>
          <c:x val="4.6751968503944144E-5"/>
          <c:y val="9.3749999999999997E-3"/>
        </c:manualLayout>
      </c:layout>
      <c:overlay val="0"/>
      <c:spPr>
        <a:noFill/>
        <a:ln>
          <a:noFill/>
        </a:ln>
        <a:effectLst/>
      </c:spPr>
      <c:txPr>
        <a:bodyPr rot="0" spcFirstLastPara="1" vertOverflow="ellipsis" vert="horz" wrap="square" anchor="ctr" anchorCtr="1"/>
        <a:lstStyle/>
        <a:p>
          <a:pPr>
            <a:defRPr sz="16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Sheet1!$B$1</c:f>
              <c:strCache>
                <c:ptCount val="1"/>
                <c:pt idx="0">
                  <c:v>Series 1</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Sheet1!$A$2:$A$17</c:f>
              <c:numCache>
                <c:formatCode>General</c:formatCode>
                <c:ptCount val="16"/>
                <c:pt idx="0">
                  <c:v>1997</c:v>
                </c:pt>
                <c:pt idx="1">
                  <c:v>1998</c:v>
                </c:pt>
                <c:pt idx="2">
                  <c:v>1999</c:v>
                </c:pt>
                <c:pt idx="3">
                  <c:v>2000</c:v>
                </c:pt>
                <c:pt idx="4">
                  <c:v>2001</c:v>
                </c:pt>
                <c:pt idx="5">
                  <c:v>2002</c:v>
                </c:pt>
                <c:pt idx="6">
                  <c:v>2003</c:v>
                </c:pt>
                <c:pt idx="7">
                  <c:v>2004</c:v>
                </c:pt>
                <c:pt idx="8">
                  <c:v>2005</c:v>
                </c:pt>
                <c:pt idx="9">
                  <c:v>2006</c:v>
                </c:pt>
                <c:pt idx="10">
                  <c:v>2007</c:v>
                </c:pt>
                <c:pt idx="11">
                  <c:v>2008</c:v>
                </c:pt>
                <c:pt idx="12">
                  <c:v>2009</c:v>
                </c:pt>
                <c:pt idx="13">
                  <c:v>2010</c:v>
                </c:pt>
                <c:pt idx="14">
                  <c:v>2011</c:v>
                </c:pt>
                <c:pt idx="15">
                  <c:v>2012</c:v>
                </c:pt>
              </c:numCache>
            </c:numRef>
          </c:cat>
          <c:val>
            <c:numRef>
              <c:f>Sheet1!$B$2:$B$17</c:f>
              <c:numCache>
                <c:formatCode>0%</c:formatCode>
                <c:ptCount val="16"/>
                <c:pt idx="0">
                  <c:v>0.34</c:v>
                </c:pt>
                <c:pt idx="1">
                  <c:v>0.28000000000000003</c:v>
                </c:pt>
                <c:pt idx="2">
                  <c:v>0.35</c:v>
                </c:pt>
                <c:pt idx="3">
                  <c:v>0.36</c:v>
                </c:pt>
                <c:pt idx="4">
                  <c:v>0.33</c:v>
                </c:pt>
                <c:pt idx="5">
                  <c:v>0.33</c:v>
                </c:pt>
                <c:pt idx="6">
                  <c:v>0.39</c:v>
                </c:pt>
                <c:pt idx="7">
                  <c:v>0.41</c:v>
                </c:pt>
                <c:pt idx="8">
                  <c:v>0.4</c:v>
                </c:pt>
                <c:pt idx="9">
                  <c:v>0.38</c:v>
                </c:pt>
                <c:pt idx="10">
                  <c:v>0.44</c:v>
                </c:pt>
                <c:pt idx="11">
                  <c:v>0.42</c:v>
                </c:pt>
                <c:pt idx="12">
                  <c:v>0.42</c:v>
                </c:pt>
                <c:pt idx="13">
                  <c:v>0.45</c:v>
                </c:pt>
                <c:pt idx="14">
                  <c:v>0.48</c:v>
                </c:pt>
                <c:pt idx="15">
                  <c:v>0.48</c:v>
                </c:pt>
              </c:numCache>
            </c:numRef>
          </c:val>
          <c:extLst>
            <c:ext xmlns:c16="http://schemas.microsoft.com/office/drawing/2014/chart" uri="{C3380CC4-5D6E-409C-BE32-E72D297353CC}">
              <c16:uniqueId val="{00000000-4DDB-4566-9991-C27E04264AE0}"/>
            </c:ext>
          </c:extLst>
        </c:ser>
        <c:dLbls>
          <c:showLegendKey val="0"/>
          <c:showVal val="0"/>
          <c:showCatName val="0"/>
          <c:showSerName val="0"/>
          <c:showPercent val="0"/>
          <c:showBubbleSize val="0"/>
        </c:dLbls>
        <c:gapWidth val="88"/>
        <c:axId val="439674120"/>
        <c:axId val="439677648"/>
      </c:barChart>
      <c:catAx>
        <c:axId val="43967412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5400000" spcFirstLastPara="1" vertOverflow="ellipsis"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crossAx val="439677648"/>
        <c:crosses val="autoZero"/>
        <c:auto val="1"/>
        <c:lblAlgn val="ctr"/>
        <c:lblOffset val="100"/>
        <c:noMultiLvlLbl val="0"/>
      </c:catAx>
      <c:valAx>
        <c:axId val="439677648"/>
        <c:scaling>
          <c:orientation val="minMax"/>
          <c:max val="1"/>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439674120"/>
        <c:crosses val="autoZero"/>
        <c:crossBetween val="between"/>
        <c:majorUnit val="0.2"/>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lgn="l">
              <a:defRPr sz="1400" b="0" i="0" u="none" strike="noStrike" kern="1200" spc="0" baseline="0">
                <a:solidFill>
                  <a:schemeClr val="bg1">
                    <a:lumMod val="50000"/>
                  </a:schemeClr>
                </a:solidFill>
                <a:latin typeface="+mn-lt"/>
                <a:ea typeface="+mn-ea"/>
                <a:cs typeface="+mn-cs"/>
              </a:defRPr>
            </a:pPr>
            <a:r>
              <a:rPr lang="en-US" sz="1400" dirty="0">
                <a:solidFill>
                  <a:schemeClr val="bg1">
                    <a:lumMod val="50000"/>
                  </a:schemeClr>
                </a:solidFill>
              </a:rPr>
              <a:t>Percent of respondents</a:t>
            </a:r>
          </a:p>
        </c:rich>
      </c:tx>
      <c:layout>
        <c:manualLayout>
          <c:xMode val="edge"/>
          <c:yMode val="edge"/>
          <c:x val="2.7108759842519705E-3"/>
          <c:y val="0"/>
        </c:manualLayout>
      </c:layout>
      <c:overlay val="0"/>
      <c:spPr>
        <a:noFill/>
        <a:ln>
          <a:noFill/>
        </a:ln>
        <a:effectLst/>
      </c:spPr>
      <c:txPr>
        <a:bodyPr rot="0" spcFirstLastPara="1" vertOverflow="ellipsis" vert="horz" wrap="square" anchor="ctr" anchorCtr="1"/>
        <a:lstStyle/>
        <a:p>
          <a:pPr algn="l">
            <a:defRPr sz="1400" b="0" i="0" u="none" strike="noStrike" kern="1200" spc="0" baseline="0">
              <a:solidFill>
                <a:schemeClr val="bg1">
                  <a:lumMod val="50000"/>
                </a:schemeClr>
              </a:solidFill>
              <a:latin typeface="+mn-lt"/>
              <a:ea typeface="+mn-ea"/>
              <a:cs typeface="+mn-cs"/>
            </a:defRPr>
          </a:pPr>
          <a:endParaRPr lang="en-US"/>
        </a:p>
      </c:txPr>
    </c:title>
    <c:autoTitleDeleted val="0"/>
    <c:plotArea>
      <c:layout/>
      <c:barChart>
        <c:barDir val="col"/>
        <c:grouping val="percentStacked"/>
        <c:varyColors val="0"/>
        <c:ser>
          <c:idx val="0"/>
          <c:order val="0"/>
          <c:tx>
            <c:strRef>
              <c:f>Sheet1!$B$1</c:f>
              <c:strCache>
                <c:ptCount val="1"/>
                <c:pt idx="0">
                  <c:v>Definitely not</c:v>
                </c:pt>
              </c:strCache>
            </c:strRef>
          </c:tx>
          <c:spPr>
            <a:solidFill>
              <a:schemeClr val="accent2">
                <a:lumMod val="60000"/>
                <a:lumOff val="4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rgbClr val="000308"/>
                    </a:solidFill>
                    <a:latin typeface="+mn-lt"/>
                    <a:ea typeface="+mn-ea"/>
                    <a:cs typeface="+mn-cs"/>
                  </a:defRPr>
                </a:pPr>
                <a:endParaRPr lang="en-US"/>
              </a:p>
            </c:txPr>
            <c:showLegendKey val="0"/>
            <c:showVal val="0"/>
            <c:showCatName val="0"/>
            <c:showSerName val="1"/>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Students</c:v>
                </c:pt>
                <c:pt idx="1">
                  <c:v>Faculty</c:v>
                </c:pt>
                <c:pt idx="2">
                  <c:v>Advisors</c:v>
                </c:pt>
              </c:strCache>
            </c:strRef>
          </c:cat>
          <c:val>
            <c:numRef>
              <c:f>Sheet1!$B$2:$B$4</c:f>
              <c:numCache>
                <c:formatCode>General</c:formatCode>
                <c:ptCount val="3"/>
              </c:numCache>
            </c:numRef>
          </c:val>
          <c:extLst>
            <c:ext xmlns:c16="http://schemas.microsoft.com/office/drawing/2014/chart" uri="{C3380CC4-5D6E-409C-BE32-E72D297353CC}">
              <c16:uniqueId val="{00000000-2AEA-4E56-A0AF-8D6B7624A840}"/>
            </c:ext>
          </c:extLst>
        </c:ser>
        <c:ser>
          <c:idx val="1"/>
          <c:order val="1"/>
          <c:tx>
            <c:strRef>
              <c:f>Sheet1!$C$1</c:f>
              <c:strCache>
                <c:ptCount val="1"/>
                <c:pt idx="0">
                  <c:v>Probably not</c:v>
                </c:pt>
              </c:strCache>
            </c:strRef>
          </c:tx>
          <c:spPr>
            <a:solidFill>
              <a:srgbClr val="92D05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rgbClr val="000308"/>
                    </a:solidFill>
                    <a:latin typeface="+mn-lt"/>
                    <a:ea typeface="+mn-ea"/>
                    <a:cs typeface="+mn-cs"/>
                  </a:defRPr>
                </a:pPr>
                <a:endParaRPr lang="en-US"/>
              </a:p>
            </c:txPr>
            <c:showLegendKey val="0"/>
            <c:showVal val="0"/>
            <c:showCatName val="0"/>
            <c:showSerName val="1"/>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Students</c:v>
                </c:pt>
                <c:pt idx="1">
                  <c:v>Faculty</c:v>
                </c:pt>
                <c:pt idx="2">
                  <c:v>Advisors</c:v>
                </c:pt>
              </c:strCache>
            </c:strRef>
          </c:cat>
          <c:val>
            <c:numRef>
              <c:f>Sheet1!$C$2:$C$4</c:f>
              <c:numCache>
                <c:formatCode>General</c:formatCode>
                <c:ptCount val="3"/>
              </c:numCache>
            </c:numRef>
          </c:val>
          <c:extLst>
            <c:ext xmlns:c16="http://schemas.microsoft.com/office/drawing/2014/chart" uri="{C3380CC4-5D6E-409C-BE32-E72D297353CC}">
              <c16:uniqueId val="{00000001-2AEA-4E56-A0AF-8D6B7624A840}"/>
            </c:ext>
          </c:extLst>
        </c:ser>
        <c:ser>
          <c:idx val="2"/>
          <c:order val="2"/>
          <c:tx>
            <c:strRef>
              <c:f>Sheet1!$D$1</c:f>
              <c:strCache>
                <c:ptCount val="1"/>
                <c:pt idx="0">
                  <c:v>Maybe</c:v>
                </c:pt>
              </c:strCache>
            </c:strRef>
          </c:tx>
          <c:spPr>
            <a:solidFill>
              <a:schemeClr val="bg1">
                <a:lumMod val="75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rgbClr val="000308"/>
                    </a:solidFill>
                    <a:latin typeface="+mn-lt"/>
                    <a:ea typeface="+mn-ea"/>
                    <a:cs typeface="+mn-cs"/>
                  </a:defRPr>
                </a:pPr>
                <a:endParaRPr lang="en-US"/>
              </a:p>
            </c:txPr>
            <c:showLegendKey val="0"/>
            <c:showVal val="0"/>
            <c:showCatName val="0"/>
            <c:showSerName val="1"/>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Students</c:v>
                </c:pt>
                <c:pt idx="1">
                  <c:v>Faculty</c:v>
                </c:pt>
                <c:pt idx="2">
                  <c:v>Advisors</c:v>
                </c:pt>
              </c:strCache>
            </c:strRef>
          </c:cat>
          <c:val>
            <c:numRef>
              <c:f>Sheet1!$D$2:$D$4</c:f>
              <c:numCache>
                <c:formatCode>General</c:formatCode>
                <c:ptCount val="3"/>
                <c:pt idx="1">
                  <c:v>3</c:v>
                </c:pt>
              </c:numCache>
            </c:numRef>
          </c:val>
          <c:extLst>
            <c:ext xmlns:c16="http://schemas.microsoft.com/office/drawing/2014/chart" uri="{C3380CC4-5D6E-409C-BE32-E72D297353CC}">
              <c16:uniqueId val="{00000002-2AEA-4E56-A0AF-8D6B7624A840}"/>
            </c:ext>
          </c:extLst>
        </c:ser>
        <c:ser>
          <c:idx val="3"/>
          <c:order val="3"/>
          <c:tx>
            <c:strRef>
              <c:f>Sheet1!$E$1</c:f>
              <c:strCache>
                <c:ptCount val="1"/>
                <c:pt idx="0">
                  <c:v>Probably</c:v>
                </c:pt>
              </c:strCache>
            </c:strRef>
          </c:tx>
          <c:spPr>
            <a:solidFill>
              <a:srgbClr val="92D05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rgbClr val="000308"/>
                    </a:solidFill>
                    <a:latin typeface="+mn-lt"/>
                    <a:ea typeface="+mn-ea"/>
                    <a:cs typeface="+mn-cs"/>
                  </a:defRPr>
                </a:pPr>
                <a:endParaRPr lang="en-US"/>
              </a:p>
            </c:txPr>
            <c:showLegendKey val="0"/>
            <c:showVal val="0"/>
            <c:showCatName val="0"/>
            <c:showSerName val="1"/>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Students</c:v>
                </c:pt>
                <c:pt idx="1">
                  <c:v>Faculty</c:v>
                </c:pt>
                <c:pt idx="2">
                  <c:v>Advisors</c:v>
                </c:pt>
              </c:strCache>
            </c:strRef>
          </c:cat>
          <c:val>
            <c:numRef>
              <c:f>Sheet1!$E$2:$E$4</c:f>
              <c:numCache>
                <c:formatCode>General</c:formatCode>
                <c:ptCount val="3"/>
                <c:pt idx="1">
                  <c:v>6</c:v>
                </c:pt>
                <c:pt idx="2">
                  <c:v>7</c:v>
                </c:pt>
              </c:numCache>
            </c:numRef>
          </c:val>
          <c:extLst>
            <c:ext xmlns:c16="http://schemas.microsoft.com/office/drawing/2014/chart" uri="{C3380CC4-5D6E-409C-BE32-E72D297353CC}">
              <c16:uniqueId val="{00000003-2AEA-4E56-A0AF-8D6B7624A840}"/>
            </c:ext>
          </c:extLst>
        </c:ser>
        <c:ser>
          <c:idx val="4"/>
          <c:order val="4"/>
          <c:tx>
            <c:strRef>
              <c:f>Sheet1!$F$1</c:f>
              <c:strCache>
                <c:ptCount val="1"/>
                <c:pt idx="0">
                  <c:v>Definitely</c:v>
                </c:pt>
              </c:strCache>
            </c:strRef>
          </c:tx>
          <c:spPr>
            <a:solidFill>
              <a:srgbClr val="00B05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rgbClr val="000308"/>
                    </a:solidFill>
                    <a:latin typeface="+mn-lt"/>
                    <a:ea typeface="+mn-ea"/>
                    <a:cs typeface="+mn-cs"/>
                  </a:defRPr>
                </a:pPr>
                <a:endParaRPr lang="en-US"/>
              </a:p>
            </c:txPr>
            <c:showLegendKey val="0"/>
            <c:showVal val="0"/>
            <c:showCatName val="0"/>
            <c:showSerName val="1"/>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Students</c:v>
                </c:pt>
                <c:pt idx="1">
                  <c:v>Faculty</c:v>
                </c:pt>
                <c:pt idx="2">
                  <c:v>Advisors</c:v>
                </c:pt>
              </c:strCache>
            </c:strRef>
          </c:cat>
          <c:val>
            <c:numRef>
              <c:f>Sheet1!$F$2:$F$4</c:f>
              <c:numCache>
                <c:formatCode>General</c:formatCode>
                <c:ptCount val="3"/>
                <c:pt idx="1">
                  <c:v>7</c:v>
                </c:pt>
                <c:pt idx="2">
                  <c:v>14</c:v>
                </c:pt>
              </c:numCache>
            </c:numRef>
          </c:val>
          <c:extLst>
            <c:ext xmlns:c16="http://schemas.microsoft.com/office/drawing/2014/chart" uri="{C3380CC4-5D6E-409C-BE32-E72D297353CC}">
              <c16:uniqueId val="{00000004-2AEA-4E56-A0AF-8D6B7624A840}"/>
            </c:ext>
          </c:extLst>
        </c:ser>
        <c:dLbls>
          <c:showLegendKey val="0"/>
          <c:showVal val="0"/>
          <c:showCatName val="0"/>
          <c:showSerName val="0"/>
          <c:showPercent val="0"/>
          <c:showBubbleSize val="0"/>
        </c:dLbls>
        <c:gapWidth val="61"/>
        <c:overlap val="100"/>
        <c:axId val="439673728"/>
        <c:axId val="439680784"/>
      </c:barChart>
      <c:catAx>
        <c:axId val="43967372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0" i="0" u="none" strike="noStrike" kern="1200" baseline="0">
                <a:solidFill>
                  <a:srgbClr val="000308"/>
                </a:solidFill>
                <a:latin typeface="+mn-lt"/>
                <a:ea typeface="+mn-ea"/>
                <a:cs typeface="+mn-cs"/>
              </a:defRPr>
            </a:pPr>
            <a:endParaRPr lang="en-US"/>
          </a:p>
        </c:txPr>
        <c:crossAx val="439680784"/>
        <c:crosses val="autoZero"/>
        <c:auto val="1"/>
        <c:lblAlgn val="ctr"/>
        <c:lblOffset val="100"/>
        <c:noMultiLvlLbl val="0"/>
      </c:catAx>
      <c:valAx>
        <c:axId val="439680784"/>
        <c:scaling>
          <c:orientation val="minMax"/>
        </c:scaling>
        <c:delete val="0"/>
        <c:axPos val="l"/>
        <c:majorGridlines>
          <c:spPr>
            <a:ln w="9525" cap="flat" cmpd="sng" algn="ctr">
              <a:solidFill>
                <a:schemeClr val="bg1">
                  <a:lumMod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rgbClr val="000308"/>
                </a:solidFill>
                <a:latin typeface="+mn-lt"/>
                <a:ea typeface="+mn-ea"/>
                <a:cs typeface="+mn-cs"/>
              </a:defRPr>
            </a:pPr>
            <a:endParaRPr lang="en-US"/>
          </a:p>
        </c:txPr>
        <c:crossAx val="439673728"/>
        <c:crosses val="autoZero"/>
        <c:crossBetween val="between"/>
        <c:majorUnit val="0.2"/>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lgn="l">
              <a:defRPr sz="1400" b="0" i="0" u="none" strike="noStrike" kern="1200" spc="0" baseline="0">
                <a:solidFill>
                  <a:schemeClr val="bg1">
                    <a:lumMod val="50000"/>
                  </a:schemeClr>
                </a:solidFill>
                <a:latin typeface="+mn-lt"/>
                <a:ea typeface="+mn-ea"/>
                <a:cs typeface="+mn-cs"/>
              </a:defRPr>
            </a:pPr>
            <a:r>
              <a:rPr lang="en-US" sz="1400" dirty="0">
                <a:solidFill>
                  <a:schemeClr val="bg1">
                    <a:lumMod val="50000"/>
                  </a:schemeClr>
                </a:solidFill>
              </a:rPr>
              <a:t>Percent of respondents</a:t>
            </a:r>
          </a:p>
        </c:rich>
      </c:tx>
      <c:layout>
        <c:manualLayout>
          <c:xMode val="edge"/>
          <c:yMode val="edge"/>
          <c:x val="2.7108759842519705E-3"/>
          <c:y val="0"/>
        </c:manualLayout>
      </c:layout>
      <c:overlay val="0"/>
      <c:spPr>
        <a:noFill/>
        <a:ln>
          <a:noFill/>
        </a:ln>
        <a:effectLst/>
      </c:spPr>
      <c:txPr>
        <a:bodyPr rot="0" spcFirstLastPara="1" vertOverflow="ellipsis" vert="horz" wrap="square" anchor="ctr" anchorCtr="1"/>
        <a:lstStyle/>
        <a:p>
          <a:pPr algn="l">
            <a:defRPr sz="1400" b="0" i="0" u="none" strike="noStrike" kern="1200" spc="0" baseline="0">
              <a:solidFill>
                <a:schemeClr val="bg1">
                  <a:lumMod val="50000"/>
                </a:schemeClr>
              </a:solidFill>
              <a:latin typeface="+mn-lt"/>
              <a:ea typeface="+mn-ea"/>
              <a:cs typeface="+mn-cs"/>
            </a:defRPr>
          </a:pPr>
          <a:endParaRPr lang="en-US"/>
        </a:p>
      </c:txPr>
    </c:title>
    <c:autoTitleDeleted val="0"/>
    <c:plotArea>
      <c:layout>
        <c:manualLayout>
          <c:layoutTarget val="inner"/>
          <c:xMode val="edge"/>
          <c:yMode val="edge"/>
          <c:x val="6.5917581755255542E-2"/>
          <c:y val="0.11693066491688539"/>
          <c:w val="0.91878729964297889"/>
          <c:h val="0.74881999125109366"/>
        </c:manualLayout>
      </c:layout>
      <c:barChart>
        <c:barDir val="col"/>
        <c:grouping val="percentStacked"/>
        <c:varyColors val="0"/>
        <c:ser>
          <c:idx val="0"/>
          <c:order val="0"/>
          <c:tx>
            <c:strRef>
              <c:f>Sheet1!$B$1</c:f>
              <c:strCache>
                <c:ptCount val="1"/>
                <c:pt idx="0">
                  <c:v>Definitely not</c:v>
                </c:pt>
              </c:strCache>
            </c:strRef>
          </c:tx>
          <c:spPr>
            <a:solidFill>
              <a:schemeClr val="accent2">
                <a:lumMod val="60000"/>
                <a:lumOff val="4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rgbClr val="000308"/>
                    </a:solidFill>
                    <a:latin typeface="+mn-lt"/>
                    <a:ea typeface="+mn-ea"/>
                    <a:cs typeface="+mn-cs"/>
                  </a:defRPr>
                </a:pPr>
                <a:endParaRPr lang="en-US"/>
              </a:p>
            </c:txPr>
            <c:showLegendKey val="0"/>
            <c:showVal val="0"/>
            <c:showCatName val="0"/>
            <c:showSerName val="1"/>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Students</c:v>
                </c:pt>
                <c:pt idx="1">
                  <c:v>Faculty</c:v>
                </c:pt>
                <c:pt idx="2">
                  <c:v>Advisors</c:v>
                </c:pt>
              </c:strCache>
            </c:strRef>
          </c:cat>
          <c:val>
            <c:numRef>
              <c:f>Sheet1!$B$2:$B$4</c:f>
              <c:numCache>
                <c:formatCode>General</c:formatCode>
                <c:ptCount val="3"/>
              </c:numCache>
            </c:numRef>
          </c:val>
          <c:extLst>
            <c:ext xmlns:c16="http://schemas.microsoft.com/office/drawing/2014/chart" uri="{C3380CC4-5D6E-409C-BE32-E72D297353CC}">
              <c16:uniqueId val="{00000000-822F-4317-AA57-AF4B3C2664C9}"/>
            </c:ext>
          </c:extLst>
        </c:ser>
        <c:ser>
          <c:idx val="1"/>
          <c:order val="1"/>
          <c:tx>
            <c:strRef>
              <c:f>Sheet1!$C$1</c:f>
              <c:strCache>
                <c:ptCount val="1"/>
                <c:pt idx="0">
                  <c:v>Probably not</c:v>
                </c:pt>
              </c:strCache>
            </c:strRef>
          </c:tx>
          <c:spPr>
            <a:solidFill>
              <a:schemeClr val="accent4">
                <a:lumMod val="60000"/>
                <a:lumOff val="4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rgbClr val="000308"/>
                    </a:solidFill>
                    <a:latin typeface="+mn-lt"/>
                    <a:ea typeface="+mn-ea"/>
                    <a:cs typeface="+mn-cs"/>
                  </a:defRPr>
                </a:pPr>
                <a:endParaRPr lang="en-US"/>
              </a:p>
            </c:txPr>
            <c:showLegendKey val="0"/>
            <c:showVal val="0"/>
            <c:showCatName val="0"/>
            <c:showSerName val="1"/>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Students</c:v>
                </c:pt>
                <c:pt idx="1">
                  <c:v>Faculty</c:v>
                </c:pt>
                <c:pt idx="2">
                  <c:v>Advisors</c:v>
                </c:pt>
              </c:strCache>
            </c:strRef>
          </c:cat>
          <c:val>
            <c:numRef>
              <c:f>Sheet1!$C$2:$C$4</c:f>
              <c:numCache>
                <c:formatCode>General</c:formatCode>
                <c:ptCount val="3"/>
                <c:pt idx="1">
                  <c:v>1</c:v>
                </c:pt>
              </c:numCache>
            </c:numRef>
          </c:val>
          <c:extLst>
            <c:ext xmlns:c16="http://schemas.microsoft.com/office/drawing/2014/chart" uri="{C3380CC4-5D6E-409C-BE32-E72D297353CC}">
              <c16:uniqueId val="{00000001-822F-4317-AA57-AF4B3C2664C9}"/>
            </c:ext>
          </c:extLst>
        </c:ser>
        <c:ser>
          <c:idx val="2"/>
          <c:order val="2"/>
          <c:tx>
            <c:strRef>
              <c:f>Sheet1!$D$1</c:f>
              <c:strCache>
                <c:ptCount val="1"/>
                <c:pt idx="0">
                  <c:v>Maybe</c:v>
                </c:pt>
              </c:strCache>
            </c:strRef>
          </c:tx>
          <c:spPr>
            <a:solidFill>
              <a:schemeClr val="bg1">
                <a:lumMod val="75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rgbClr val="000308"/>
                    </a:solidFill>
                    <a:latin typeface="+mn-lt"/>
                    <a:ea typeface="+mn-ea"/>
                    <a:cs typeface="+mn-cs"/>
                  </a:defRPr>
                </a:pPr>
                <a:endParaRPr lang="en-US"/>
              </a:p>
            </c:txPr>
            <c:showLegendKey val="0"/>
            <c:showVal val="0"/>
            <c:showCatName val="0"/>
            <c:showSerName val="1"/>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Students</c:v>
                </c:pt>
                <c:pt idx="1">
                  <c:v>Faculty</c:v>
                </c:pt>
                <c:pt idx="2">
                  <c:v>Advisors</c:v>
                </c:pt>
              </c:strCache>
            </c:strRef>
          </c:cat>
          <c:val>
            <c:numRef>
              <c:f>Sheet1!$D$2:$D$4</c:f>
              <c:numCache>
                <c:formatCode>General</c:formatCode>
                <c:ptCount val="3"/>
                <c:pt idx="1">
                  <c:v>8</c:v>
                </c:pt>
                <c:pt idx="2">
                  <c:v>6</c:v>
                </c:pt>
              </c:numCache>
            </c:numRef>
          </c:val>
          <c:extLst>
            <c:ext xmlns:c16="http://schemas.microsoft.com/office/drawing/2014/chart" uri="{C3380CC4-5D6E-409C-BE32-E72D297353CC}">
              <c16:uniqueId val="{00000002-822F-4317-AA57-AF4B3C2664C9}"/>
            </c:ext>
          </c:extLst>
        </c:ser>
        <c:ser>
          <c:idx val="3"/>
          <c:order val="3"/>
          <c:tx>
            <c:strRef>
              <c:f>Sheet1!$E$1</c:f>
              <c:strCache>
                <c:ptCount val="1"/>
                <c:pt idx="0">
                  <c:v>Probably</c:v>
                </c:pt>
              </c:strCache>
            </c:strRef>
          </c:tx>
          <c:spPr>
            <a:solidFill>
              <a:srgbClr val="92D05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rgbClr val="000308"/>
                    </a:solidFill>
                    <a:latin typeface="+mn-lt"/>
                    <a:ea typeface="+mn-ea"/>
                    <a:cs typeface="+mn-cs"/>
                  </a:defRPr>
                </a:pPr>
                <a:endParaRPr lang="en-US"/>
              </a:p>
            </c:txPr>
            <c:showLegendKey val="0"/>
            <c:showVal val="0"/>
            <c:showCatName val="0"/>
            <c:showSerName val="1"/>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Students</c:v>
                </c:pt>
                <c:pt idx="1">
                  <c:v>Faculty</c:v>
                </c:pt>
                <c:pt idx="2">
                  <c:v>Advisors</c:v>
                </c:pt>
              </c:strCache>
            </c:strRef>
          </c:cat>
          <c:val>
            <c:numRef>
              <c:f>Sheet1!$E$2:$E$4</c:f>
              <c:numCache>
                <c:formatCode>General</c:formatCode>
                <c:ptCount val="3"/>
                <c:pt idx="1">
                  <c:v>4</c:v>
                </c:pt>
                <c:pt idx="2">
                  <c:v>11</c:v>
                </c:pt>
              </c:numCache>
            </c:numRef>
          </c:val>
          <c:extLst>
            <c:ext xmlns:c16="http://schemas.microsoft.com/office/drawing/2014/chart" uri="{C3380CC4-5D6E-409C-BE32-E72D297353CC}">
              <c16:uniqueId val="{00000003-822F-4317-AA57-AF4B3C2664C9}"/>
            </c:ext>
          </c:extLst>
        </c:ser>
        <c:ser>
          <c:idx val="4"/>
          <c:order val="4"/>
          <c:tx>
            <c:strRef>
              <c:f>Sheet1!$F$1</c:f>
              <c:strCache>
                <c:ptCount val="1"/>
                <c:pt idx="0">
                  <c:v>Definitely</c:v>
                </c:pt>
              </c:strCache>
            </c:strRef>
          </c:tx>
          <c:spPr>
            <a:solidFill>
              <a:srgbClr val="00B05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rgbClr val="000308"/>
                    </a:solidFill>
                    <a:latin typeface="+mn-lt"/>
                    <a:ea typeface="+mn-ea"/>
                    <a:cs typeface="+mn-cs"/>
                  </a:defRPr>
                </a:pPr>
                <a:endParaRPr lang="en-US"/>
              </a:p>
            </c:txPr>
            <c:showLegendKey val="0"/>
            <c:showVal val="0"/>
            <c:showCatName val="0"/>
            <c:showSerName val="1"/>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Students</c:v>
                </c:pt>
                <c:pt idx="1">
                  <c:v>Faculty</c:v>
                </c:pt>
                <c:pt idx="2">
                  <c:v>Advisors</c:v>
                </c:pt>
              </c:strCache>
            </c:strRef>
          </c:cat>
          <c:val>
            <c:numRef>
              <c:f>Sheet1!$F$2:$F$4</c:f>
              <c:numCache>
                <c:formatCode>General</c:formatCode>
                <c:ptCount val="3"/>
                <c:pt idx="1">
                  <c:v>3</c:v>
                </c:pt>
                <c:pt idx="2">
                  <c:v>5</c:v>
                </c:pt>
              </c:numCache>
            </c:numRef>
          </c:val>
          <c:extLst>
            <c:ext xmlns:c16="http://schemas.microsoft.com/office/drawing/2014/chart" uri="{C3380CC4-5D6E-409C-BE32-E72D297353CC}">
              <c16:uniqueId val="{00000004-822F-4317-AA57-AF4B3C2664C9}"/>
            </c:ext>
          </c:extLst>
        </c:ser>
        <c:ser>
          <c:idx val="5"/>
          <c:order val="5"/>
          <c:tx>
            <c:strRef>
              <c:f>Sheet1!$G$1</c:f>
              <c:strCache>
                <c:ptCount val="1"/>
                <c:pt idx="0">
                  <c:v>No</c:v>
                </c:pt>
              </c:strCache>
            </c:strRef>
          </c:tx>
          <c:spPr>
            <a:solidFill>
              <a:schemeClr val="accent4">
                <a:lumMod val="60000"/>
                <a:lumOff val="4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rgbClr val="000308"/>
                    </a:solidFill>
                    <a:latin typeface="+mn-lt"/>
                    <a:ea typeface="+mn-ea"/>
                    <a:cs typeface="+mn-cs"/>
                  </a:defRPr>
                </a:pPr>
                <a:endParaRPr lang="en-US"/>
              </a:p>
            </c:txPr>
            <c:showLegendKey val="0"/>
            <c:showVal val="0"/>
            <c:showCatName val="0"/>
            <c:showSerName val="1"/>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Students</c:v>
                </c:pt>
                <c:pt idx="1">
                  <c:v>Faculty</c:v>
                </c:pt>
                <c:pt idx="2">
                  <c:v>Advisors</c:v>
                </c:pt>
              </c:strCache>
            </c:strRef>
          </c:cat>
          <c:val>
            <c:numRef>
              <c:f>Sheet1!$G$2:$G$4</c:f>
              <c:numCache>
                <c:formatCode>General</c:formatCode>
                <c:ptCount val="3"/>
                <c:pt idx="0">
                  <c:v>2</c:v>
                </c:pt>
              </c:numCache>
            </c:numRef>
          </c:val>
          <c:extLst>
            <c:ext xmlns:c16="http://schemas.microsoft.com/office/drawing/2014/chart" uri="{C3380CC4-5D6E-409C-BE32-E72D297353CC}">
              <c16:uniqueId val="{00000005-822F-4317-AA57-AF4B3C2664C9}"/>
            </c:ext>
          </c:extLst>
        </c:ser>
        <c:ser>
          <c:idx val="6"/>
          <c:order val="6"/>
          <c:tx>
            <c:strRef>
              <c:f>Sheet1!$H$1</c:f>
              <c:strCache>
                <c:ptCount val="1"/>
                <c:pt idx="0">
                  <c:v>A little</c:v>
                </c:pt>
              </c:strCache>
            </c:strRef>
          </c:tx>
          <c:spPr>
            <a:solidFill>
              <a:srgbClr val="92D05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rgbClr val="000308"/>
                    </a:solidFill>
                    <a:latin typeface="+mn-lt"/>
                    <a:ea typeface="+mn-ea"/>
                    <a:cs typeface="+mn-cs"/>
                  </a:defRPr>
                </a:pPr>
                <a:endParaRPr lang="en-US"/>
              </a:p>
            </c:txPr>
            <c:showLegendKey val="0"/>
            <c:showVal val="0"/>
            <c:showCatName val="0"/>
            <c:showSerName val="1"/>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Students</c:v>
                </c:pt>
                <c:pt idx="1">
                  <c:v>Faculty</c:v>
                </c:pt>
                <c:pt idx="2">
                  <c:v>Advisors</c:v>
                </c:pt>
              </c:strCache>
            </c:strRef>
          </c:cat>
          <c:val>
            <c:numRef>
              <c:f>Sheet1!$H$2:$H$4</c:f>
              <c:numCache>
                <c:formatCode>General</c:formatCode>
                <c:ptCount val="3"/>
                <c:pt idx="0">
                  <c:v>11</c:v>
                </c:pt>
              </c:numCache>
            </c:numRef>
          </c:val>
          <c:extLst>
            <c:ext xmlns:c16="http://schemas.microsoft.com/office/drawing/2014/chart" uri="{C3380CC4-5D6E-409C-BE32-E72D297353CC}">
              <c16:uniqueId val="{00000006-822F-4317-AA57-AF4B3C2664C9}"/>
            </c:ext>
          </c:extLst>
        </c:ser>
        <c:ser>
          <c:idx val="7"/>
          <c:order val="7"/>
          <c:tx>
            <c:strRef>
              <c:f>Sheet1!$I$1</c:f>
              <c:strCache>
                <c:ptCount val="1"/>
                <c:pt idx="0">
                  <c:v>A lot</c:v>
                </c:pt>
              </c:strCache>
            </c:strRef>
          </c:tx>
          <c:spPr>
            <a:solidFill>
              <a:srgbClr val="00B05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rgbClr val="000308"/>
                    </a:solidFill>
                    <a:latin typeface="+mn-lt"/>
                    <a:ea typeface="+mn-ea"/>
                    <a:cs typeface="+mn-cs"/>
                  </a:defRPr>
                </a:pPr>
                <a:endParaRPr lang="en-US"/>
              </a:p>
            </c:txPr>
            <c:showLegendKey val="0"/>
            <c:showVal val="0"/>
            <c:showCatName val="0"/>
            <c:showSerName val="1"/>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Students</c:v>
                </c:pt>
                <c:pt idx="1">
                  <c:v>Faculty</c:v>
                </c:pt>
                <c:pt idx="2">
                  <c:v>Advisors</c:v>
                </c:pt>
              </c:strCache>
            </c:strRef>
          </c:cat>
          <c:val>
            <c:numRef>
              <c:f>Sheet1!$I$2:$I$4</c:f>
              <c:numCache>
                <c:formatCode>General</c:formatCode>
                <c:ptCount val="3"/>
                <c:pt idx="0">
                  <c:v>6</c:v>
                </c:pt>
              </c:numCache>
            </c:numRef>
          </c:val>
          <c:extLst>
            <c:ext xmlns:c16="http://schemas.microsoft.com/office/drawing/2014/chart" uri="{C3380CC4-5D6E-409C-BE32-E72D297353CC}">
              <c16:uniqueId val="{00000007-822F-4317-AA57-AF4B3C2664C9}"/>
            </c:ext>
          </c:extLst>
        </c:ser>
        <c:dLbls>
          <c:showLegendKey val="0"/>
          <c:showVal val="0"/>
          <c:showCatName val="0"/>
          <c:showSerName val="0"/>
          <c:showPercent val="0"/>
          <c:showBubbleSize val="0"/>
        </c:dLbls>
        <c:gapWidth val="61"/>
        <c:overlap val="100"/>
        <c:axId val="439681568"/>
        <c:axId val="439677256"/>
      </c:barChart>
      <c:catAx>
        <c:axId val="43968156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0" i="0" u="none" strike="noStrike" kern="1200" baseline="0">
                <a:solidFill>
                  <a:srgbClr val="000308"/>
                </a:solidFill>
                <a:latin typeface="+mn-lt"/>
                <a:ea typeface="+mn-ea"/>
                <a:cs typeface="+mn-cs"/>
              </a:defRPr>
            </a:pPr>
            <a:endParaRPr lang="en-US"/>
          </a:p>
        </c:txPr>
        <c:crossAx val="439677256"/>
        <c:crosses val="autoZero"/>
        <c:auto val="1"/>
        <c:lblAlgn val="ctr"/>
        <c:lblOffset val="100"/>
        <c:noMultiLvlLbl val="0"/>
      </c:catAx>
      <c:valAx>
        <c:axId val="439677256"/>
        <c:scaling>
          <c:orientation val="minMax"/>
        </c:scaling>
        <c:delete val="0"/>
        <c:axPos val="l"/>
        <c:majorGridlines>
          <c:spPr>
            <a:ln w="9525" cap="flat" cmpd="sng" algn="ctr">
              <a:solidFill>
                <a:schemeClr val="bg1">
                  <a:lumMod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rgbClr val="000308"/>
                </a:solidFill>
                <a:latin typeface="+mn-lt"/>
                <a:ea typeface="+mn-ea"/>
                <a:cs typeface="+mn-cs"/>
              </a:defRPr>
            </a:pPr>
            <a:endParaRPr lang="en-US"/>
          </a:p>
        </c:txPr>
        <c:crossAx val="439681568"/>
        <c:crosses val="autoZero"/>
        <c:crossBetween val="between"/>
        <c:majorUnit val="0.2"/>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3">
  <a:schemeClr val="accent6"/>
  <a:schemeClr val="accent5"/>
  <a:schemeClr val="accent4"/>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3">
  <a:schemeClr val="accent6"/>
  <a:schemeClr val="accent5"/>
  <a:schemeClr val="accent4"/>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3"/>
            <a:ext cx="3043343" cy="467072"/>
          </a:xfrm>
          <a:prstGeom prst="rect">
            <a:avLst/>
          </a:prstGeom>
        </p:spPr>
        <p:txBody>
          <a:bodyPr vert="horz" lIns="93306" tIns="46652" rIns="93306" bIns="46652" rtlCol="0"/>
          <a:lstStyle>
            <a:lvl1pPr algn="l">
              <a:defRPr sz="1200"/>
            </a:lvl1pPr>
          </a:lstStyle>
          <a:p>
            <a:endParaRPr lang="en-US" dirty="0"/>
          </a:p>
        </p:txBody>
      </p:sp>
      <p:sp>
        <p:nvSpPr>
          <p:cNvPr id="3" name="Date Placeholder 2"/>
          <p:cNvSpPr>
            <a:spLocks noGrp="1"/>
          </p:cNvSpPr>
          <p:nvPr>
            <p:ph type="dt" sz="quarter" idx="1"/>
          </p:nvPr>
        </p:nvSpPr>
        <p:spPr>
          <a:xfrm>
            <a:off x="3978134" y="3"/>
            <a:ext cx="3043343" cy="467072"/>
          </a:xfrm>
          <a:prstGeom prst="rect">
            <a:avLst/>
          </a:prstGeom>
        </p:spPr>
        <p:txBody>
          <a:bodyPr vert="horz" lIns="93306" tIns="46652" rIns="93306" bIns="46652" rtlCol="0"/>
          <a:lstStyle>
            <a:lvl1pPr algn="r">
              <a:defRPr sz="1200"/>
            </a:lvl1pPr>
          </a:lstStyle>
          <a:p>
            <a:fld id="{5C830A0A-2F55-41A9-A83E-87BD346AC73E}" type="datetimeFigureOut">
              <a:rPr lang="en-US" smtClean="0"/>
              <a:t>1/8/19</a:t>
            </a:fld>
            <a:endParaRPr lang="en-US" dirty="0"/>
          </a:p>
        </p:txBody>
      </p:sp>
      <p:sp>
        <p:nvSpPr>
          <p:cNvPr id="4" name="Footer Placeholder 3"/>
          <p:cNvSpPr>
            <a:spLocks noGrp="1"/>
          </p:cNvSpPr>
          <p:nvPr>
            <p:ph type="ftr" sz="quarter" idx="2"/>
          </p:nvPr>
        </p:nvSpPr>
        <p:spPr>
          <a:xfrm>
            <a:off x="0" y="8842032"/>
            <a:ext cx="3043343" cy="467071"/>
          </a:xfrm>
          <a:prstGeom prst="rect">
            <a:avLst/>
          </a:prstGeom>
        </p:spPr>
        <p:txBody>
          <a:bodyPr vert="horz" lIns="93306" tIns="46652" rIns="93306" bIns="46652"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8134" y="8842032"/>
            <a:ext cx="3043343" cy="467071"/>
          </a:xfrm>
          <a:prstGeom prst="rect">
            <a:avLst/>
          </a:prstGeom>
        </p:spPr>
        <p:txBody>
          <a:bodyPr vert="horz" lIns="93306" tIns="46652" rIns="93306" bIns="46652" rtlCol="0" anchor="b"/>
          <a:lstStyle>
            <a:lvl1pPr algn="r">
              <a:defRPr sz="1200"/>
            </a:lvl1pPr>
          </a:lstStyle>
          <a:p>
            <a:fld id="{F50B2239-FFF4-4FE3-92FF-04F4B4CE0662}" type="slidenum">
              <a:rPr lang="en-US" smtClean="0"/>
              <a:t>‹#›</a:t>
            </a:fld>
            <a:endParaRPr lang="en-US" dirty="0"/>
          </a:p>
        </p:txBody>
      </p:sp>
    </p:spTree>
    <p:extLst>
      <p:ext uri="{BB962C8B-B14F-4D97-AF65-F5344CB8AC3E}">
        <p14:creationId xmlns:p14="http://schemas.microsoft.com/office/powerpoint/2010/main" val="88071096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3"/>
            <a:ext cx="3043343" cy="467072"/>
          </a:xfrm>
          <a:prstGeom prst="rect">
            <a:avLst/>
          </a:prstGeom>
        </p:spPr>
        <p:txBody>
          <a:bodyPr vert="horz" lIns="93306" tIns="46652" rIns="93306" bIns="46652" rtlCol="0"/>
          <a:lstStyle>
            <a:lvl1pPr algn="l">
              <a:defRPr sz="1200"/>
            </a:lvl1pPr>
          </a:lstStyle>
          <a:p>
            <a:endParaRPr lang="en-US" dirty="0"/>
          </a:p>
        </p:txBody>
      </p:sp>
      <p:sp>
        <p:nvSpPr>
          <p:cNvPr id="3" name="Date Placeholder 2"/>
          <p:cNvSpPr>
            <a:spLocks noGrp="1"/>
          </p:cNvSpPr>
          <p:nvPr>
            <p:ph type="dt" idx="1"/>
          </p:nvPr>
        </p:nvSpPr>
        <p:spPr>
          <a:xfrm>
            <a:off x="3978134" y="3"/>
            <a:ext cx="3043343" cy="467072"/>
          </a:xfrm>
          <a:prstGeom prst="rect">
            <a:avLst/>
          </a:prstGeom>
        </p:spPr>
        <p:txBody>
          <a:bodyPr vert="horz" lIns="93306" tIns="46652" rIns="93306" bIns="46652" rtlCol="0"/>
          <a:lstStyle>
            <a:lvl1pPr algn="r">
              <a:defRPr sz="1200"/>
            </a:lvl1pPr>
          </a:lstStyle>
          <a:p>
            <a:fld id="{FAD90FB1-480C-4336-BFAC-47B0C6775D2A}" type="datetimeFigureOut">
              <a:rPr lang="en-US" smtClean="0"/>
              <a:t>1/8/19</a:t>
            </a:fld>
            <a:endParaRPr lang="en-US" dirty="0"/>
          </a:p>
        </p:txBody>
      </p:sp>
      <p:sp>
        <p:nvSpPr>
          <p:cNvPr id="4" name="Slide Image Placeholder 3"/>
          <p:cNvSpPr>
            <a:spLocks noGrp="1" noRot="1" noChangeAspect="1"/>
          </p:cNvSpPr>
          <p:nvPr>
            <p:ph type="sldImg" idx="2"/>
          </p:nvPr>
        </p:nvSpPr>
        <p:spPr>
          <a:xfrm>
            <a:off x="719138" y="1163638"/>
            <a:ext cx="5584825" cy="3141662"/>
          </a:xfrm>
          <a:prstGeom prst="rect">
            <a:avLst/>
          </a:prstGeom>
          <a:noFill/>
          <a:ln w="12700">
            <a:solidFill>
              <a:prstClr val="black"/>
            </a:solidFill>
          </a:ln>
        </p:spPr>
        <p:txBody>
          <a:bodyPr vert="horz" lIns="93306" tIns="46652" rIns="93306" bIns="46652" rtlCol="0" anchor="ctr"/>
          <a:lstStyle/>
          <a:p>
            <a:endParaRPr lang="en-US" dirty="0"/>
          </a:p>
        </p:txBody>
      </p:sp>
      <p:sp>
        <p:nvSpPr>
          <p:cNvPr id="5" name="Notes Placeholder 4"/>
          <p:cNvSpPr>
            <a:spLocks noGrp="1"/>
          </p:cNvSpPr>
          <p:nvPr>
            <p:ph type="body" sz="quarter" idx="3"/>
          </p:nvPr>
        </p:nvSpPr>
        <p:spPr>
          <a:xfrm>
            <a:off x="702310" y="4480006"/>
            <a:ext cx="5618480" cy="3665459"/>
          </a:xfrm>
          <a:prstGeom prst="rect">
            <a:avLst/>
          </a:prstGeom>
        </p:spPr>
        <p:txBody>
          <a:bodyPr vert="horz" lIns="93306" tIns="46652" rIns="93306" bIns="46652"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42032"/>
            <a:ext cx="3043343" cy="467071"/>
          </a:xfrm>
          <a:prstGeom prst="rect">
            <a:avLst/>
          </a:prstGeom>
        </p:spPr>
        <p:txBody>
          <a:bodyPr vert="horz" lIns="93306" tIns="46652" rIns="93306" bIns="46652"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8134" y="8842032"/>
            <a:ext cx="3043343" cy="467071"/>
          </a:xfrm>
          <a:prstGeom prst="rect">
            <a:avLst/>
          </a:prstGeom>
        </p:spPr>
        <p:txBody>
          <a:bodyPr vert="horz" lIns="93306" tIns="46652" rIns="93306" bIns="46652" rtlCol="0" anchor="b"/>
          <a:lstStyle>
            <a:lvl1pPr algn="r">
              <a:defRPr sz="1200"/>
            </a:lvl1pPr>
          </a:lstStyle>
          <a:p>
            <a:fld id="{838857C7-D47C-4CF5-8BB0-F2CCF9D06897}" type="slidenum">
              <a:rPr lang="en-US" smtClean="0"/>
              <a:t>‹#›</a:t>
            </a:fld>
            <a:endParaRPr lang="en-US" dirty="0"/>
          </a:p>
        </p:txBody>
      </p:sp>
    </p:spTree>
    <p:extLst>
      <p:ext uri="{BB962C8B-B14F-4D97-AF65-F5344CB8AC3E}">
        <p14:creationId xmlns:p14="http://schemas.microsoft.com/office/powerpoint/2010/main" val="61171356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38857C7-D47C-4CF5-8BB0-F2CCF9D06897}" type="slidenum">
              <a:rPr lang="en-US" smtClean="0"/>
              <a:t>1</a:t>
            </a:fld>
            <a:endParaRPr lang="en-US" dirty="0"/>
          </a:p>
        </p:txBody>
      </p:sp>
    </p:spTree>
    <p:extLst>
      <p:ext uri="{BB962C8B-B14F-4D97-AF65-F5344CB8AC3E}">
        <p14:creationId xmlns:p14="http://schemas.microsoft.com/office/powerpoint/2010/main" val="109884430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38857C7-D47C-4CF5-8BB0-F2CCF9D06897}"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81155854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38857C7-D47C-4CF5-8BB0-F2CCF9D06897}" type="slidenum">
              <a:rPr lang="en-US" smtClean="0"/>
              <a:t>11</a:t>
            </a:fld>
            <a:endParaRPr lang="en-US" dirty="0"/>
          </a:p>
        </p:txBody>
      </p:sp>
    </p:spTree>
    <p:extLst>
      <p:ext uri="{BB962C8B-B14F-4D97-AF65-F5344CB8AC3E}">
        <p14:creationId xmlns:p14="http://schemas.microsoft.com/office/powerpoint/2010/main" val="63416425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38857C7-D47C-4CF5-8BB0-F2CCF9D06897}" type="slidenum">
              <a:rPr lang="en-US" smtClean="0"/>
              <a:t>12</a:t>
            </a:fld>
            <a:endParaRPr lang="en-US" dirty="0"/>
          </a:p>
        </p:txBody>
      </p:sp>
    </p:spTree>
    <p:extLst>
      <p:ext uri="{BB962C8B-B14F-4D97-AF65-F5344CB8AC3E}">
        <p14:creationId xmlns:p14="http://schemas.microsoft.com/office/powerpoint/2010/main" val="291981768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38857C7-D47C-4CF5-8BB0-F2CCF9D06897}" type="slidenum">
              <a:rPr lang="en-US" smtClean="0"/>
              <a:t>13</a:t>
            </a:fld>
            <a:endParaRPr lang="en-US" dirty="0"/>
          </a:p>
        </p:txBody>
      </p:sp>
    </p:spTree>
    <p:extLst>
      <p:ext uri="{BB962C8B-B14F-4D97-AF65-F5344CB8AC3E}">
        <p14:creationId xmlns:p14="http://schemas.microsoft.com/office/powerpoint/2010/main" val="107510116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38857C7-D47C-4CF5-8BB0-F2CCF9D06897}" type="slidenum">
              <a:rPr lang="en-US" smtClean="0"/>
              <a:t>14</a:t>
            </a:fld>
            <a:endParaRPr lang="en-US" dirty="0"/>
          </a:p>
        </p:txBody>
      </p:sp>
    </p:spTree>
    <p:extLst>
      <p:ext uri="{BB962C8B-B14F-4D97-AF65-F5344CB8AC3E}">
        <p14:creationId xmlns:p14="http://schemas.microsoft.com/office/powerpoint/2010/main" val="71793313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38857C7-D47C-4CF5-8BB0-F2CCF9D06897}" type="slidenum">
              <a:rPr lang="en-US" smtClean="0"/>
              <a:t>15</a:t>
            </a:fld>
            <a:endParaRPr lang="en-US" dirty="0"/>
          </a:p>
        </p:txBody>
      </p:sp>
    </p:spTree>
    <p:extLst>
      <p:ext uri="{BB962C8B-B14F-4D97-AF65-F5344CB8AC3E}">
        <p14:creationId xmlns:p14="http://schemas.microsoft.com/office/powerpoint/2010/main" val="23020003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38857C7-D47C-4CF5-8BB0-F2CCF9D06897}" type="slidenum">
              <a:rPr lang="en-US" smtClean="0"/>
              <a:t>16</a:t>
            </a:fld>
            <a:endParaRPr lang="en-US" dirty="0"/>
          </a:p>
        </p:txBody>
      </p:sp>
    </p:spTree>
    <p:extLst>
      <p:ext uri="{BB962C8B-B14F-4D97-AF65-F5344CB8AC3E}">
        <p14:creationId xmlns:p14="http://schemas.microsoft.com/office/powerpoint/2010/main" val="199972890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38857C7-D47C-4CF5-8BB0-F2CCF9D06897}" type="slidenum">
              <a:rPr lang="en-US" smtClean="0"/>
              <a:t>17</a:t>
            </a:fld>
            <a:endParaRPr lang="en-US" dirty="0"/>
          </a:p>
        </p:txBody>
      </p:sp>
    </p:spTree>
    <p:extLst>
      <p:ext uri="{BB962C8B-B14F-4D97-AF65-F5344CB8AC3E}">
        <p14:creationId xmlns:p14="http://schemas.microsoft.com/office/powerpoint/2010/main" val="314660312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38857C7-D47C-4CF5-8BB0-F2CCF9D06897}" type="slidenum">
              <a:rPr lang="en-US" smtClean="0"/>
              <a:t>18</a:t>
            </a:fld>
            <a:endParaRPr lang="en-US" dirty="0"/>
          </a:p>
        </p:txBody>
      </p:sp>
    </p:spTree>
    <p:extLst>
      <p:ext uri="{BB962C8B-B14F-4D97-AF65-F5344CB8AC3E}">
        <p14:creationId xmlns:p14="http://schemas.microsoft.com/office/powerpoint/2010/main" val="301476576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38857C7-D47C-4CF5-8BB0-F2CCF9D06897}" type="slidenum">
              <a:rPr lang="en-US" smtClean="0"/>
              <a:t>19</a:t>
            </a:fld>
            <a:endParaRPr lang="en-US" dirty="0"/>
          </a:p>
        </p:txBody>
      </p:sp>
    </p:spTree>
    <p:extLst>
      <p:ext uri="{BB962C8B-B14F-4D97-AF65-F5344CB8AC3E}">
        <p14:creationId xmlns:p14="http://schemas.microsoft.com/office/powerpoint/2010/main" val="24574151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38857C7-D47C-4CF5-8BB0-F2CCF9D06897}" type="slidenum">
              <a:rPr lang="en-US" smtClean="0"/>
              <a:t>2</a:t>
            </a:fld>
            <a:endParaRPr lang="en-US" dirty="0"/>
          </a:p>
        </p:txBody>
      </p:sp>
    </p:spTree>
    <p:extLst>
      <p:ext uri="{BB962C8B-B14F-4D97-AF65-F5344CB8AC3E}">
        <p14:creationId xmlns:p14="http://schemas.microsoft.com/office/powerpoint/2010/main" val="32087446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38857C7-D47C-4CF5-8BB0-F2CCF9D06897}" type="slidenum">
              <a:rPr lang="en-US" smtClean="0"/>
              <a:t>20</a:t>
            </a:fld>
            <a:endParaRPr lang="en-US" dirty="0"/>
          </a:p>
        </p:txBody>
      </p:sp>
    </p:spTree>
    <p:extLst>
      <p:ext uri="{BB962C8B-B14F-4D97-AF65-F5344CB8AC3E}">
        <p14:creationId xmlns:p14="http://schemas.microsoft.com/office/powerpoint/2010/main" val="69603437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38857C7-D47C-4CF5-8BB0-F2CCF9D06897}" type="slidenum">
              <a:rPr lang="en-US" smtClean="0"/>
              <a:t>21</a:t>
            </a:fld>
            <a:endParaRPr lang="en-US" dirty="0"/>
          </a:p>
        </p:txBody>
      </p:sp>
    </p:spTree>
    <p:extLst>
      <p:ext uri="{BB962C8B-B14F-4D97-AF65-F5344CB8AC3E}">
        <p14:creationId xmlns:p14="http://schemas.microsoft.com/office/powerpoint/2010/main" val="75264226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38857C7-D47C-4CF5-8BB0-F2CCF9D06897}" type="slidenum">
              <a:rPr lang="en-US" smtClean="0"/>
              <a:t>22</a:t>
            </a:fld>
            <a:endParaRPr lang="en-US" dirty="0"/>
          </a:p>
        </p:txBody>
      </p:sp>
    </p:spTree>
    <p:extLst>
      <p:ext uri="{BB962C8B-B14F-4D97-AF65-F5344CB8AC3E}">
        <p14:creationId xmlns:p14="http://schemas.microsoft.com/office/powerpoint/2010/main" val="404385681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38857C7-D47C-4CF5-8BB0-F2CCF9D06897}" type="slidenum">
              <a:rPr lang="en-US" smtClean="0"/>
              <a:t>23</a:t>
            </a:fld>
            <a:endParaRPr lang="en-US" dirty="0"/>
          </a:p>
        </p:txBody>
      </p:sp>
    </p:spTree>
    <p:extLst>
      <p:ext uri="{BB962C8B-B14F-4D97-AF65-F5344CB8AC3E}">
        <p14:creationId xmlns:p14="http://schemas.microsoft.com/office/powerpoint/2010/main" val="390958445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38857C7-D47C-4CF5-8BB0-F2CCF9D06897}" type="slidenum">
              <a:rPr lang="en-US" smtClean="0"/>
              <a:t>24</a:t>
            </a:fld>
            <a:endParaRPr lang="en-US" dirty="0"/>
          </a:p>
        </p:txBody>
      </p:sp>
    </p:spTree>
    <p:extLst>
      <p:ext uri="{BB962C8B-B14F-4D97-AF65-F5344CB8AC3E}">
        <p14:creationId xmlns:p14="http://schemas.microsoft.com/office/powerpoint/2010/main" val="255869254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38857C7-D47C-4CF5-8BB0-F2CCF9D06897}" type="slidenum">
              <a:rPr lang="en-US" smtClean="0"/>
              <a:t>25</a:t>
            </a:fld>
            <a:endParaRPr lang="en-US" dirty="0"/>
          </a:p>
        </p:txBody>
      </p:sp>
    </p:spTree>
    <p:extLst>
      <p:ext uri="{BB962C8B-B14F-4D97-AF65-F5344CB8AC3E}">
        <p14:creationId xmlns:p14="http://schemas.microsoft.com/office/powerpoint/2010/main" val="176546606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38857C7-D47C-4CF5-8BB0-F2CCF9D06897}" type="slidenum">
              <a:rPr lang="en-US" smtClean="0"/>
              <a:t>26</a:t>
            </a:fld>
            <a:endParaRPr lang="en-US" dirty="0"/>
          </a:p>
        </p:txBody>
      </p:sp>
    </p:spTree>
    <p:extLst>
      <p:ext uri="{BB962C8B-B14F-4D97-AF65-F5344CB8AC3E}">
        <p14:creationId xmlns:p14="http://schemas.microsoft.com/office/powerpoint/2010/main" val="198293471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38857C7-D47C-4CF5-8BB0-F2CCF9D06897}" type="slidenum">
              <a:rPr lang="en-US" smtClean="0"/>
              <a:t>27</a:t>
            </a:fld>
            <a:endParaRPr lang="en-US" dirty="0"/>
          </a:p>
        </p:txBody>
      </p:sp>
    </p:spTree>
    <p:extLst>
      <p:ext uri="{BB962C8B-B14F-4D97-AF65-F5344CB8AC3E}">
        <p14:creationId xmlns:p14="http://schemas.microsoft.com/office/powerpoint/2010/main" val="1747376762"/>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38857C7-D47C-4CF5-8BB0-F2CCF9D06897}" type="slidenum">
              <a:rPr lang="en-US" smtClean="0"/>
              <a:t>28</a:t>
            </a:fld>
            <a:endParaRPr lang="en-US" dirty="0"/>
          </a:p>
        </p:txBody>
      </p:sp>
    </p:spTree>
    <p:extLst>
      <p:ext uri="{BB962C8B-B14F-4D97-AF65-F5344CB8AC3E}">
        <p14:creationId xmlns:p14="http://schemas.microsoft.com/office/powerpoint/2010/main" val="1094053241"/>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38857C7-D47C-4CF5-8BB0-F2CCF9D06897}" type="slidenum">
              <a:rPr lang="en-US" smtClean="0"/>
              <a:t>29</a:t>
            </a:fld>
            <a:endParaRPr lang="en-US" dirty="0"/>
          </a:p>
        </p:txBody>
      </p:sp>
    </p:spTree>
    <p:extLst>
      <p:ext uri="{BB962C8B-B14F-4D97-AF65-F5344CB8AC3E}">
        <p14:creationId xmlns:p14="http://schemas.microsoft.com/office/powerpoint/2010/main" val="147864339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38857C7-D47C-4CF5-8BB0-F2CCF9D06897}" type="slidenum">
              <a:rPr lang="en-US" smtClean="0"/>
              <a:t>3</a:t>
            </a:fld>
            <a:endParaRPr lang="en-US" dirty="0"/>
          </a:p>
        </p:txBody>
      </p:sp>
    </p:spTree>
    <p:extLst>
      <p:ext uri="{BB962C8B-B14F-4D97-AF65-F5344CB8AC3E}">
        <p14:creationId xmlns:p14="http://schemas.microsoft.com/office/powerpoint/2010/main" val="2747674978"/>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38857C7-D47C-4CF5-8BB0-F2CCF9D06897}" type="slidenum">
              <a:rPr lang="en-US" smtClean="0"/>
              <a:t>30</a:t>
            </a:fld>
            <a:endParaRPr lang="en-US" dirty="0"/>
          </a:p>
        </p:txBody>
      </p:sp>
    </p:spTree>
    <p:extLst>
      <p:ext uri="{BB962C8B-B14F-4D97-AF65-F5344CB8AC3E}">
        <p14:creationId xmlns:p14="http://schemas.microsoft.com/office/powerpoint/2010/main" val="1181804433"/>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38857C7-D47C-4CF5-8BB0-F2CCF9D06897}" type="slidenum">
              <a:rPr lang="en-US" smtClean="0"/>
              <a:t>31</a:t>
            </a:fld>
            <a:endParaRPr lang="en-US" dirty="0"/>
          </a:p>
        </p:txBody>
      </p:sp>
    </p:spTree>
    <p:extLst>
      <p:ext uri="{BB962C8B-B14F-4D97-AF65-F5344CB8AC3E}">
        <p14:creationId xmlns:p14="http://schemas.microsoft.com/office/powerpoint/2010/main" val="3811478035"/>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38857C7-D47C-4CF5-8BB0-F2CCF9D06897}" type="slidenum">
              <a:rPr lang="en-US" smtClean="0"/>
              <a:t>32</a:t>
            </a:fld>
            <a:endParaRPr lang="en-US" dirty="0"/>
          </a:p>
        </p:txBody>
      </p:sp>
    </p:spTree>
    <p:extLst>
      <p:ext uri="{BB962C8B-B14F-4D97-AF65-F5344CB8AC3E}">
        <p14:creationId xmlns:p14="http://schemas.microsoft.com/office/powerpoint/2010/main" val="2591246475"/>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38857C7-D47C-4CF5-8BB0-F2CCF9D06897}" type="slidenum">
              <a:rPr lang="en-US" smtClean="0"/>
              <a:t>33</a:t>
            </a:fld>
            <a:endParaRPr lang="en-US" dirty="0"/>
          </a:p>
        </p:txBody>
      </p:sp>
    </p:spTree>
    <p:extLst>
      <p:ext uri="{BB962C8B-B14F-4D97-AF65-F5344CB8AC3E}">
        <p14:creationId xmlns:p14="http://schemas.microsoft.com/office/powerpoint/2010/main" val="4052595469"/>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38857C7-D47C-4CF5-8BB0-F2CCF9D06897}" type="slidenum">
              <a:rPr lang="en-US" smtClean="0"/>
              <a:t>34</a:t>
            </a:fld>
            <a:endParaRPr lang="en-US" dirty="0"/>
          </a:p>
        </p:txBody>
      </p:sp>
    </p:spTree>
    <p:extLst>
      <p:ext uri="{BB962C8B-B14F-4D97-AF65-F5344CB8AC3E}">
        <p14:creationId xmlns:p14="http://schemas.microsoft.com/office/powerpoint/2010/main" val="3449879203"/>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38857C7-D47C-4CF5-8BB0-F2CCF9D06897}" type="slidenum">
              <a:rPr lang="en-US" smtClean="0"/>
              <a:t>35</a:t>
            </a:fld>
            <a:endParaRPr lang="en-US" dirty="0"/>
          </a:p>
        </p:txBody>
      </p:sp>
    </p:spTree>
    <p:extLst>
      <p:ext uri="{BB962C8B-B14F-4D97-AF65-F5344CB8AC3E}">
        <p14:creationId xmlns:p14="http://schemas.microsoft.com/office/powerpoint/2010/main" val="3598755041"/>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38857C7-D47C-4CF5-8BB0-F2CCF9D06897}" type="slidenum">
              <a:rPr lang="en-US" smtClean="0"/>
              <a:t>36</a:t>
            </a:fld>
            <a:endParaRPr lang="en-US" dirty="0"/>
          </a:p>
        </p:txBody>
      </p:sp>
    </p:spTree>
    <p:extLst>
      <p:ext uri="{BB962C8B-B14F-4D97-AF65-F5344CB8AC3E}">
        <p14:creationId xmlns:p14="http://schemas.microsoft.com/office/powerpoint/2010/main" val="2908452318"/>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38857C7-D47C-4CF5-8BB0-F2CCF9D06897}" type="slidenum">
              <a:rPr lang="en-US" smtClean="0"/>
              <a:t>37</a:t>
            </a:fld>
            <a:endParaRPr lang="en-US" dirty="0"/>
          </a:p>
        </p:txBody>
      </p:sp>
    </p:spTree>
    <p:extLst>
      <p:ext uri="{BB962C8B-B14F-4D97-AF65-F5344CB8AC3E}">
        <p14:creationId xmlns:p14="http://schemas.microsoft.com/office/powerpoint/2010/main" val="3870407865"/>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38857C7-D47C-4CF5-8BB0-F2CCF9D06897}" type="slidenum">
              <a:rPr lang="en-US" smtClean="0"/>
              <a:t>38</a:t>
            </a:fld>
            <a:endParaRPr lang="en-US" dirty="0"/>
          </a:p>
        </p:txBody>
      </p:sp>
    </p:spTree>
    <p:extLst>
      <p:ext uri="{BB962C8B-B14F-4D97-AF65-F5344CB8AC3E}">
        <p14:creationId xmlns:p14="http://schemas.microsoft.com/office/powerpoint/2010/main" val="1103832147"/>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38857C7-D47C-4CF5-8BB0-F2CCF9D06897}" type="slidenum">
              <a:rPr lang="en-US" smtClean="0"/>
              <a:t>39</a:t>
            </a:fld>
            <a:endParaRPr lang="en-US" dirty="0"/>
          </a:p>
        </p:txBody>
      </p:sp>
    </p:spTree>
    <p:extLst>
      <p:ext uri="{BB962C8B-B14F-4D97-AF65-F5344CB8AC3E}">
        <p14:creationId xmlns:p14="http://schemas.microsoft.com/office/powerpoint/2010/main" val="217274314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12937"/>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38857C7-D47C-4CF5-8BB0-F2CCF9D06897}"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06813989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a:p>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38857C7-D47C-4CF5-8BB0-F2CCF9D06897}"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35483321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38857C7-D47C-4CF5-8BB0-F2CCF9D06897}"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6395750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38857C7-D47C-4CF5-8BB0-F2CCF9D06897}"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37828198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38857C7-D47C-4CF5-8BB0-F2CCF9D06897}"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47588529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38857C7-D47C-4CF5-8BB0-F2CCF9D06897}" type="slidenum">
              <a:rPr lang="en-US" smtClean="0"/>
              <a:t>9</a:t>
            </a:fld>
            <a:endParaRPr lang="en-US" dirty="0"/>
          </a:p>
        </p:txBody>
      </p:sp>
    </p:spTree>
    <p:extLst>
      <p:ext uri="{BB962C8B-B14F-4D97-AF65-F5344CB8AC3E}">
        <p14:creationId xmlns:p14="http://schemas.microsoft.com/office/powerpoint/2010/main" val="226225787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3075" name="Rectangle 3"/>
          <p:cNvSpPr>
            <a:spLocks noGrp="1" noChangeArrowheads="1"/>
          </p:cNvSpPr>
          <p:nvPr>
            <p:ph type="ctrTitle"/>
          </p:nvPr>
        </p:nvSpPr>
        <p:spPr>
          <a:xfrm>
            <a:off x="1016000" y="2057400"/>
            <a:ext cx="10464800" cy="1143000"/>
          </a:xfrm>
        </p:spPr>
        <p:txBody>
          <a:bodyPr anchor="b"/>
          <a:lstStyle>
            <a:lvl1pPr>
              <a:defRPr sz="4000">
                <a:solidFill>
                  <a:srgbClr val="005A8B"/>
                </a:solidFill>
              </a:defRPr>
            </a:lvl1pPr>
          </a:lstStyle>
          <a:p>
            <a:r>
              <a:rPr lang="en-US" dirty="0"/>
              <a:t>Click to edit Master title style</a:t>
            </a:r>
          </a:p>
        </p:txBody>
      </p:sp>
      <p:sp>
        <p:nvSpPr>
          <p:cNvPr id="3076" name="Rectangle 4"/>
          <p:cNvSpPr>
            <a:spLocks noGrp="1" noChangeArrowheads="1"/>
          </p:cNvSpPr>
          <p:nvPr>
            <p:ph type="subTitle" idx="1"/>
          </p:nvPr>
        </p:nvSpPr>
        <p:spPr>
          <a:xfrm>
            <a:off x="1016000" y="3352800"/>
            <a:ext cx="8534400" cy="1752600"/>
          </a:xfrm>
        </p:spPr>
        <p:txBody>
          <a:bodyPr/>
          <a:lstStyle>
            <a:lvl1pPr marL="0" indent="0">
              <a:buFontTx/>
              <a:buNone/>
              <a:defRPr>
                <a:solidFill>
                  <a:srgbClr val="005A8B"/>
                </a:solidFill>
              </a:defRPr>
            </a:lvl1pPr>
          </a:lstStyle>
          <a:p>
            <a:r>
              <a:rPr lang="en-US" dirty="0"/>
              <a:t>Click to edit Master subtitle style</a:t>
            </a:r>
          </a:p>
        </p:txBody>
      </p:sp>
    </p:spTree>
    <p:extLst>
      <p:ext uri="{BB962C8B-B14F-4D97-AF65-F5344CB8AC3E}">
        <p14:creationId xmlns:p14="http://schemas.microsoft.com/office/powerpoint/2010/main" val="606817065"/>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1122363"/>
            <a:ext cx="103632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35B3B1A9-8E6D-429A-97F8-F9D8A7566CF2}"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9491392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35B3B1A9-8E6D-429A-97F8-F9D8A7566CF2}"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8431145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40"/>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1" y="4589465"/>
            <a:ext cx="105156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35B3B1A9-8E6D-429A-97F8-F9D8A7566CF2}"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87239853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35B3B1A9-8E6D-429A-97F8-F9D8A7566CF2}"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92829594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7"/>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9"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9"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1"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1"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endParaRPr lang="en-US" dirty="0">
              <a:solidFill>
                <a:prstClr val="black">
                  <a:tint val="75000"/>
                </a:prstClr>
              </a:solidFill>
            </a:endParaRPr>
          </a:p>
        </p:txBody>
      </p:sp>
      <p:sp>
        <p:nvSpPr>
          <p:cNvPr id="8" name="Footer Placeholder 7"/>
          <p:cNvSpPr>
            <a:spLocks noGrp="1"/>
          </p:cNvSpPr>
          <p:nvPr>
            <p:ph type="ftr" sz="quarter" idx="11"/>
          </p:nvPr>
        </p:nvSpPr>
        <p:spPr/>
        <p:txBody>
          <a:bodyPr/>
          <a:lstStyle/>
          <a:p>
            <a:endParaRPr lang="en-US" dirty="0">
              <a:solidFill>
                <a:prstClr val="black">
                  <a:tint val="75000"/>
                </a:prstClr>
              </a:solidFill>
            </a:endParaRPr>
          </a:p>
        </p:txBody>
      </p:sp>
      <p:sp>
        <p:nvSpPr>
          <p:cNvPr id="9" name="Slide Number Placeholder 8"/>
          <p:cNvSpPr>
            <a:spLocks noGrp="1"/>
          </p:cNvSpPr>
          <p:nvPr>
            <p:ph type="sldNum" sz="quarter" idx="12"/>
          </p:nvPr>
        </p:nvSpPr>
        <p:spPr/>
        <p:txBody>
          <a:bodyPr/>
          <a:lstStyle/>
          <a:p>
            <a:fld id="{35B3B1A9-8E6D-429A-97F8-F9D8A7566CF2}"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86395657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endParaRPr lang="en-US" dirty="0">
              <a:solidFill>
                <a:prstClr val="black">
                  <a:tint val="75000"/>
                </a:prstClr>
              </a:solidFill>
            </a:endParaRPr>
          </a:p>
        </p:txBody>
      </p:sp>
      <p:sp>
        <p:nvSpPr>
          <p:cNvPr id="4" name="Footer Placeholder 3"/>
          <p:cNvSpPr>
            <a:spLocks noGrp="1"/>
          </p:cNvSpPr>
          <p:nvPr>
            <p:ph type="ftr" sz="quarter" idx="11"/>
          </p:nvPr>
        </p:nvSpPr>
        <p:spPr/>
        <p:txBody>
          <a:bodyPr/>
          <a:lstStyle/>
          <a:p>
            <a:endParaRPr lang="en-US" dirty="0">
              <a:solidFill>
                <a:prstClr val="black">
                  <a:tint val="75000"/>
                </a:prstClr>
              </a:solidFill>
            </a:endParaRPr>
          </a:p>
        </p:txBody>
      </p:sp>
      <p:sp>
        <p:nvSpPr>
          <p:cNvPr id="5" name="Slide Number Placeholder 4"/>
          <p:cNvSpPr>
            <a:spLocks noGrp="1"/>
          </p:cNvSpPr>
          <p:nvPr>
            <p:ph type="sldNum" sz="quarter" idx="12"/>
          </p:nvPr>
        </p:nvSpPr>
        <p:spPr/>
        <p:txBody>
          <a:bodyPr/>
          <a:lstStyle/>
          <a:p>
            <a:fld id="{35B3B1A9-8E6D-429A-97F8-F9D8A7566CF2}"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93605190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dirty="0">
              <a:solidFill>
                <a:prstClr val="black">
                  <a:tint val="75000"/>
                </a:prstClr>
              </a:solidFill>
            </a:endParaRPr>
          </a:p>
        </p:txBody>
      </p:sp>
      <p:sp>
        <p:nvSpPr>
          <p:cNvPr id="3" name="Footer Placeholder 2"/>
          <p:cNvSpPr>
            <a:spLocks noGrp="1"/>
          </p:cNvSpPr>
          <p:nvPr>
            <p:ph type="ftr" sz="quarter" idx="11"/>
          </p:nvPr>
        </p:nvSpPr>
        <p:spPr/>
        <p:txBody>
          <a:bodyPr/>
          <a:lstStyle/>
          <a:p>
            <a:endParaRPr lang="en-US" dirty="0">
              <a:solidFill>
                <a:prstClr val="black">
                  <a:tint val="75000"/>
                </a:prstClr>
              </a:solidFill>
            </a:endParaRPr>
          </a:p>
        </p:txBody>
      </p:sp>
      <p:sp>
        <p:nvSpPr>
          <p:cNvPr id="4" name="Slide Number Placeholder 3"/>
          <p:cNvSpPr>
            <a:spLocks noGrp="1"/>
          </p:cNvSpPr>
          <p:nvPr>
            <p:ph type="sldNum" sz="quarter" idx="12"/>
          </p:nvPr>
        </p:nvSpPr>
        <p:spPr/>
        <p:txBody>
          <a:bodyPr/>
          <a:lstStyle/>
          <a:p>
            <a:fld id="{35B3B1A9-8E6D-429A-97F8-F9D8A7566CF2}"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10542055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7"/>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35B3B1A9-8E6D-429A-97F8-F9D8A7566CF2}"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43020706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7"/>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35B3B1A9-8E6D-429A-97F8-F9D8A7566CF2}"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05779734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35B3B1A9-8E6D-429A-97F8-F9D8A7566CF2}"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0024143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24045632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1"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35B3B1A9-8E6D-429A-97F8-F9D8A7566CF2}"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4702002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42034155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304800"/>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7325697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730754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8710284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25410945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4"/>
          <p:cNvSpPr>
            <a:spLocks noGrp="1"/>
          </p:cNvSpPr>
          <p:nvPr>
            <p:ph type="sldNum" sz="quarter" idx="10"/>
          </p:nvPr>
        </p:nvSpPr>
        <p:spPr>
          <a:xfrm>
            <a:off x="914400" y="6400800"/>
            <a:ext cx="2540000" cy="457200"/>
          </a:xfrm>
          <a:prstGeom prst="rect">
            <a:avLst/>
          </a:prstGeom>
        </p:spPr>
        <p:txBody>
          <a:bodyPr vert="horz" wrap="square" lIns="91440" tIns="45720" rIns="91440" bIns="45720" numCol="1" anchor="t" anchorCtr="0" compatLnSpc="1">
            <a:prstTxWarp prst="textNoShape">
              <a:avLst/>
            </a:prstTxWarp>
          </a:bodyPr>
          <a:lstStyle>
            <a:lvl1pPr>
              <a:defRPr/>
            </a:lvl1pPr>
          </a:lstStyle>
          <a:p>
            <a:pPr eaLnBrk="0" fontAlgn="base" hangingPunct="0">
              <a:spcBef>
                <a:spcPct val="0"/>
              </a:spcBef>
              <a:spcAft>
                <a:spcPct val="0"/>
              </a:spcAft>
              <a:defRPr/>
            </a:pPr>
            <a:fld id="{B0759503-5AF6-4551-A450-37B031A17C70}" type="slidenum">
              <a:rPr lang="en-US" altLang="en-US" sz="2400">
                <a:solidFill>
                  <a:srgbClr val="005A8B"/>
                </a:solidFill>
              </a:rPr>
              <a:pPr eaLnBrk="0" fontAlgn="base" hangingPunct="0">
                <a:spcBef>
                  <a:spcPct val="0"/>
                </a:spcBef>
                <a:spcAft>
                  <a:spcPct val="0"/>
                </a:spcAft>
                <a:defRPr/>
              </a:pPr>
              <a:t>‹#›</a:t>
            </a:fld>
            <a:endParaRPr lang="en-US" altLang="en-US" sz="2400" dirty="0">
              <a:solidFill>
                <a:srgbClr val="005A8B"/>
              </a:solidFill>
            </a:endParaRPr>
          </a:p>
        </p:txBody>
      </p:sp>
    </p:spTree>
    <p:extLst>
      <p:ext uri="{BB962C8B-B14F-4D97-AF65-F5344CB8AC3E}">
        <p14:creationId xmlns:p14="http://schemas.microsoft.com/office/powerpoint/2010/main" val="4118310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 preserve="1">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extLst>
      <p:ext uri="{BB962C8B-B14F-4D97-AF65-F5344CB8AC3E}">
        <p14:creationId xmlns:p14="http://schemas.microsoft.com/office/powerpoint/2010/main" val="10677933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jpe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7.xml"/><Relationship Id="rId3" Type="http://schemas.openxmlformats.org/officeDocument/2006/relationships/slideLayout" Target="../slideLayouts/slideLayout12.xml"/><Relationship Id="rId7" Type="http://schemas.openxmlformats.org/officeDocument/2006/relationships/slideLayout" Target="../slideLayouts/slideLayout16.xml"/><Relationship Id="rId12" Type="http://schemas.openxmlformats.org/officeDocument/2006/relationships/theme" Target="../theme/theme2.xml"/><Relationship Id="rId2" Type="http://schemas.openxmlformats.org/officeDocument/2006/relationships/slideLayout" Target="../slideLayouts/slideLayout11.xml"/><Relationship Id="rId1" Type="http://schemas.openxmlformats.org/officeDocument/2006/relationships/slideLayout" Target="../slideLayouts/slideLayout10.xml"/><Relationship Id="rId6" Type="http://schemas.openxmlformats.org/officeDocument/2006/relationships/slideLayout" Target="../slideLayouts/slideLayout15.xml"/><Relationship Id="rId11" Type="http://schemas.openxmlformats.org/officeDocument/2006/relationships/slideLayout" Target="../slideLayouts/slideLayout20.xml"/><Relationship Id="rId5" Type="http://schemas.openxmlformats.org/officeDocument/2006/relationships/slideLayout" Target="../slideLayouts/slideLayout14.xml"/><Relationship Id="rId10" Type="http://schemas.openxmlformats.org/officeDocument/2006/relationships/slideLayout" Target="../slideLayouts/slideLayout19.xml"/><Relationship Id="rId4" Type="http://schemas.openxmlformats.org/officeDocument/2006/relationships/slideLayout" Target="../slideLayouts/slideLayout13.xml"/><Relationship Id="rId9" Type="http://schemas.openxmlformats.org/officeDocument/2006/relationships/slideLayout" Target="../slideLayouts/slideLayout1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1">
          <a:gsLst>
            <a:gs pos="0">
              <a:schemeClr val="tx2"/>
            </a:gs>
            <a:gs pos="100000">
              <a:schemeClr val="bg1"/>
            </a:gs>
          </a:gsLst>
          <a:lin ang="5400000"/>
        </a:gradFill>
        <a:effectLst/>
      </p:bgPr>
    </p:bg>
    <p:spTree>
      <p:nvGrpSpPr>
        <p:cNvPr id="1" name=""/>
        <p:cNvGrpSpPr/>
        <p:nvPr/>
      </p:nvGrpSpPr>
      <p:grpSpPr>
        <a:xfrm>
          <a:off x="0" y="0"/>
          <a:ext cx="0" cy="0"/>
          <a:chOff x="0" y="0"/>
          <a:chExt cx="0" cy="0"/>
        </a:xfrm>
      </p:grpSpPr>
      <p:pic>
        <p:nvPicPr>
          <p:cNvPr id="1026" name="Picture 6" descr="white screen for ppt.jpg"/>
          <p:cNvPicPr>
            <a:picLocks noChangeAspect="1"/>
          </p:cNvPicPr>
          <p:nvPr userDrawn="1"/>
        </p:nvPicPr>
        <p:blipFill>
          <a:blip r:embed="rId11">
            <a:extLst>
              <a:ext uri="{28A0092B-C50C-407E-A947-70E740481C1C}">
                <a14:useLocalDpi xmlns:a14="http://schemas.microsoft.com/office/drawing/2010/main" val="0"/>
              </a:ext>
            </a:extLst>
          </a:blip>
          <a:srcRect/>
          <a:stretch>
            <a:fillRect/>
          </a:stretch>
        </p:blipFill>
        <p:spPr bwMode="auto">
          <a:xfrm>
            <a:off x="-23283" y="0"/>
            <a:ext cx="12316884" cy="693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Rectangle 2"/>
          <p:cNvSpPr>
            <a:spLocks noGrp="1" noChangeArrowheads="1"/>
          </p:cNvSpPr>
          <p:nvPr>
            <p:ph type="title"/>
          </p:nvPr>
        </p:nvSpPr>
        <p:spPr bwMode="auto">
          <a:xfrm>
            <a:off x="812800" y="457200"/>
            <a:ext cx="95504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title style</a:t>
            </a:r>
          </a:p>
        </p:txBody>
      </p:sp>
      <p:sp>
        <p:nvSpPr>
          <p:cNvPr id="1028" name="Rectangle 3"/>
          <p:cNvSpPr>
            <a:spLocks noGrp="1" noChangeArrowheads="1"/>
          </p:cNvSpPr>
          <p:nvPr>
            <p:ph type="body" idx="1"/>
          </p:nvPr>
        </p:nvSpPr>
        <p:spPr bwMode="auto">
          <a:xfrm>
            <a:off x="812800" y="1600200"/>
            <a:ext cx="9550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9" name="Rectangle 11"/>
          <p:cNvSpPr>
            <a:spLocks noChangeArrowheads="1"/>
          </p:cNvSpPr>
          <p:nvPr/>
        </p:nvSpPr>
        <p:spPr bwMode="auto">
          <a:xfrm>
            <a:off x="6096000" y="6400800"/>
            <a:ext cx="3860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ヒラギノ角ゴ Pro W3" pitchFamily="36" charset="-128"/>
              </a:defRPr>
            </a:lvl1pPr>
            <a:lvl2pPr marL="742950" indent="-285750">
              <a:defRPr sz="2400">
                <a:solidFill>
                  <a:schemeClr val="tx1"/>
                </a:solidFill>
                <a:latin typeface="Arial" panose="020B0604020202020204" pitchFamily="34" charset="0"/>
                <a:ea typeface="ヒラギノ角ゴ Pro W3" pitchFamily="36" charset="-128"/>
              </a:defRPr>
            </a:lvl2pPr>
            <a:lvl3pPr marL="1143000" indent="-228600">
              <a:defRPr sz="2400">
                <a:solidFill>
                  <a:schemeClr val="tx1"/>
                </a:solidFill>
                <a:latin typeface="Arial" panose="020B0604020202020204" pitchFamily="34" charset="0"/>
                <a:ea typeface="ヒラギノ角ゴ Pro W3" pitchFamily="36" charset="-128"/>
              </a:defRPr>
            </a:lvl3pPr>
            <a:lvl4pPr marL="1600200" indent="-228600">
              <a:defRPr sz="2400">
                <a:solidFill>
                  <a:schemeClr val="tx1"/>
                </a:solidFill>
                <a:latin typeface="Arial" panose="020B0604020202020204" pitchFamily="34" charset="0"/>
                <a:ea typeface="ヒラギノ角ゴ Pro W3" pitchFamily="36" charset="-128"/>
              </a:defRPr>
            </a:lvl4pPr>
            <a:lvl5pPr marL="2057400" indent="-228600">
              <a:defRPr sz="2400">
                <a:solidFill>
                  <a:schemeClr val="tx1"/>
                </a:solidFill>
                <a:latin typeface="Arial" panose="020B0604020202020204" pitchFamily="34" charset="0"/>
                <a:ea typeface="ヒラギノ角ゴ Pro W3" pitchFamily="36"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ヒラギノ角ゴ Pro W3" pitchFamily="36"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ヒラギノ角ゴ Pro W3" pitchFamily="36"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ヒラギノ角ゴ Pro W3" pitchFamily="36"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ヒラギノ角ゴ Pro W3" pitchFamily="36" charset="-128"/>
              </a:defRPr>
            </a:lvl9pPr>
          </a:lstStyle>
          <a:p>
            <a:pPr eaLnBrk="0" fontAlgn="base" hangingPunct="0">
              <a:spcBef>
                <a:spcPct val="0"/>
              </a:spcBef>
              <a:spcAft>
                <a:spcPct val="0"/>
              </a:spcAft>
              <a:defRPr/>
            </a:pPr>
            <a:endParaRPr lang="en-US" altLang="en-US" sz="1100" dirty="0">
              <a:solidFill>
                <a:srgbClr val="005A8B"/>
              </a:solidFill>
            </a:endParaRPr>
          </a:p>
        </p:txBody>
      </p:sp>
    </p:spTree>
    <p:extLst>
      <p:ext uri="{BB962C8B-B14F-4D97-AF65-F5344CB8AC3E}">
        <p14:creationId xmlns:p14="http://schemas.microsoft.com/office/powerpoint/2010/main" val="370712440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Lst>
  <p:hf hdr="0" dt="0"/>
  <p:txStyles>
    <p:titleStyle>
      <a:lvl1pPr algn="l" rtl="0" eaLnBrk="0" fontAlgn="base" hangingPunct="0">
        <a:spcBef>
          <a:spcPct val="0"/>
        </a:spcBef>
        <a:spcAft>
          <a:spcPct val="0"/>
        </a:spcAft>
        <a:defRPr sz="2800">
          <a:solidFill>
            <a:schemeClr val="tx1"/>
          </a:solidFill>
          <a:latin typeface="+mj-lt"/>
          <a:ea typeface="+mj-ea"/>
          <a:cs typeface="+mj-cs"/>
        </a:defRPr>
      </a:lvl1pPr>
      <a:lvl2pPr algn="l" rtl="0" eaLnBrk="0" fontAlgn="base" hangingPunct="0">
        <a:spcBef>
          <a:spcPct val="0"/>
        </a:spcBef>
        <a:spcAft>
          <a:spcPct val="0"/>
        </a:spcAft>
        <a:defRPr sz="2800">
          <a:solidFill>
            <a:schemeClr val="tx1"/>
          </a:solidFill>
          <a:latin typeface="Arial Bold" pitchFamily="1" charset="0"/>
          <a:ea typeface="ヒラギノ角ゴ Pro W3" charset="-128"/>
          <a:cs typeface="ヒラギノ角ゴ Pro W3" charset="-128"/>
        </a:defRPr>
      </a:lvl2pPr>
      <a:lvl3pPr algn="l" rtl="0" eaLnBrk="0" fontAlgn="base" hangingPunct="0">
        <a:spcBef>
          <a:spcPct val="0"/>
        </a:spcBef>
        <a:spcAft>
          <a:spcPct val="0"/>
        </a:spcAft>
        <a:defRPr sz="2800">
          <a:solidFill>
            <a:schemeClr val="tx1"/>
          </a:solidFill>
          <a:latin typeface="Arial Bold" pitchFamily="1" charset="0"/>
          <a:ea typeface="ヒラギノ角ゴ Pro W3" charset="-128"/>
          <a:cs typeface="ヒラギノ角ゴ Pro W3" charset="-128"/>
        </a:defRPr>
      </a:lvl3pPr>
      <a:lvl4pPr algn="l" rtl="0" eaLnBrk="0" fontAlgn="base" hangingPunct="0">
        <a:spcBef>
          <a:spcPct val="0"/>
        </a:spcBef>
        <a:spcAft>
          <a:spcPct val="0"/>
        </a:spcAft>
        <a:defRPr sz="2800">
          <a:solidFill>
            <a:schemeClr val="tx1"/>
          </a:solidFill>
          <a:latin typeface="Arial Bold" pitchFamily="1" charset="0"/>
          <a:ea typeface="ヒラギノ角ゴ Pro W3" charset="-128"/>
          <a:cs typeface="ヒラギノ角ゴ Pro W3" charset="-128"/>
        </a:defRPr>
      </a:lvl4pPr>
      <a:lvl5pPr algn="l" rtl="0" eaLnBrk="0" fontAlgn="base" hangingPunct="0">
        <a:spcBef>
          <a:spcPct val="0"/>
        </a:spcBef>
        <a:spcAft>
          <a:spcPct val="0"/>
        </a:spcAft>
        <a:defRPr sz="2800">
          <a:solidFill>
            <a:schemeClr val="tx1"/>
          </a:solidFill>
          <a:latin typeface="Arial Bold" pitchFamily="1" charset="0"/>
          <a:ea typeface="ヒラギノ角ゴ Pro W3" charset="-128"/>
          <a:cs typeface="ヒラギノ角ゴ Pro W3" charset="-128"/>
        </a:defRPr>
      </a:lvl5pPr>
      <a:lvl6pPr marL="457200" algn="l" rtl="0" fontAlgn="base">
        <a:spcBef>
          <a:spcPct val="0"/>
        </a:spcBef>
        <a:spcAft>
          <a:spcPct val="0"/>
        </a:spcAft>
        <a:defRPr sz="2800">
          <a:solidFill>
            <a:srgbClr val="005389"/>
          </a:solidFill>
          <a:latin typeface="Arial Bold" pitchFamily="1" charset="0"/>
          <a:ea typeface="ヒラギノ角ゴ Pro W3" charset="-128"/>
          <a:cs typeface="ヒラギノ角ゴ Pro W3" charset="-128"/>
        </a:defRPr>
      </a:lvl6pPr>
      <a:lvl7pPr marL="914400" algn="l" rtl="0" fontAlgn="base">
        <a:spcBef>
          <a:spcPct val="0"/>
        </a:spcBef>
        <a:spcAft>
          <a:spcPct val="0"/>
        </a:spcAft>
        <a:defRPr sz="2800">
          <a:solidFill>
            <a:srgbClr val="005389"/>
          </a:solidFill>
          <a:latin typeface="Arial Bold" pitchFamily="1" charset="0"/>
          <a:ea typeface="ヒラギノ角ゴ Pro W3" charset="-128"/>
          <a:cs typeface="ヒラギノ角ゴ Pro W3" charset="-128"/>
        </a:defRPr>
      </a:lvl7pPr>
      <a:lvl8pPr marL="1371600" algn="l" rtl="0" fontAlgn="base">
        <a:spcBef>
          <a:spcPct val="0"/>
        </a:spcBef>
        <a:spcAft>
          <a:spcPct val="0"/>
        </a:spcAft>
        <a:defRPr sz="2800">
          <a:solidFill>
            <a:srgbClr val="005389"/>
          </a:solidFill>
          <a:latin typeface="Arial Bold" pitchFamily="1" charset="0"/>
          <a:ea typeface="ヒラギノ角ゴ Pro W3" charset="-128"/>
          <a:cs typeface="ヒラギノ角ゴ Pro W3" charset="-128"/>
        </a:defRPr>
      </a:lvl8pPr>
      <a:lvl9pPr marL="1828800" algn="l" rtl="0" fontAlgn="base">
        <a:spcBef>
          <a:spcPct val="0"/>
        </a:spcBef>
        <a:spcAft>
          <a:spcPct val="0"/>
        </a:spcAft>
        <a:defRPr sz="2800">
          <a:solidFill>
            <a:srgbClr val="005389"/>
          </a:solidFill>
          <a:latin typeface="Arial Bold" pitchFamily="1" charset="0"/>
          <a:ea typeface="ヒラギノ角ゴ Pro W3" charset="-128"/>
          <a:cs typeface="ヒラギノ角ゴ Pro W3" charset="-128"/>
        </a:defRPr>
      </a:lvl9pPr>
    </p:titleStyle>
    <p:bodyStyle>
      <a:lvl1pPr marL="342900" indent="-342900" algn="l" rtl="0" eaLnBrk="0" fontAlgn="base" hangingPunct="0">
        <a:spcBef>
          <a:spcPct val="20000"/>
        </a:spcBef>
        <a:spcAft>
          <a:spcPct val="0"/>
        </a:spcAft>
        <a:buClr>
          <a:srgbClr val="005389"/>
        </a:buClr>
        <a:buFont typeface="Lucida Grande" pitchFamily="36" charset="0"/>
        <a:buChar char="▸"/>
        <a:defRPr sz="2000">
          <a:solidFill>
            <a:srgbClr val="005A8B"/>
          </a:solidFill>
          <a:latin typeface="+mn-lt"/>
          <a:ea typeface="+mn-ea"/>
          <a:cs typeface="+mn-cs"/>
        </a:defRPr>
      </a:lvl1pPr>
      <a:lvl2pPr marL="742950" indent="-285750" algn="l" rtl="0" eaLnBrk="0" fontAlgn="base" hangingPunct="0">
        <a:spcBef>
          <a:spcPct val="20000"/>
        </a:spcBef>
        <a:spcAft>
          <a:spcPct val="0"/>
        </a:spcAft>
        <a:buClr>
          <a:srgbClr val="005389"/>
        </a:buClr>
        <a:buFont typeface="Lucida Grande" pitchFamily="36" charset="0"/>
        <a:buChar char="▸"/>
        <a:defRPr>
          <a:solidFill>
            <a:srgbClr val="005A8B"/>
          </a:solidFill>
          <a:latin typeface="+mj-lt"/>
          <a:ea typeface="+mn-ea"/>
          <a:cs typeface="+mn-cs"/>
        </a:defRPr>
      </a:lvl2pPr>
      <a:lvl3pPr marL="1085850" indent="-228600" algn="l" rtl="0" eaLnBrk="0" fontAlgn="base" hangingPunct="0">
        <a:spcBef>
          <a:spcPct val="20000"/>
        </a:spcBef>
        <a:spcAft>
          <a:spcPct val="0"/>
        </a:spcAft>
        <a:buClr>
          <a:srgbClr val="005389"/>
        </a:buClr>
        <a:buSzPct val="75000"/>
        <a:buFont typeface="Lucida Grande" pitchFamily="36" charset="0"/>
        <a:buChar char="▸"/>
        <a:defRPr>
          <a:solidFill>
            <a:srgbClr val="005A8B"/>
          </a:solidFill>
          <a:latin typeface="+mn-lt"/>
          <a:ea typeface="+mn-ea"/>
          <a:cs typeface="+mn-cs"/>
        </a:defRPr>
      </a:lvl3pPr>
      <a:lvl4pPr marL="1428750" indent="-228600" algn="l" rtl="0" eaLnBrk="0" fontAlgn="base" hangingPunct="0">
        <a:spcBef>
          <a:spcPct val="20000"/>
        </a:spcBef>
        <a:spcAft>
          <a:spcPct val="0"/>
        </a:spcAft>
        <a:buClr>
          <a:srgbClr val="005389"/>
        </a:buClr>
        <a:buFont typeface="Lucida Grande" pitchFamily="36" charset="0"/>
        <a:buChar char="▸"/>
        <a:defRPr>
          <a:solidFill>
            <a:srgbClr val="005A8B"/>
          </a:solidFill>
          <a:latin typeface="+mn-lt"/>
          <a:ea typeface="+mn-ea"/>
          <a:cs typeface="+mn-cs"/>
        </a:defRPr>
      </a:lvl4pPr>
      <a:lvl5pPr marL="1771650" indent="-228600" algn="l" rtl="0" eaLnBrk="0" fontAlgn="base" hangingPunct="0">
        <a:spcBef>
          <a:spcPct val="20000"/>
        </a:spcBef>
        <a:spcAft>
          <a:spcPct val="0"/>
        </a:spcAft>
        <a:buClr>
          <a:srgbClr val="005389"/>
        </a:buClr>
        <a:buFont typeface="Lucida Grande" pitchFamily="36" charset="0"/>
        <a:buChar char="▸"/>
        <a:defRPr>
          <a:solidFill>
            <a:srgbClr val="005A8B"/>
          </a:solidFill>
          <a:latin typeface="+mj-lt"/>
          <a:ea typeface="+mn-ea"/>
          <a:cs typeface="+mn-cs"/>
        </a:defRPr>
      </a:lvl5pPr>
      <a:lvl6pPr marL="2228850" indent="-228600" algn="l" rtl="0" fontAlgn="base">
        <a:spcBef>
          <a:spcPct val="20000"/>
        </a:spcBef>
        <a:spcAft>
          <a:spcPct val="0"/>
        </a:spcAft>
        <a:buChar char="»"/>
        <a:defRPr sz="1100">
          <a:solidFill>
            <a:srgbClr val="005389"/>
          </a:solidFill>
          <a:latin typeface="+mj-lt"/>
          <a:ea typeface="+mn-ea"/>
          <a:cs typeface="+mn-cs"/>
        </a:defRPr>
      </a:lvl6pPr>
      <a:lvl7pPr marL="2686050" indent="-228600" algn="l" rtl="0" fontAlgn="base">
        <a:spcBef>
          <a:spcPct val="20000"/>
        </a:spcBef>
        <a:spcAft>
          <a:spcPct val="0"/>
        </a:spcAft>
        <a:buChar char="»"/>
        <a:defRPr sz="1100">
          <a:solidFill>
            <a:srgbClr val="005389"/>
          </a:solidFill>
          <a:latin typeface="+mj-lt"/>
          <a:ea typeface="+mn-ea"/>
          <a:cs typeface="+mn-cs"/>
        </a:defRPr>
      </a:lvl7pPr>
      <a:lvl8pPr marL="3143250" indent="-228600" algn="l" rtl="0" fontAlgn="base">
        <a:spcBef>
          <a:spcPct val="20000"/>
        </a:spcBef>
        <a:spcAft>
          <a:spcPct val="0"/>
        </a:spcAft>
        <a:buChar char="»"/>
        <a:defRPr sz="1100">
          <a:solidFill>
            <a:srgbClr val="005389"/>
          </a:solidFill>
          <a:latin typeface="+mj-lt"/>
          <a:ea typeface="+mn-ea"/>
          <a:cs typeface="+mn-cs"/>
        </a:defRPr>
      </a:lvl8pPr>
      <a:lvl9pPr marL="3600450" indent="-228600" algn="l" rtl="0" fontAlgn="base">
        <a:spcBef>
          <a:spcPct val="20000"/>
        </a:spcBef>
        <a:spcAft>
          <a:spcPct val="0"/>
        </a:spcAft>
        <a:buChar char="»"/>
        <a:defRPr sz="1100">
          <a:solidFill>
            <a:srgbClr val="005389"/>
          </a:solidFill>
          <a:latin typeface="+mj-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7"/>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2"/>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dirty="0">
              <a:solidFill>
                <a:prstClr val="black">
                  <a:tint val="75000"/>
                </a:prstClr>
              </a:solidFill>
            </a:endParaRPr>
          </a:p>
        </p:txBody>
      </p:sp>
      <p:sp>
        <p:nvSpPr>
          <p:cNvPr id="5" name="Footer Placeholder 4"/>
          <p:cNvSpPr>
            <a:spLocks noGrp="1"/>
          </p:cNvSpPr>
          <p:nvPr>
            <p:ph type="ftr" sz="quarter" idx="3"/>
          </p:nvPr>
        </p:nvSpPr>
        <p:spPr>
          <a:xfrm>
            <a:off x="4038600" y="6356352"/>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solidFill>
                <a:prstClr val="black">
                  <a:tint val="75000"/>
                </a:prstClr>
              </a:solidFill>
            </a:endParaRPr>
          </a:p>
        </p:txBody>
      </p:sp>
      <p:sp>
        <p:nvSpPr>
          <p:cNvPr id="6" name="Slide Number Placeholder 5"/>
          <p:cNvSpPr>
            <a:spLocks noGrp="1"/>
          </p:cNvSpPr>
          <p:nvPr>
            <p:ph type="sldNum" sz="quarter" idx="4"/>
          </p:nvPr>
        </p:nvSpPr>
        <p:spPr>
          <a:xfrm>
            <a:off x="8610600" y="6356352"/>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5B3B1A9-8E6D-429A-97F8-F9D8A7566CF2}"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290551385"/>
      </p:ext>
    </p:extLst>
  </p:cSld>
  <p:clrMap bg1="lt1" tx1="dk1" bg2="lt2" tx2="dk2" accent1="accent1" accent2="accent2" accent3="accent3" accent4="accent4" accent5="accent5" accent6="accent6" hlink="hlink" folHlink="folHlink"/>
  <p:sldLayoutIdLst>
    <p:sldLayoutId id="2147483671" r:id="rId1"/>
    <p:sldLayoutId id="2147483672" r:id="rId2"/>
    <p:sldLayoutId id="2147483673" r:id="rId3"/>
    <p:sldLayoutId id="2147483674" r:id="rId4"/>
    <p:sldLayoutId id="2147483675" r:id="rId5"/>
    <p:sldLayoutId id="2147483676" r:id="rId6"/>
    <p:sldLayoutId id="2147483677" r:id="rId7"/>
    <p:sldLayoutId id="2147483678" r:id="rId8"/>
    <p:sldLayoutId id="2147483679" r:id="rId9"/>
    <p:sldLayoutId id="2147483680" r:id="rId10"/>
    <p:sldLayoutId id="2147483681" r:id="rId11"/>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16.xml"/><Relationship Id="rId1" Type="http://schemas.openxmlformats.org/officeDocument/2006/relationships/slideLayout" Target="../slideLayouts/slideLayout11.xml"/><Relationship Id="rId4" Type="http://schemas.openxmlformats.org/officeDocument/2006/relationships/chart" Target="../charts/chart3.xml"/></Relationships>
</file>

<file path=ppt/slides/_rels/slide17.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17.xml"/><Relationship Id="rId1" Type="http://schemas.openxmlformats.org/officeDocument/2006/relationships/slideLayout" Target="../slideLayouts/slideLayout11.xml"/><Relationship Id="rId4" Type="http://schemas.openxmlformats.org/officeDocument/2006/relationships/chart" Target="../charts/chart5.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69108" y="947452"/>
            <a:ext cx="10464800" cy="2325720"/>
          </a:xfrm>
          <a:solidFill>
            <a:schemeClr val="accent5">
              <a:lumMod val="90000"/>
            </a:schemeClr>
          </a:solidFill>
        </p:spPr>
        <p:txBody>
          <a:bodyPr/>
          <a:lstStyle/>
          <a:p>
            <a:pPr algn="ctr"/>
            <a:r>
              <a:rPr lang="en-US" sz="6000" dirty="0">
                <a:latin typeface="Times New Roman" panose="02020603050405020304" pitchFamily="18" charset="0"/>
                <a:cs typeface="Times New Roman" panose="02020603050405020304" pitchFamily="18" charset="0"/>
              </a:rPr>
              <a:t>Town Hall Meeting</a:t>
            </a:r>
            <a:br>
              <a:rPr lang="en-US" sz="6000" dirty="0">
                <a:latin typeface="Times New Roman" panose="02020603050405020304" pitchFamily="18" charset="0"/>
                <a:cs typeface="Times New Roman" panose="02020603050405020304" pitchFamily="18" charset="0"/>
              </a:rPr>
            </a:br>
            <a:endParaRPr lang="en-US" sz="6000" dirty="0">
              <a:latin typeface="Times New Roman" panose="02020603050405020304" pitchFamily="18" charset="0"/>
              <a:cs typeface="Times New Roman" panose="02020603050405020304" pitchFamily="18" charset="0"/>
            </a:endParaRPr>
          </a:p>
        </p:txBody>
      </p:sp>
      <p:sp>
        <p:nvSpPr>
          <p:cNvPr id="4" name="TextBox 2"/>
          <p:cNvSpPr txBox="1">
            <a:spLocks noChangeArrowheads="1"/>
          </p:cNvSpPr>
          <p:nvPr/>
        </p:nvSpPr>
        <p:spPr bwMode="auto">
          <a:xfrm>
            <a:off x="3915508" y="3273171"/>
            <a:ext cx="4572000" cy="954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rgbClr val="005389"/>
              </a:buClr>
              <a:buFont typeface="Lucida Grande" pitchFamily="36" charset="0"/>
              <a:buChar char="▸"/>
              <a:defRPr sz="2000">
                <a:solidFill>
                  <a:srgbClr val="005A8B"/>
                </a:solidFill>
                <a:latin typeface="Arial" panose="020B0604020202020204" pitchFamily="34" charset="0"/>
                <a:ea typeface="ヒラギノ角ゴ Pro W3" pitchFamily="36" charset="-128"/>
              </a:defRPr>
            </a:lvl1pPr>
            <a:lvl2pPr marL="742950" indent="-285750">
              <a:spcBef>
                <a:spcPct val="20000"/>
              </a:spcBef>
              <a:buClr>
                <a:srgbClr val="005389"/>
              </a:buClr>
              <a:buFont typeface="Lucida Grande" pitchFamily="36" charset="0"/>
              <a:buChar char="▸"/>
              <a:defRPr>
                <a:solidFill>
                  <a:srgbClr val="005A8B"/>
                </a:solidFill>
                <a:latin typeface="Arial Bold" panose="020B0704020202020204" pitchFamily="34" charset="0"/>
                <a:ea typeface="ヒラギノ角ゴ Pro W3" pitchFamily="36" charset="-128"/>
              </a:defRPr>
            </a:lvl2pPr>
            <a:lvl3pPr marL="1143000" indent="-228600">
              <a:spcBef>
                <a:spcPct val="20000"/>
              </a:spcBef>
              <a:buClr>
                <a:srgbClr val="005389"/>
              </a:buClr>
              <a:buSzPct val="75000"/>
              <a:buFont typeface="Lucida Grande" pitchFamily="36" charset="0"/>
              <a:buChar char="▸"/>
              <a:defRPr>
                <a:solidFill>
                  <a:srgbClr val="005A8B"/>
                </a:solidFill>
                <a:latin typeface="Arial" panose="020B0604020202020204" pitchFamily="34" charset="0"/>
                <a:ea typeface="ヒラギノ角ゴ Pro W3" pitchFamily="36" charset="-128"/>
              </a:defRPr>
            </a:lvl3pPr>
            <a:lvl4pPr marL="1600200" indent="-228600">
              <a:spcBef>
                <a:spcPct val="20000"/>
              </a:spcBef>
              <a:buClr>
                <a:srgbClr val="005389"/>
              </a:buClr>
              <a:buFont typeface="Lucida Grande" pitchFamily="36" charset="0"/>
              <a:buChar char="▸"/>
              <a:defRPr>
                <a:solidFill>
                  <a:srgbClr val="005A8B"/>
                </a:solidFill>
                <a:latin typeface="Arial" panose="020B0604020202020204" pitchFamily="34" charset="0"/>
                <a:ea typeface="ヒラギノ角ゴ Pro W3" pitchFamily="36" charset="-128"/>
              </a:defRPr>
            </a:lvl4pPr>
            <a:lvl5pPr marL="2057400" indent="-228600">
              <a:spcBef>
                <a:spcPct val="20000"/>
              </a:spcBef>
              <a:buClr>
                <a:srgbClr val="005389"/>
              </a:buClr>
              <a:buFont typeface="Lucida Grande" pitchFamily="36" charset="0"/>
              <a:buChar char="▸"/>
              <a:defRPr>
                <a:solidFill>
                  <a:srgbClr val="005A8B"/>
                </a:solidFill>
                <a:latin typeface="Arial Bold" panose="020B0704020202020204" pitchFamily="34" charset="0"/>
                <a:ea typeface="ヒラギノ角ゴ Pro W3" pitchFamily="36" charset="-128"/>
              </a:defRPr>
            </a:lvl5pPr>
            <a:lvl6pPr marL="2514600" indent="-228600" eaLnBrk="0" fontAlgn="base" hangingPunct="0">
              <a:spcBef>
                <a:spcPct val="20000"/>
              </a:spcBef>
              <a:spcAft>
                <a:spcPct val="0"/>
              </a:spcAft>
              <a:buClr>
                <a:srgbClr val="005389"/>
              </a:buClr>
              <a:buFont typeface="Lucida Grande" pitchFamily="36" charset="0"/>
              <a:buChar char="▸"/>
              <a:defRPr>
                <a:solidFill>
                  <a:srgbClr val="005A8B"/>
                </a:solidFill>
                <a:latin typeface="Arial Bold" panose="020B0704020202020204" pitchFamily="34" charset="0"/>
                <a:ea typeface="ヒラギノ角ゴ Pro W3" pitchFamily="36" charset="-128"/>
              </a:defRPr>
            </a:lvl6pPr>
            <a:lvl7pPr marL="2971800" indent="-228600" eaLnBrk="0" fontAlgn="base" hangingPunct="0">
              <a:spcBef>
                <a:spcPct val="20000"/>
              </a:spcBef>
              <a:spcAft>
                <a:spcPct val="0"/>
              </a:spcAft>
              <a:buClr>
                <a:srgbClr val="005389"/>
              </a:buClr>
              <a:buFont typeface="Lucida Grande" pitchFamily="36" charset="0"/>
              <a:buChar char="▸"/>
              <a:defRPr>
                <a:solidFill>
                  <a:srgbClr val="005A8B"/>
                </a:solidFill>
                <a:latin typeface="Arial Bold" panose="020B0704020202020204" pitchFamily="34" charset="0"/>
                <a:ea typeface="ヒラギノ角ゴ Pro W3" pitchFamily="36" charset="-128"/>
              </a:defRPr>
            </a:lvl7pPr>
            <a:lvl8pPr marL="3429000" indent="-228600" eaLnBrk="0" fontAlgn="base" hangingPunct="0">
              <a:spcBef>
                <a:spcPct val="20000"/>
              </a:spcBef>
              <a:spcAft>
                <a:spcPct val="0"/>
              </a:spcAft>
              <a:buClr>
                <a:srgbClr val="005389"/>
              </a:buClr>
              <a:buFont typeface="Lucida Grande" pitchFamily="36" charset="0"/>
              <a:buChar char="▸"/>
              <a:defRPr>
                <a:solidFill>
                  <a:srgbClr val="005A8B"/>
                </a:solidFill>
                <a:latin typeface="Arial Bold" panose="020B0704020202020204" pitchFamily="34" charset="0"/>
                <a:ea typeface="ヒラギノ角ゴ Pro W3" pitchFamily="36" charset="-128"/>
              </a:defRPr>
            </a:lvl8pPr>
            <a:lvl9pPr marL="3886200" indent="-228600" eaLnBrk="0" fontAlgn="base" hangingPunct="0">
              <a:spcBef>
                <a:spcPct val="20000"/>
              </a:spcBef>
              <a:spcAft>
                <a:spcPct val="0"/>
              </a:spcAft>
              <a:buClr>
                <a:srgbClr val="005389"/>
              </a:buClr>
              <a:buFont typeface="Lucida Grande" pitchFamily="36" charset="0"/>
              <a:buChar char="▸"/>
              <a:defRPr>
                <a:solidFill>
                  <a:srgbClr val="005A8B"/>
                </a:solidFill>
                <a:latin typeface="Arial Bold" panose="020B0704020202020204" pitchFamily="34" charset="0"/>
                <a:ea typeface="ヒラギノ角ゴ Pro W3" pitchFamily="36" charset="-128"/>
              </a:defRPr>
            </a:lvl9pPr>
          </a:lstStyle>
          <a:p>
            <a:pPr algn="ctr">
              <a:spcBef>
                <a:spcPct val="0"/>
              </a:spcBef>
              <a:buClrTx/>
              <a:buFontTx/>
              <a:buNone/>
            </a:pPr>
            <a:br>
              <a:rPr lang="en-US" altLang="en-US" sz="2800" dirty="0">
                <a:solidFill>
                  <a:schemeClr val="tx1"/>
                </a:solidFill>
                <a:latin typeface="Times New Roman" panose="02020603050405020304" pitchFamily="18" charset="0"/>
                <a:cs typeface="Times New Roman" panose="02020603050405020304" pitchFamily="18" charset="0"/>
              </a:rPr>
            </a:br>
            <a:r>
              <a:rPr lang="en-US" altLang="en-US" sz="2800" i="1" dirty="0">
                <a:solidFill>
                  <a:schemeClr val="tx1"/>
                </a:solidFill>
                <a:latin typeface="Times New Roman" panose="02020603050405020304" pitchFamily="18" charset="0"/>
                <a:cs typeface="Times New Roman" panose="02020603050405020304" pitchFamily="18" charset="0"/>
              </a:rPr>
              <a:t>December 4, 2018</a:t>
            </a:r>
          </a:p>
        </p:txBody>
      </p:sp>
      <p:sp>
        <p:nvSpPr>
          <p:cNvPr id="5" name="TextBox 4"/>
          <p:cNvSpPr txBox="1"/>
          <p:nvPr/>
        </p:nvSpPr>
        <p:spPr>
          <a:xfrm>
            <a:off x="881469" y="4870547"/>
            <a:ext cx="9369379" cy="1754326"/>
          </a:xfrm>
          <a:prstGeom prst="rect">
            <a:avLst/>
          </a:prstGeom>
          <a:noFill/>
        </p:spPr>
        <p:txBody>
          <a:bodyPr wrap="square" rtlCol="0">
            <a:spAutoFit/>
          </a:bodyPr>
          <a:lstStyle/>
          <a:p>
            <a:r>
              <a:rPr lang="en-US" dirty="0">
                <a:latin typeface="Times New Roman" panose="02020603050405020304" pitchFamily="18" charset="0"/>
                <a:cs typeface="Times New Roman" panose="02020603050405020304" pitchFamily="18" charset="0"/>
              </a:rPr>
              <a:t>Presented by:  	Katherine Newman, Interim Chancellor</a:t>
            </a:r>
          </a:p>
          <a:p>
            <a:r>
              <a:rPr lang="en-US" dirty="0">
                <a:latin typeface="Times New Roman" panose="02020603050405020304" pitchFamily="18" charset="0"/>
                <a:cs typeface="Times New Roman" panose="02020603050405020304" pitchFamily="18" charset="0"/>
              </a:rPr>
              <a:t>		Kathleen Kirleis, Vice Chancellor for Administration and Finance</a:t>
            </a:r>
          </a:p>
          <a:p>
            <a:r>
              <a:rPr lang="en-US" dirty="0">
                <a:latin typeface="Times New Roman" panose="02020603050405020304" pitchFamily="18" charset="0"/>
                <a:cs typeface="Times New Roman" panose="02020603050405020304" pitchFamily="18" charset="0"/>
              </a:rPr>
              <a:t>		Emily McDermott, Interim Provost and Vice Chancellor of Academic Affairs</a:t>
            </a:r>
          </a:p>
          <a:p>
            <a:r>
              <a:rPr lang="en-US" dirty="0">
                <a:latin typeface="Times New Roman" panose="02020603050405020304" pitchFamily="18" charset="0"/>
                <a:cs typeface="Times New Roman" panose="02020603050405020304" pitchFamily="18" charset="0"/>
              </a:rPr>
              <a:t>		Garrett Smith, Deputy Chancellor</a:t>
            </a:r>
          </a:p>
          <a:p>
            <a:r>
              <a:rPr lang="en-US" dirty="0">
                <a:latin typeface="Times New Roman" panose="02020603050405020304" pitchFamily="18" charset="0"/>
                <a:cs typeface="Times New Roman" panose="02020603050405020304" pitchFamily="18" charset="0"/>
              </a:rPr>
              <a:t>		Marie Bowen, Vice Chancellor for Human Resources</a:t>
            </a:r>
          </a:p>
          <a:p>
            <a:r>
              <a:rPr lang="en-US" dirty="0">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128451637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Content Placeholder 2"/>
          <p:cNvSpPr>
            <a:spLocks noGrp="1"/>
          </p:cNvSpPr>
          <p:nvPr>
            <p:ph idx="1"/>
          </p:nvPr>
        </p:nvSpPr>
        <p:spPr>
          <a:xfrm>
            <a:off x="815324" y="1421176"/>
            <a:ext cx="10421881" cy="5695721"/>
          </a:xfrm>
        </p:spPr>
        <p:txBody>
          <a:bodyPr/>
          <a:lstStyle/>
          <a:p>
            <a:r>
              <a:rPr lang="en-US" altLang="en-US" dirty="0">
                <a:latin typeface="Times New Roman" panose="02020603050405020304" pitchFamily="18" charset="0"/>
                <a:cs typeface="Times New Roman" panose="02020603050405020304" pitchFamily="18" charset="0"/>
              </a:rPr>
              <a:t>Prior to any new strategic investments being made, the current campus budget for FY20 has a projected deficit of -$7.7M primarily due to increase in depreciation and interest.</a:t>
            </a:r>
          </a:p>
          <a:p>
            <a:pPr marL="0" indent="0">
              <a:buNone/>
            </a:pPr>
            <a:endParaRPr lang="en-US" altLang="en-US" dirty="0">
              <a:latin typeface="Times New Roman" panose="02020603050405020304" pitchFamily="18" charset="0"/>
              <a:cs typeface="Times New Roman" panose="02020603050405020304" pitchFamily="18" charset="0"/>
            </a:endParaRPr>
          </a:p>
          <a:p>
            <a:r>
              <a:rPr lang="en-US" altLang="en-US" dirty="0">
                <a:latin typeface="Times New Roman" panose="02020603050405020304" pitchFamily="18" charset="0"/>
                <a:cs typeface="Times New Roman" panose="02020603050405020304" pitchFamily="18" charset="0"/>
              </a:rPr>
              <a:t>FY20 Budget development will include use of  FY19 Q2 actual results, at which time the projected deficit will be re-evaluated.</a:t>
            </a:r>
          </a:p>
          <a:p>
            <a:pPr marL="0" indent="0">
              <a:buNone/>
            </a:pPr>
            <a:endParaRPr lang="en-US" altLang="en-US" dirty="0">
              <a:latin typeface="Times New Roman" panose="02020603050405020304" pitchFamily="18" charset="0"/>
              <a:cs typeface="Times New Roman" panose="02020603050405020304" pitchFamily="18" charset="0"/>
            </a:endParaRPr>
          </a:p>
          <a:p>
            <a:r>
              <a:rPr lang="en-US" altLang="en-US" dirty="0">
                <a:latin typeface="Times New Roman" panose="02020603050405020304" pitchFamily="18" charset="0"/>
                <a:cs typeface="Times New Roman" panose="02020603050405020304" pitchFamily="18" charset="0"/>
              </a:rPr>
              <a:t>Meetings with deans, vice-chancellors and university finance personnel will provide additional detail.</a:t>
            </a:r>
          </a:p>
          <a:p>
            <a:pPr marL="0" indent="0">
              <a:buNone/>
            </a:pPr>
            <a:endParaRPr lang="en-US" altLang="en-US" dirty="0">
              <a:latin typeface="Times New Roman" panose="02020603050405020304" pitchFamily="18" charset="0"/>
              <a:cs typeface="Times New Roman" panose="02020603050405020304" pitchFamily="18" charset="0"/>
            </a:endParaRPr>
          </a:p>
          <a:p>
            <a:r>
              <a:rPr lang="en-US" altLang="en-US" dirty="0">
                <a:latin typeface="Times New Roman" panose="02020603050405020304" pitchFamily="18" charset="0"/>
                <a:cs typeface="Times New Roman" panose="02020603050405020304" pitchFamily="18" charset="0"/>
              </a:rPr>
              <a:t>Budget guidance will be issued along with templates and a final schedule of the process.</a:t>
            </a:r>
          </a:p>
          <a:p>
            <a:pPr marL="0" indent="0">
              <a:buNone/>
            </a:pPr>
            <a:endParaRPr lang="en-US" altLang="en-US" dirty="0">
              <a:latin typeface="Times New Roman" panose="02020603050405020304" pitchFamily="18" charset="0"/>
              <a:cs typeface="Times New Roman" panose="02020603050405020304" pitchFamily="18" charset="0"/>
            </a:endParaRPr>
          </a:p>
          <a:p>
            <a:pPr marL="857250" lvl="2" indent="0">
              <a:buNone/>
            </a:pPr>
            <a:endParaRPr lang="en-US" altLang="en-US" sz="2000" dirty="0">
              <a:latin typeface="Times New Roman" panose="02020603050405020304" pitchFamily="18" charset="0"/>
              <a:cs typeface="Times New Roman" panose="02020603050405020304" pitchFamily="18" charset="0"/>
            </a:endParaRPr>
          </a:p>
          <a:p>
            <a:pPr marL="857250" lvl="2" indent="0">
              <a:buNone/>
            </a:pPr>
            <a:endParaRPr lang="en-US" altLang="en-US" sz="2000" dirty="0">
              <a:latin typeface="Times New Roman" panose="02020603050405020304" pitchFamily="18" charset="0"/>
              <a:cs typeface="Times New Roman" panose="02020603050405020304" pitchFamily="18" charset="0"/>
            </a:endParaRPr>
          </a:p>
          <a:p>
            <a:pPr marL="857250" lvl="2" indent="0">
              <a:buNone/>
            </a:pPr>
            <a:endParaRPr lang="en-US" altLang="en-US" sz="2000" dirty="0">
              <a:latin typeface="Times New Roman" panose="02020603050405020304" pitchFamily="18" charset="0"/>
              <a:cs typeface="Times New Roman" panose="02020603050405020304" pitchFamily="18" charset="0"/>
            </a:endParaRPr>
          </a:p>
          <a:p>
            <a:pPr marL="857250" lvl="2" indent="0">
              <a:buNone/>
            </a:pPr>
            <a:endParaRPr lang="en-US" altLang="en-US" sz="2000" dirty="0">
              <a:latin typeface="Times New Roman" panose="02020603050405020304" pitchFamily="18" charset="0"/>
              <a:cs typeface="Times New Roman" panose="02020603050405020304" pitchFamily="18" charset="0"/>
            </a:endParaRPr>
          </a:p>
          <a:p>
            <a:pPr marL="0" indent="0">
              <a:buNone/>
            </a:pPr>
            <a:endParaRPr lang="en-US" altLang="en-US" dirty="0">
              <a:latin typeface="Times New Roman" panose="02020603050405020304" pitchFamily="18" charset="0"/>
              <a:cs typeface="Times New Roman" panose="02020603050405020304" pitchFamily="18" charset="0"/>
            </a:endParaRPr>
          </a:p>
        </p:txBody>
      </p:sp>
      <p:sp>
        <p:nvSpPr>
          <p:cNvPr id="5" name="Title 1"/>
          <p:cNvSpPr txBox="1">
            <a:spLocks/>
          </p:cNvSpPr>
          <p:nvPr/>
        </p:nvSpPr>
        <p:spPr bwMode="auto">
          <a:xfrm>
            <a:off x="815324" y="277091"/>
            <a:ext cx="10767076" cy="606580"/>
          </a:xfrm>
          <a:prstGeom prst="rect">
            <a:avLst/>
          </a:prstGeom>
          <a:solidFill>
            <a:schemeClr val="accent5">
              <a:lumMod val="90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lgn="l" rtl="0" eaLnBrk="0" fontAlgn="base" hangingPunct="0">
              <a:spcBef>
                <a:spcPct val="0"/>
              </a:spcBef>
              <a:spcAft>
                <a:spcPct val="0"/>
              </a:spcAft>
              <a:defRPr sz="2800">
                <a:solidFill>
                  <a:schemeClr val="tx1"/>
                </a:solidFill>
                <a:latin typeface="+mj-lt"/>
                <a:ea typeface="+mj-ea"/>
                <a:cs typeface="+mj-cs"/>
              </a:defRPr>
            </a:lvl1pPr>
            <a:lvl2pPr algn="l" rtl="0" eaLnBrk="0" fontAlgn="base" hangingPunct="0">
              <a:spcBef>
                <a:spcPct val="0"/>
              </a:spcBef>
              <a:spcAft>
                <a:spcPct val="0"/>
              </a:spcAft>
              <a:defRPr sz="2800">
                <a:solidFill>
                  <a:schemeClr val="tx1"/>
                </a:solidFill>
                <a:latin typeface="Arial Bold" pitchFamily="1" charset="0"/>
                <a:ea typeface="ヒラギノ角ゴ Pro W3" charset="-128"/>
                <a:cs typeface="ヒラギノ角ゴ Pro W3" charset="-128"/>
              </a:defRPr>
            </a:lvl2pPr>
            <a:lvl3pPr algn="l" rtl="0" eaLnBrk="0" fontAlgn="base" hangingPunct="0">
              <a:spcBef>
                <a:spcPct val="0"/>
              </a:spcBef>
              <a:spcAft>
                <a:spcPct val="0"/>
              </a:spcAft>
              <a:defRPr sz="2800">
                <a:solidFill>
                  <a:schemeClr val="tx1"/>
                </a:solidFill>
                <a:latin typeface="Arial Bold" pitchFamily="1" charset="0"/>
                <a:ea typeface="ヒラギノ角ゴ Pro W3" charset="-128"/>
                <a:cs typeface="ヒラギノ角ゴ Pro W3" charset="-128"/>
              </a:defRPr>
            </a:lvl3pPr>
            <a:lvl4pPr algn="l" rtl="0" eaLnBrk="0" fontAlgn="base" hangingPunct="0">
              <a:spcBef>
                <a:spcPct val="0"/>
              </a:spcBef>
              <a:spcAft>
                <a:spcPct val="0"/>
              </a:spcAft>
              <a:defRPr sz="2800">
                <a:solidFill>
                  <a:schemeClr val="tx1"/>
                </a:solidFill>
                <a:latin typeface="Arial Bold" pitchFamily="1" charset="0"/>
                <a:ea typeface="ヒラギノ角ゴ Pro W3" charset="-128"/>
                <a:cs typeface="ヒラギノ角ゴ Pro W3" charset="-128"/>
              </a:defRPr>
            </a:lvl4pPr>
            <a:lvl5pPr algn="l" rtl="0" eaLnBrk="0" fontAlgn="base" hangingPunct="0">
              <a:spcBef>
                <a:spcPct val="0"/>
              </a:spcBef>
              <a:spcAft>
                <a:spcPct val="0"/>
              </a:spcAft>
              <a:defRPr sz="2800">
                <a:solidFill>
                  <a:schemeClr val="tx1"/>
                </a:solidFill>
                <a:latin typeface="Arial Bold" pitchFamily="1" charset="0"/>
                <a:ea typeface="ヒラギノ角ゴ Pro W3" charset="-128"/>
                <a:cs typeface="ヒラギノ角ゴ Pro W3" charset="-128"/>
              </a:defRPr>
            </a:lvl5pPr>
            <a:lvl6pPr marL="457200" algn="l" rtl="0" fontAlgn="base">
              <a:spcBef>
                <a:spcPct val="0"/>
              </a:spcBef>
              <a:spcAft>
                <a:spcPct val="0"/>
              </a:spcAft>
              <a:defRPr sz="2800">
                <a:solidFill>
                  <a:srgbClr val="005389"/>
                </a:solidFill>
                <a:latin typeface="Arial Bold" pitchFamily="1" charset="0"/>
                <a:ea typeface="ヒラギノ角ゴ Pro W3" charset="-128"/>
                <a:cs typeface="ヒラギノ角ゴ Pro W3" charset="-128"/>
              </a:defRPr>
            </a:lvl6pPr>
            <a:lvl7pPr marL="914400" algn="l" rtl="0" fontAlgn="base">
              <a:spcBef>
                <a:spcPct val="0"/>
              </a:spcBef>
              <a:spcAft>
                <a:spcPct val="0"/>
              </a:spcAft>
              <a:defRPr sz="2800">
                <a:solidFill>
                  <a:srgbClr val="005389"/>
                </a:solidFill>
                <a:latin typeface="Arial Bold" pitchFamily="1" charset="0"/>
                <a:ea typeface="ヒラギノ角ゴ Pro W3" charset="-128"/>
                <a:cs typeface="ヒラギノ角ゴ Pro W3" charset="-128"/>
              </a:defRPr>
            </a:lvl7pPr>
            <a:lvl8pPr marL="1371600" algn="l" rtl="0" fontAlgn="base">
              <a:spcBef>
                <a:spcPct val="0"/>
              </a:spcBef>
              <a:spcAft>
                <a:spcPct val="0"/>
              </a:spcAft>
              <a:defRPr sz="2800">
                <a:solidFill>
                  <a:srgbClr val="005389"/>
                </a:solidFill>
                <a:latin typeface="Arial Bold" pitchFamily="1" charset="0"/>
                <a:ea typeface="ヒラギノ角ゴ Pro W3" charset="-128"/>
                <a:cs typeface="ヒラギノ角ゴ Pro W3" charset="-128"/>
              </a:defRPr>
            </a:lvl8pPr>
            <a:lvl9pPr marL="1828800" algn="l" rtl="0" fontAlgn="base">
              <a:spcBef>
                <a:spcPct val="0"/>
              </a:spcBef>
              <a:spcAft>
                <a:spcPct val="0"/>
              </a:spcAft>
              <a:defRPr sz="2800">
                <a:solidFill>
                  <a:srgbClr val="005389"/>
                </a:solidFill>
                <a:latin typeface="Arial Bold" pitchFamily="1" charset="0"/>
                <a:ea typeface="ヒラギノ角ゴ Pro W3" charset="-128"/>
                <a:cs typeface="ヒラギノ角ゴ Pro W3" charset="-128"/>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2800" b="1" i="0" u="none" strike="noStrike" kern="0" cap="none" spc="0" normalizeH="0" baseline="0" noProof="0" dirty="0">
                <a:ln>
                  <a:noFill/>
                </a:ln>
                <a:solidFill>
                  <a:srgbClr val="005A8B"/>
                </a:solidFill>
                <a:effectLst/>
                <a:uLnTx/>
                <a:uFillTx/>
                <a:latin typeface="Times New Roman" panose="02020603050405020304" pitchFamily="18" charset="0"/>
                <a:cs typeface="Times New Roman" panose="02020603050405020304" pitchFamily="18" charset="0"/>
              </a:rPr>
              <a:t>FY20 Budget Development Process</a:t>
            </a:r>
            <a:endParaRPr kumimoji="0" lang="en-US" sz="2800" b="0" i="1" u="none" strike="noStrike" kern="0" cap="none" spc="0" normalizeH="0" baseline="0" noProof="0" dirty="0">
              <a:ln>
                <a:noFill/>
              </a:ln>
              <a:solidFill>
                <a:srgbClr val="005A8B"/>
              </a:solidFill>
              <a:effectLst/>
              <a:uLnTx/>
              <a:uFillTx/>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1576914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0807" y="159385"/>
            <a:ext cx="11386904" cy="559785"/>
          </a:xfrm>
          <a:solidFill>
            <a:schemeClr val="accent5">
              <a:lumMod val="90000"/>
            </a:schemeClr>
          </a:solidFill>
        </p:spPr>
        <p:txBody>
          <a:bodyPr>
            <a:normAutofit fontScale="90000"/>
          </a:bodyPr>
          <a:lstStyle/>
          <a:p>
            <a:pPr algn="ctr"/>
            <a:r>
              <a:rPr lang="en-US" sz="3100" b="1" dirty="0">
                <a:latin typeface="Times New Roman" panose="02020603050405020304" pitchFamily="18" charset="0"/>
                <a:cs typeface="Times New Roman" panose="02020603050405020304" pitchFamily="18" charset="0"/>
              </a:rPr>
              <a:t> Positive Outlook for the Fall 2019 Freshman Class</a:t>
            </a:r>
            <a:br>
              <a:rPr lang="en-US" sz="3100" b="1" dirty="0">
                <a:latin typeface="Times New Roman" panose="02020603050405020304" pitchFamily="18" charset="0"/>
                <a:cs typeface="Times New Roman" panose="02020603050405020304" pitchFamily="18" charset="0"/>
              </a:rPr>
            </a:br>
            <a:endParaRPr lang="en-US" sz="3100" b="1" dirty="0">
              <a:latin typeface="Times New Roman" panose="02020603050405020304" pitchFamily="18" charset="0"/>
              <a:cs typeface="Times New Roman" panose="02020603050405020304" pitchFamily="18" charset="0"/>
            </a:endParaRPr>
          </a:p>
        </p:txBody>
      </p:sp>
      <p:sp>
        <p:nvSpPr>
          <p:cNvPr id="3" name="Subtitle 2"/>
          <p:cNvSpPr>
            <a:spLocks noGrp="1"/>
          </p:cNvSpPr>
          <p:nvPr>
            <p:ph idx="1"/>
          </p:nvPr>
        </p:nvSpPr>
        <p:spPr>
          <a:xfrm>
            <a:off x="523707" y="1473200"/>
            <a:ext cx="10515600" cy="4351338"/>
          </a:xfrm>
          <a:pattFill prst="pct5">
            <a:fgClr>
              <a:srgbClr val="EBFDFF"/>
            </a:fgClr>
            <a:bgClr>
              <a:schemeClr val="bg1"/>
            </a:bgClr>
          </a:pattFill>
        </p:spPr>
        <p:txBody>
          <a:bodyPr>
            <a:normAutofit/>
          </a:bodyPr>
          <a:lstStyle/>
          <a:p>
            <a:pPr marL="0" indent="0">
              <a:buNone/>
            </a:pPr>
            <a:r>
              <a:rPr lang="en-US" sz="2000" b="1" dirty="0">
                <a:solidFill>
                  <a:schemeClr val="tx1"/>
                </a:solidFill>
                <a:latin typeface="Times New Roman" panose="02020603050405020304" pitchFamily="18" charset="0"/>
                <a:cs typeface="Times New Roman" panose="02020603050405020304" pitchFamily="18" charset="0"/>
              </a:rPr>
              <a:t>Enrollment Management Stats:</a:t>
            </a:r>
          </a:p>
          <a:p>
            <a:pPr marL="0" indent="0">
              <a:buNone/>
            </a:pPr>
            <a:endParaRPr lang="en-US" sz="2000" b="1" dirty="0">
              <a:solidFill>
                <a:schemeClr val="tx1"/>
              </a:solidFill>
              <a:latin typeface="Times New Roman" panose="02020603050405020304" pitchFamily="18" charset="0"/>
              <a:cs typeface="Times New Roman" panose="02020603050405020304" pitchFamily="18" charset="0"/>
            </a:endParaRPr>
          </a:p>
          <a:p>
            <a:pPr>
              <a:buFont typeface="Wingdings" panose="05000000000000000000" pitchFamily="2" charset="2"/>
              <a:buChar char="ü"/>
            </a:pPr>
            <a:r>
              <a:rPr lang="en-US" sz="2000" b="1" u="sng" dirty="0">
                <a:solidFill>
                  <a:schemeClr val="tx1"/>
                </a:solidFill>
                <a:latin typeface="Times New Roman" panose="02020603050405020304" pitchFamily="18" charset="0"/>
                <a:cs typeface="Times New Roman" panose="02020603050405020304" pitchFamily="18" charset="0"/>
              </a:rPr>
              <a:t>Open House Attendance </a:t>
            </a:r>
            <a:r>
              <a:rPr lang="en-US" sz="2000" dirty="0">
                <a:latin typeface="Times New Roman" panose="02020603050405020304" pitchFamily="18" charset="0"/>
                <a:cs typeface="Times New Roman" panose="02020603050405020304" pitchFamily="18" charset="0"/>
              </a:rPr>
              <a:t>is up </a:t>
            </a:r>
            <a:r>
              <a:rPr lang="en-US" sz="2000" b="1" dirty="0">
                <a:solidFill>
                  <a:srgbClr val="008000"/>
                </a:solidFill>
                <a:latin typeface="Times New Roman" panose="02020603050405020304" pitchFamily="18" charset="0"/>
                <a:cs typeface="Times New Roman" panose="02020603050405020304" pitchFamily="18" charset="0"/>
              </a:rPr>
              <a:t>132%</a:t>
            </a:r>
            <a:r>
              <a:rPr lang="en-US" sz="2000" dirty="0">
                <a:latin typeface="Times New Roman" panose="02020603050405020304" pitchFamily="18" charset="0"/>
                <a:cs typeface="Times New Roman" panose="02020603050405020304" pitchFamily="18" charset="0"/>
              </a:rPr>
              <a:t> from last year</a:t>
            </a:r>
          </a:p>
          <a:p>
            <a:pPr>
              <a:buFont typeface="Wingdings" panose="05000000000000000000" pitchFamily="2" charset="2"/>
              <a:buChar char="ü"/>
            </a:pPr>
            <a:r>
              <a:rPr lang="en-US" sz="2000" b="1" u="sng" dirty="0">
                <a:solidFill>
                  <a:schemeClr val="tx1"/>
                </a:solidFill>
                <a:latin typeface="Times New Roman" panose="02020603050405020304" pitchFamily="18" charset="0"/>
                <a:cs typeface="Times New Roman" panose="02020603050405020304" pitchFamily="18" charset="0"/>
              </a:rPr>
              <a:t>Freshman Applications </a:t>
            </a:r>
            <a:r>
              <a:rPr lang="en-US" sz="2000" dirty="0">
                <a:latin typeface="Times New Roman" panose="02020603050405020304" pitchFamily="18" charset="0"/>
                <a:cs typeface="Times New Roman" panose="02020603050405020304" pitchFamily="18" charset="0"/>
              </a:rPr>
              <a:t>are up </a:t>
            </a:r>
            <a:r>
              <a:rPr lang="en-US" sz="2000" b="1" dirty="0">
                <a:solidFill>
                  <a:srgbClr val="008000"/>
                </a:solidFill>
                <a:latin typeface="Times New Roman" panose="02020603050405020304" pitchFamily="18" charset="0"/>
                <a:cs typeface="Times New Roman" panose="02020603050405020304" pitchFamily="18" charset="0"/>
              </a:rPr>
              <a:t>18.2%</a:t>
            </a:r>
          </a:p>
          <a:p>
            <a:pPr>
              <a:buFont typeface="Wingdings" panose="05000000000000000000" pitchFamily="2" charset="2"/>
              <a:buChar char="ü"/>
            </a:pPr>
            <a:r>
              <a:rPr lang="en-US" sz="2000" b="1" u="sng" dirty="0">
                <a:solidFill>
                  <a:schemeClr val="tx1"/>
                </a:solidFill>
                <a:latin typeface="Times New Roman" panose="02020603050405020304" pitchFamily="18" charset="0"/>
                <a:cs typeface="Times New Roman" panose="02020603050405020304" pitchFamily="18" charset="0"/>
              </a:rPr>
              <a:t>Early Action </a:t>
            </a:r>
            <a:r>
              <a:rPr lang="en-US" sz="2000" dirty="0">
                <a:latin typeface="Times New Roman" panose="02020603050405020304" pitchFamily="18" charset="0"/>
                <a:cs typeface="Times New Roman" panose="02020603050405020304" pitchFamily="18" charset="0"/>
              </a:rPr>
              <a:t>applications are up </a:t>
            </a:r>
            <a:r>
              <a:rPr lang="en-US" sz="2000" b="1" dirty="0">
                <a:solidFill>
                  <a:srgbClr val="008000"/>
                </a:solidFill>
                <a:latin typeface="Times New Roman" panose="02020603050405020304" pitchFamily="18" charset="0"/>
                <a:cs typeface="Times New Roman" panose="02020603050405020304" pitchFamily="18" charset="0"/>
              </a:rPr>
              <a:t>19.2%</a:t>
            </a:r>
            <a:r>
              <a:rPr lang="en-US" sz="2000" dirty="0">
                <a:latin typeface="Times New Roman" panose="02020603050405020304" pitchFamily="18" charset="0"/>
                <a:cs typeface="Times New Roman" panose="02020603050405020304" pitchFamily="18" charset="0"/>
              </a:rPr>
              <a:t> and </a:t>
            </a:r>
            <a:r>
              <a:rPr lang="en-US" sz="2000" i="1" dirty="0">
                <a:latin typeface="Times New Roman" panose="02020603050405020304" pitchFamily="18" charset="0"/>
                <a:cs typeface="Times New Roman" panose="02020603050405020304" pitchFamily="18" charset="0"/>
              </a:rPr>
              <a:t>completed </a:t>
            </a:r>
            <a:r>
              <a:rPr lang="en-US" sz="2000" dirty="0">
                <a:latin typeface="Times New Roman" panose="02020603050405020304" pitchFamily="18" charset="0"/>
                <a:cs typeface="Times New Roman" panose="02020603050405020304" pitchFamily="18" charset="0"/>
              </a:rPr>
              <a:t>applications are up </a:t>
            </a:r>
            <a:r>
              <a:rPr lang="en-US" sz="2000" b="1" dirty="0">
                <a:solidFill>
                  <a:srgbClr val="008000"/>
                </a:solidFill>
                <a:latin typeface="Times New Roman" panose="02020603050405020304" pitchFamily="18" charset="0"/>
                <a:cs typeface="Times New Roman" panose="02020603050405020304" pitchFamily="18" charset="0"/>
              </a:rPr>
              <a:t>20.8%</a:t>
            </a:r>
          </a:p>
          <a:p>
            <a:pPr>
              <a:buFont typeface="Wingdings" panose="05000000000000000000" pitchFamily="2" charset="2"/>
              <a:buChar char="ü"/>
            </a:pPr>
            <a:r>
              <a:rPr lang="en-US" sz="2000" dirty="0">
                <a:latin typeface="Times New Roman" panose="02020603050405020304" pitchFamily="18" charset="0"/>
                <a:cs typeface="Times New Roman" panose="02020603050405020304" pitchFamily="18" charset="0"/>
              </a:rPr>
              <a:t>Applications for </a:t>
            </a:r>
            <a:r>
              <a:rPr lang="en-US" sz="2000" b="1" u="sng" dirty="0">
                <a:solidFill>
                  <a:schemeClr val="tx1"/>
                </a:solidFill>
                <a:latin typeface="Times New Roman" panose="02020603050405020304" pitchFamily="18" charset="0"/>
                <a:cs typeface="Times New Roman" panose="02020603050405020304" pitchFamily="18" charset="0"/>
              </a:rPr>
              <a:t>Housing Interest </a:t>
            </a:r>
            <a:r>
              <a:rPr lang="en-US" sz="2000" dirty="0">
                <a:latin typeface="Times New Roman" panose="02020603050405020304" pitchFamily="18" charset="0"/>
                <a:cs typeface="Times New Roman" panose="02020603050405020304" pitchFamily="18" charset="0"/>
              </a:rPr>
              <a:t>are up </a:t>
            </a:r>
            <a:r>
              <a:rPr lang="en-US" sz="2000" b="1" dirty="0">
                <a:solidFill>
                  <a:srgbClr val="008000"/>
                </a:solidFill>
                <a:latin typeface="Times New Roman" panose="02020603050405020304" pitchFamily="18" charset="0"/>
                <a:cs typeface="Times New Roman" panose="02020603050405020304" pitchFamily="18" charset="0"/>
              </a:rPr>
              <a:t>19.6%</a:t>
            </a:r>
            <a:r>
              <a:rPr lang="en-US" sz="2000" dirty="0">
                <a:latin typeface="Times New Roman" panose="02020603050405020304" pitchFamily="18" charset="0"/>
                <a:cs typeface="Times New Roman" panose="02020603050405020304" pitchFamily="18" charset="0"/>
              </a:rPr>
              <a:t> and </a:t>
            </a:r>
            <a:r>
              <a:rPr lang="en-US" sz="2000" i="1" dirty="0">
                <a:latin typeface="Times New Roman" panose="02020603050405020304" pitchFamily="18" charset="0"/>
                <a:cs typeface="Times New Roman" panose="02020603050405020304" pitchFamily="18" charset="0"/>
              </a:rPr>
              <a:t>completed</a:t>
            </a:r>
            <a:r>
              <a:rPr lang="en-US" sz="2000" dirty="0">
                <a:latin typeface="Times New Roman" panose="02020603050405020304" pitchFamily="18" charset="0"/>
                <a:cs typeface="Times New Roman" panose="02020603050405020304" pitchFamily="18" charset="0"/>
              </a:rPr>
              <a:t> applications are up </a:t>
            </a:r>
            <a:r>
              <a:rPr lang="en-US" sz="2000" b="1" dirty="0">
                <a:solidFill>
                  <a:srgbClr val="008000"/>
                </a:solidFill>
                <a:latin typeface="Times New Roman" panose="02020603050405020304" pitchFamily="18" charset="0"/>
                <a:cs typeface="Times New Roman" panose="02020603050405020304" pitchFamily="18" charset="0"/>
              </a:rPr>
              <a:t>18.4%</a:t>
            </a:r>
          </a:p>
          <a:p>
            <a:pPr>
              <a:buFont typeface="Wingdings" panose="05000000000000000000" pitchFamily="2" charset="2"/>
              <a:buChar char="ü"/>
            </a:pPr>
            <a:r>
              <a:rPr lang="en-US" sz="2000" dirty="0">
                <a:latin typeface="Times New Roman" panose="02020603050405020304" pitchFamily="18" charset="0"/>
                <a:cs typeface="Times New Roman" panose="02020603050405020304" pitchFamily="18" charset="0"/>
              </a:rPr>
              <a:t>Even applications for </a:t>
            </a:r>
            <a:r>
              <a:rPr lang="en-US" sz="2000" b="1" u="sng" dirty="0">
                <a:solidFill>
                  <a:schemeClr val="tx1"/>
                </a:solidFill>
                <a:latin typeface="Times New Roman" panose="02020603050405020304" pitchFamily="18" charset="0"/>
                <a:cs typeface="Times New Roman" panose="02020603050405020304" pitchFamily="18" charset="0"/>
              </a:rPr>
              <a:t>Commuters</a:t>
            </a:r>
            <a:r>
              <a:rPr lang="en-US" sz="2000" u="sng" dirty="0">
                <a:solidFill>
                  <a:schemeClr val="tx1"/>
                </a:solidFill>
                <a:latin typeface="Times New Roman" panose="02020603050405020304" pitchFamily="18" charset="0"/>
                <a:cs typeface="Times New Roman" panose="02020603050405020304" pitchFamily="18" charset="0"/>
              </a:rPr>
              <a:t> </a:t>
            </a:r>
            <a:r>
              <a:rPr lang="en-US" sz="2000" dirty="0">
                <a:latin typeface="Times New Roman" panose="02020603050405020304" pitchFamily="18" charset="0"/>
                <a:cs typeface="Times New Roman" panose="02020603050405020304" pitchFamily="18" charset="0"/>
              </a:rPr>
              <a:t>are up </a:t>
            </a:r>
            <a:r>
              <a:rPr lang="en-US" sz="2000" b="1" dirty="0">
                <a:solidFill>
                  <a:srgbClr val="008000"/>
                </a:solidFill>
                <a:latin typeface="Times New Roman" panose="02020603050405020304" pitchFamily="18" charset="0"/>
                <a:cs typeface="Times New Roman" panose="02020603050405020304" pitchFamily="18" charset="0"/>
              </a:rPr>
              <a:t>17.4%</a:t>
            </a:r>
            <a:r>
              <a:rPr lang="en-US" sz="2000" dirty="0">
                <a:latin typeface="Times New Roman" panose="02020603050405020304" pitchFamily="18" charset="0"/>
                <a:cs typeface="Times New Roman" panose="02020603050405020304" pitchFamily="18" charset="0"/>
              </a:rPr>
              <a:t> and </a:t>
            </a:r>
            <a:r>
              <a:rPr lang="en-US" sz="2000" i="1" dirty="0">
                <a:latin typeface="Times New Roman" panose="02020603050405020304" pitchFamily="18" charset="0"/>
                <a:cs typeface="Times New Roman" panose="02020603050405020304" pitchFamily="18" charset="0"/>
              </a:rPr>
              <a:t>completed</a:t>
            </a:r>
            <a:r>
              <a:rPr lang="en-US" sz="2000" dirty="0">
                <a:latin typeface="Times New Roman" panose="02020603050405020304" pitchFamily="18" charset="0"/>
                <a:cs typeface="Times New Roman" panose="02020603050405020304" pitchFamily="18" charset="0"/>
              </a:rPr>
              <a:t> applications are up </a:t>
            </a:r>
            <a:r>
              <a:rPr lang="en-US" sz="2000" b="1" dirty="0">
                <a:solidFill>
                  <a:srgbClr val="008000"/>
                </a:solidFill>
                <a:latin typeface="Times New Roman" panose="02020603050405020304" pitchFamily="18" charset="0"/>
                <a:cs typeface="Times New Roman" panose="02020603050405020304" pitchFamily="18" charset="0"/>
              </a:rPr>
              <a:t>19.8%</a:t>
            </a:r>
          </a:p>
          <a:p>
            <a:pPr>
              <a:buFont typeface="Wingdings" panose="05000000000000000000" pitchFamily="2" charset="2"/>
              <a:buChar char="ü"/>
            </a:pPr>
            <a:r>
              <a:rPr lang="en-US" sz="2000" b="1" u="sng" dirty="0">
                <a:solidFill>
                  <a:schemeClr val="tx1"/>
                </a:solidFill>
                <a:latin typeface="Times New Roman" panose="02020603050405020304" pitchFamily="18" charset="0"/>
                <a:cs typeface="Times New Roman" panose="02020603050405020304" pitchFamily="18" charset="0"/>
              </a:rPr>
              <a:t>Out-of-State</a:t>
            </a:r>
            <a:r>
              <a:rPr lang="en-US" sz="2000" dirty="0">
                <a:latin typeface="Times New Roman" panose="02020603050405020304" pitchFamily="18" charset="0"/>
                <a:cs typeface="Times New Roman" panose="02020603050405020304" pitchFamily="18" charset="0"/>
              </a:rPr>
              <a:t> and </a:t>
            </a:r>
            <a:r>
              <a:rPr lang="en-US" sz="2000" b="1" u="sng" dirty="0">
                <a:solidFill>
                  <a:schemeClr val="tx1"/>
                </a:solidFill>
                <a:latin typeface="Times New Roman" panose="02020603050405020304" pitchFamily="18" charset="0"/>
                <a:cs typeface="Times New Roman" panose="02020603050405020304" pitchFamily="18" charset="0"/>
              </a:rPr>
              <a:t>New England Regional Exchange </a:t>
            </a:r>
            <a:r>
              <a:rPr lang="en-US" sz="2000" dirty="0">
                <a:latin typeface="Times New Roman" panose="02020603050405020304" pitchFamily="18" charset="0"/>
                <a:cs typeface="Times New Roman" panose="02020603050405020304" pitchFamily="18" charset="0"/>
              </a:rPr>
              <a:t>applications combined are up </a:t>
            </a:r>
            <a:r>
              <a:rPr lang="en-US" sz="2000" b="1" dirty="0">
                <a:solidFill>
                  <a:srgbClr val="008000"/>
                </a:solidFill>
                <a:latin typeface="Times New Roman" panose="02020603050405020304" pitchFamily="18" charset="0"/>
                <a:cs typeface="Times New Roman" panose="02020603050405020304" pitchFamily="18" charset="0"/>
              </a:rPr>
              <a:t>17.4%</a:t>
            </a:r>
            <a:r>
              <a:rPr lang="en-US" sz="2000" dirty="0">
                <a:latin typeface="Times New Roman" panose="02020603050405020304" pitchFamily="18" charset="0"/>
                <a:cs typeface="Times New Roman" panose="02020603050405020304" pitchFamily="18" charset="0"/>
              </a:rPr>
              <a:t> and </a:t>
            </a:r>
            <a:r>
              <a:rPr lang="en-US" sz="2000" i="1" dirty="0">
                <a:latin typeface="Times New Roman" panose="02020603050405020304" pitchFamily="18" charset="0"/>
                <a:cs typeface="Times New Roman" panose="02020603050405020304" pitchFamily="18" charset="0"/>
              </a:rPr>
              <a:t>completed</a:t>
            </a:r>
            <a:r>
              <a:rPr lang="en-US" sz="2000" dirty="0">
                <a:latin typeface="Times New Roman" panose="02020603050405020304" pitchFamily="18" charset="0"/>
                <a:cs typeface="Times New Roman" panose="02020603050405020304" pitchFamily="18" charset="0"/>
              </a:rPr>
              <a:t> applications are up </a:t>
            </a:r>
            <a:r>
              <a:rPr lang="en-US" sz="2000" b="1" dirty="0">
                <a:solidFill>
                  <a:srgbClr val="008000"/>
                </a:solidFill>
                <a:latin typeface="Times New Roman" panose="02020603050405020304" pitchFamily="18" charset="0"/>
                <a:cs typeface="Times New Roman" panose="02020603050405020304" pitchFamily="18" charset="0"/>
              </a:rPr>
              <a:t>19.8%</a:t>
            </a:r>
            <a:r>
              <a:rPr lang="en-US" sz="2000" dirty="0">
                <a:latin typeface="Times New Roman" panose="02020603050405020304" pitchFamily="18" charset="0"/>
                <a:cs typeface="Times New Roman" panose="02020603050405020304" pitchFamily="18" charset="0"/>
              </a:rPr>
              <a:t> </a:t>
            </a:r>
          </a:p>
          <a:p>
            <a:pPr>
              <a:buFont typeface="Wingdings" panose="05000000000000000000" pitchFamily="2" charset="2"/>
              <a:buChar char="ü"/>
            </a:pPr>
            <a:r>
              <a:rPr lang="en-US" sz="2000" b="1" u="sng" dirty="0">
                <a:solidFill>
                  <a:schemeClr val="tx1"/>
                </a:solidFill>
                <a:latin typeface="Times New Roman" panose="02020603050405020304" pitchFamily="18" charset="0"/>
                <a:cs typeface="Times New Roman" panose="02020603050405020304" pitchFamily="18" charset="0"/>
              </a:rPr>
              <a:t>International</a:t>
            </a:r>
            <a:r>
              <a:rPr lang="en-US" sz="2000" b="1" dirty="0">
                <a:latin typeface="Times New Roman" panose="02020603050405020304" pitchFamily="18" charset="0"/>
                <a:cs typeface="Times New Roman" panose="02020603050405020304" pitchFamily="18" charset="0"/>
              </a:rPr>
              <a:t> </a:t>
            </a:r>
            <a:r>
              <a:rPr lang="en-US" sz="2000" dirty="0">
                <a:latin typeface="Times New Roman" panose="02020603050405020304" pitchFamily="18" charset="0"/>
                <a:cs typeface="Times New Roman" panose="02020603050405020304" pitchFamily="18" charset="0"/>
              </a:rPr>
              <a:t>applications are up </a:t>
            </a:r>
            <a:r>
              <a:rPr lang="en-US" sz="2000" b="1" dirty="0">
                <a:solidFill>
                  <a:srgbClr val="008000"/>
                </a:solidFill>
                <a:latin typeface="Times New Roman" panose="02020603050405020304" pitchFamily="18" charset="0"/>
                <a:cs typeface="Times New Roman" panose="02020603050405020304" pitchFamily="18" charset="0"/>
              </a:rPr>
              <a:t>7.3%</a:t>
            </a:r>
            <a:r>
              <a:rPr lang="en-US" sz="2000" b="1" dirty="0">
                <a:latin typeface="Times New Roman" panose="02020603050405020304" pitchFamily="18" charset="0"/>
                <a:cs typeface="Times New Roman" panose="02020603050405020304" pitchFamily="18" charset="0"/>
              </a:rPr>
              <a:t> </a:t>
            </a:r>
            <a:r>
              <a:rPr lang="en-US" sz="2000" dirty="0">
                <a:latin typeface="Times New Roman" panose="02020603050405020304" pitchFamily="18" charset="0"/>
                <a:cs typeface="Times New Roman" panose="02020603050405020304" pitchFamily="18" charset="0"/>
              </a:rPr>
              <a:t>and </a:t>
            </a:r>
            <a:r>
              <a:rPr lang="en-US" sz="2000" i="1" dirty="0">
                <a:latin typeface="Times New Roman" panose="02020603050405020304" pitchFamily="18" charset="0"/>
                <a:cs typeface="Times New Roman" panose="02020603050405020304" pitchFamily="18" charset="0"/>
              </a:rPr>
              <a:t>completed</a:t>
            </a:r>
            <a:r>
              <a:rPr lang="en-US" sz="2000" dirty="0">
                <a:latin typeface="Times New Roman" panose="02020603050405020304" pitchFamily="18" charset="0"/>
                <a:cs typeface="Times New Roman" panose="02020603050405020304" pitchFamily="18" charset="0"/>
              </a:rPr>
              <a:t> applications are up</a:t>
            </a:r>
            <a:r>
              <a:rPr lang="en-US" sz="2000" dirty="0">
                <a:solidFill>
                  <a:srgbClr val="008000"/>
                </a:solidFill>
                <a:latin typeface="Times New Roman" panose="02020603050405020304" pitchFamily="18" charset="0"/>
                <a:cs typeface="Times New Roman" panose="02020603050405020304" pitchFamily="18" charset="0"/>
              </a:rPr>
              <a:t> </a:t>
            </a:r>
            <a:r>
              <a:rPr lang="en-US" sz="2000" b="1" dirty="0">
                <a:solidFill>
                  <a:srgbClr val="008000"/>
                </a:solidFill>
                <a:latin typeface="Times New Roman" panose="02020603050405020304" pitchFamily="18" charset="0"/>
                <a:cs typeface="Times New Roman" panose="02020603050405020304" pitchFamily="18" charset="0"/>
              </a:rPr>
              <a:t>9.3%</a:t>
            </a:r>
          </a:p>
          <a:p>
            <a:pPr>
              <a:buFont typeface="Wingdings" panose="05000000000000000000" pitchFamily="2" charset="2"/>
              <a:buChar char="ü"/>
            </a:pPr>
            <a:r>
              <a:rPr lang="en-US" sz="2000" b="1" u="sng" dirty="0">
                <a:solidFill>
                  <a:schemeClr val="tx1"/>
                </a:solidFill>
                <a:latin typeface="Times New Roman" panose="02020603050405020304" pitchFamily="18" charset="0"/>
                <a:cs typeface="Times New Roman" panose="02020603050405020304" pitchFamily="18" charset="0"/>
              </a:rPr>
              <a:t>In-State</a:t>
            </a:r>
            <a:r>
              <a:rPr lang="en-US" sz="2000" dirty="0">
                <a:solidFill>
                  <a:srgbClr val="008000"/>
                </a:solidFill>
                <a:latin typeface="Times New Roman" panose="02020603050405020304" pitchFamily="18" charset="0"/>
                <a:cs typeface="Times New Roman" panose="02020603050405020304" pitchFamily="18" charset="0"/>
              </a:rPr>
              <a:t> </a:t>
            </a:r>
            <a:r>
              <a:rPr lang="en-US" sz="2000" dirty="0">
                <a:latin typeface="Times New Roman" panose="02020603050405020304" pitchFamily="18" charset="0"/>
                <a:cs typeface="Times New Roman" panose="02020603050405020304" pitchFamily="18" charset="0"/>
              </a:rPr>
              <a:t>applications are up </a:t>
            </a:r>
            <a:r>
              <a:rPr lang="en-US" sz="2000" b="1" dirty="0">
                <a:solidFill>
                  <a:srgbClr val="008000"/>
                </a:solidFill>
                <a:latin typeface="Times New Roman" panose="02020603050405020304" pitchFamily="18" charset="0"/>
                <a:cs typeface="Times New Roman" panose="02020603050405020304" pitchFamily="18" charset="0"/>
              </a:rPr>
              <a:t>19%</a:t>
            </a:r>
            <a:r>
              <a:rPr lang="en-US" sz="2000" dirty="0">
                <a:latin typeface="Times New Roman" panose="02020603050405020304" pitchFamily="18" charset="0"/>
                <a:cs typeface="Times New Roman" panose="02020603050405020304" pitchFamily="18" charset="0"/>
              </a:rPr>
              <a:t> and </a:t>
            </a:r>
            <a:r>
              <a:rPr lang="en-US" sz="2000" i="1" dirty="0">
                <a:latin typeface="Times New Roman" panose="02020603050405020304" pitchFamily="18" charset="0"/>
                <a:cs typeface="Times New Roman" panose="02020603050405020304" pitchFamily="18" charset="0"/>
              </a:rPr>
              <a:t>completed</a:t>
            </a:r>
            <a:r>
              <a:rPr lang="en-US" sz="2000" dirty="0">
                <a:latin typeface="Times New Roman" panose="02020603050405020304" pitchFamily="18" charset="0"/>
                <a:cs typeface="Times New Roman" panose="02020603050405020304" pitchFamily="18" charset="0"/>
              </a:rPr>
              <a:t> applications are up </a:t>
            </a:r>
            <a:r>
              <a:rPr lang="en-US" sz="2000" b="1" dirty="0">
                <a:solidFill>
                  <a:srgbClr val="008000"/>
                </a:solidFill>
                <a:latin typeface="Times New Roman" panose="02020603050405020304" pitchFamily="18" charset="0"/>
                <a:cs typeface="Times New Roman" panose="02020603050405020304" pitchFamily="18" charset="0"/>
              </a:rPr>
              <a:t>16.8%</a:t>
            </a:r>
            <a:r>
              <a:rPr lang="en-US" sz="2000" b="1" dirty="0">
                <a:latin typeface="Times New Roman" panose="02020603050405020304" pitchFamily="18" charset="0"/>
                <a:cs typeface="Times New Roman" panose="02020603050405020304" pitchFamily="18" charset="0"/>
              </a:rPr>
              <a:t> </a:t>
            </a:r>
          </a:p>
          <a:p>
            <a:pPr marL="0" indent="0">
              <a:buNone/>
            </a:pPr>
            <a:endParaRPr lang="en-US" sz="1600" dirty="0"/>
          </a:p>
        </p:txBody>
      </p:sp>
    </p:spTree>
    <p:extLst>
      <p:ext uri="{BB962C8B-B14F-4D97-AF65-F5344CB8AC3E}">
        <p14:creationId xmlns:p14="http://schemas.microsoft.com/office/powerpoint/2010/main" val="117062114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52540" y="1211855"/>
            <a:ext cx="10631277" cy="5458858"/>
          </a:xfrm>
        </p:spPr>
        <p:txBody>
          <a:bodyPr/>
          <a:lstStyle/>
          <a:p>
            <a:pPr marL="0" indent="0">
              <a:buNone/>
            </a:pPr>
            <a:endParaRPr lang="en-US" dirty="0"/>
          </a:p>
          <a:p>
            <a:pPr defTabSz="396875">
              <a:spcBef>
                <a:spcPts val="0"/>
              </a:spcBef>
            </a:pPr>
            <a:r>
              <a:rPr lang="en-US" dirty="0">
                <a:latin typeface="Times New Roman" panose="02020603050405020304" pitchFamily="18" charset="0"/>
                <a:cs typeface="Times New Roman" panose="02020603050405020304" pitchFamily="18" charset="0"/>
              </a:rPr>
              <a:t>Bargaining on the topic of parking is concluded with some unions and ongoing with others, </a:t>
            </a:r>
          </a:p>
          <a:p>
            <a:pPr marL="0" indent="0" defTabSz="396875">
              <a:spcBef>
                <a:spcPts val="0"/>
              </a:spcBef>
              <a:buNone/>
            </a:pPr>
            <a:endParaRPr lang="en-US" dirty="0">
              <a:latin typeface="Times New Roman" panose="02020603050405020304" pitchFamily="18" charset="0"/>
              <a:cs typeface="Times New Roman" panose="02020603050405020304" pitchFamily="18" charset="0"/>
            </a:endParaRPr>
          </a:p>
          <a:p>
            <a:pPr defTabSz="396875">
              <a:spcBef>
                <a:spcPts val="0"/>
              </a:spcBef>
            </a:pPr>
            <a:r>
              <a:rPr lang="en-US" dirty="0">
                <a:latin typeface="Times New Roman" panose="02020603050405020304" pitchFamily="18" charset="0"/>
                <a:cs typeface="Times New Roman" panose="02020603050405020304" pitchFamily="18" charset="0"/>
              </a:rPr>
              <a:t>We respect that process and hence we will limit this discussion to sharing what we have offered in bargaining to date, and have agreed to in some cases:</a:t>
            </a:r>
          </a:p>
          <a:p>
            <a:pPr marL="0" indent="0" defTabSz="396875">
              <a:spcBef>
                <a:spcPts val="0"/>
              </a:spcBef>
              <a:buNone/>
            </a:pPr>
            <a:endParaRPr lang="en-US" dirty="0">
              <a:latin typeface="Times New Roman" panose="02020603050405020304" pitchFamily="18" charset="0"/>
              <a:cs typeface="Times New Roman" panose="02020603050405020304" pitchFamily="18" charset="0"/>
            </a:endParaRPr>
          </a:p>
          <a:p>
            <a:pPr lvl="1" defTabSz="396875">
              <a:spcBef>
                <a:spcPts val="0"/>
              </a:spcBef>
            </a:pPr>
            <a:r>
              <a:rPr lang="en-US" sz="2000" dirty="0">
                <a:latin typeface="Times New Roman" panose="02020603050405020304" pitchFamily="18" charset="0"/>
                <a:cs typeface="Times New Roman" panose="02020603050405020304" pitchFamily="18" charset="0"/>
              </a:rPr>
              <a:t>  --If we succeed in our efforts to secure relief from existing parking-related construction debt, we will reopen negotiations with our unions and consider parking rate reductions;</a:t>
            </a:r>
          </a:p>
          <a:p>
            <a:pPr marL="400050" lvl="1" indent="0" defTabSz="396875">
              <a:spcBef>
                <a:spcPts val="0"/>
              </a:spcBef>
              <a:buNone/>
            </a:pPr>
            <a:endParaRPr lang="en-US" sz="2000" dirty="0">
              <a:latin typeface="Times New Roman" panose="02020603050405020304" pitchFamily="18" charset="0"/>
              <a:cs typeface="Times New Roman" panose="02020603050405020304" pitchFamily="18" charset="0"/>
            </a:endParaRPr>
          </a:p>
          <a:p>
            <a:pPr lvl="1">
              <a:spcBef>
                <a:spcPts val="0"/>
              </a:spcBef>
            </a:pPr>
            <a:r>
              <a:rPr lang="en-US" sz="2000" dirty="0">
                <a:latin typeface="Times New Roman" panose="02020603050405020304" pitchFamily="18" charset="0"/>
                <a:cs typeface="Times New Roman" panose="02020603050405020304" pitchFamily="18" charset="0"/>
              </a:rPr>
              <a:t>       --We are committed to ensuring that students have the lowest parking rates available to them, we will also continuously review our student rates to ensure that this  remains the case;</a:t>
            </a:r>
          </a:p>
          <a:p>
            <a:pPr marL="400050" lvl="1" indent="0">
              <a:spcBef>
                <a:spcPts val="0"/>
              </a:spcBef>
              <a:buNone/>
            </a:pPr>
            <a:endParaRPr lang="en-US" sz="2000" dirty="0">
              <a:latin typeface="Times New Roman" panose="02020603050405020304" pitchFamily="18" charset="0"/>
              <a:cs typeface="Times New Roman" panose="02020603050405020304" pitchFamily="18" charset="0"/>
            </a:endParaRPr>
          </a:p>
          <a:p>
            <a:pPr lvl="1">
              <a:spcBef>
                <a:spcPts val="0"/>
              </a:spcBef>
            </a:pPr>
            <a:r>
              <a:rPr lang="en-US" sz="2000" dirty="0">
                <a:latin typeface="Times New Roman" panose="02020603050405020304" pitchFamily="18" charset="0"/>
                <a:cs typeface="Times New Roman" panose="02020603050405020304" pitchFamily="18" charset="0"/>
              </a:rPr>
              <a:t>      --We are open to income-graduated parking rates for employees that will mitigate the impact of parking fees for those who earn less.</a:t>
            </a:r>
          </a:p>
        </p:txBody>
      </p:sp>
      <p:sp>
        <p:nvSpPr>
          <p:cNvPr id="4" name="Title 1"/>
          <p:cNvSpPr txBox="1">
            <a:spLocks/>
          </p:cNvSpPr>
          <p:nvPr/>
        </p:nvSpPr>
        <p:spPr bwMode="auto">
          <a:xfrm>
            <a:off x="169790" y="553597"/>
            <a:ext cx="11386904" cy="757410"/>
          </a:xfrm>
          <a:prstGeom prst="rect">
            <a:avLst/>
          </a:prstGeom>
          <a:solidFill>
            <a:schemeClr val="accent5">
              <a:lumMod val="90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fontScale="25000" lnSpcReduction="20000"/>
          </a:bodyPr>
          <a:lstStyle>
            <a:lvl1pPr algn="l" rtl="0" eaLnBrk="0" fontAlgn="base" hangingPunct="0">
              <a:spcBef>
                <a:spcPct val="0"/>
              </a:spcBef>
              <a:spcAft>
                <a:spcPct val="0"/>
              </a:spcAft>
              <a:defRPr sz="2800">
                <a:solidFill>
                  <a:schemeClr val="tx1"/>
                </a:solidFill>
                <a:latin typeface="+mj-lt"/>
                <a:ea typeface="+mj-ea"/>
                <a:cs typeface="+mj-cs"/>
              </a:defRPr>
            </a:lvl1pPr>
            <a:lvl2pPr algn="l" rtl="0" eaLnBrk="0" fontAlgn="base" hangingPunct="0">
              <a:spcBef>
                <a:spcPct val="0"/>
              </a:spcBef>
              <a:spcAft>
                <a:spcPct val="0"/>
              </a:spcAft>
              <a:defRPr sz="2800">
                <a:solidFill>
                  <a:schemeClr val="tx1"/>
                </a:solidFill>
                <a:latin typeface="Arial Bold" pitchFamily="1" charset="0"/>
                <a:ea typeface="ヒラギノ角ゴ Pro W3" charset="-128"/>
                <a:cs typeface="ヒラギノ角ゴ Pro W3" charset="-128"/>
              </a:defRPr>
            </a:lvl2pPr>
            <a:lvl3pPr algn="l" rtl="0" eaLnBrk="0" fontAlgn="base" hangingPunct="0">
              <a:spcBef>
                <a:spcPct val="0"/>
              </a:spcBef>
              <a:spcAft>
                <a:spcPct val="0"/>
              </a:spcAft>
              <a:defRPr sz="2800">
                <a:solidFill>
                  <a:schemeClr val="tx1"/>
                </a:solidFill>
                <a:latin typeface="Arial Bold" pitchFamily="1" charset="0"/>
                <a:ea typeface="ヒラギノ角ゴ Pro W3" charset="-128"/>
                <a:cs typeface="ヒラギノ角ゴ Pro W3" charset="-128"/>
              </a:defRPr>
            </a:lvl3pPr>
            <a:lvl4pPr algn="l" rtl="0" eaLnBrk="0" fontAlgn="base" hangingPunct="0">
              <a:spcBef>
                <a:spcPct val="0"/>
              </a:spcBef>
              <a:spcAft>
                <a:spcPct val="0"/>
              </a:spcAft>
              <a:defRPr sz="2800">
                <a:solidFill>
                  <a:schemeClr val="tx1"/>
                </a:solidFill>
                <a:latin typeface="Arial Bold" pitchFamily="1" charset="0"/>
                <a:ea typeface="ヒラギノ角ゴ Pro W3" charset="-128"/>
                <a:cs typeface="ヒラギノ角ゴ Pro W3" charset="-128"/>
              </a:defRPr>
            </a:lvl4pPr>
            <a:lvl5pPr algn="l" rtl="0" eaLnBrk="0" fontAlgn="base" hangingPunct="0">
              <a:spcBef>
                <a:spcPct val="0"/>
              </a:spcBef>
              <a:spcAft>
                <a:spcPct val="0"/>
              </a:spcAft>
              <a:defRPr sz="2800">
                <a:solidFill>
                  <a:schemeClr val="tx1"/>
                </a:solidFill>
                <a:latin typeface="Arial Bold" pitchFamily="1" charset="0"/>
                <a:ea typeface="ヒラギノ角ゴ Pro W3" charset="-128"/>
                <a:cs typeface="ヒラギノ角ゴ Pro W3" charset="-128"/>
              </a:defRPr>
            </a:lvl5pPr>
            <a:lvl6pPr marL="457200" algn="l" rtl="0" fontAlgn="base">
              <a:spcBef>
                <a:spcPct val="0"/>
              </a:spcBef>
              <a:spcAft>
                <a:spcPct val="0"/>
              </a:spcAft>
              <a:defRPr sz="2800">
                <a:solidFill>
                  <a:srgbClr val="005389"/>
                </a:solidFill>
                <a:latin typeface="Arial Bold" pitchFamily="1" charset="0"/>
                <a:ea typeface="ヒラギノ角ゴ Pro W3" charset="-128"/>
                <a:cs typeface="ヒラギノ角ゴ Pro W3" charset="-128"/>
              </a:defRPr>
            </a:lvl6pPr>
            <a:lvl7pPr marL="914400" algn="l" rtl="0" fontAlgn="base">
              <a:spcBef>
                <a:spcPct val="0"/>
              </a:spcBef>
              <a:spcAft>
                <a:spcPct val="0"/>
              </a:spcAft>
              <a:defRPr sz="2800">
                <a:solidFill>
                  <a:srgbClr val="005389"/>
                </a:solidFill>
                <a:latin typeface="Arial Bold" pitchFamily="1" charset="0"/>
                <a:ea typeface="ヒラギノ角ゴ Pro W3" charset="-128"/>
                <a:cs typeface="ヒラギノ角ゴ Pro W3" charset="-128"/>
              </a:defRPr>
            </a:lvl7pPr>
            <a:lvl8pPr marL="1371600" algn="l" rtl="0" fontAlgn="base">
              <a:spcBef>
                <a:spcPct val="0"/>
              </a:spcBef>
              <a:spcAft>
                <a:spcPct val="0"/>
              </a:spcAft>
              <a:defRPr sz="2800">
                <a:solidFill>
                  <a:srgbClr val="005389"/>
                </a:solidFill>
                <a:latin typeface="Arial Bold" pitchFamily="1" charset="0"/>
                <a:ea typeface="ヒラギノ角ゴ Pro W3" charset="-128"/>
                <a:cs typeface="ヒラギノ角ゴ Pro W3" charset="-128"/>
              </a:defRPr>
            </a:lvl8pPr>
            <a:lvl9pPr marL="1828800" algn="l" rtl="0" fontAlgn="base">
              <a:spcBef>
                <a:spcPct val="0"/>
              </a:spcBef>
              <a:spcAft>
                <a:spcPct val="0"/>
              </a:spcAft>
              <a:defRPr sz="2800">
                <a:solidFill>
                  <a:srgbClr val="005389"/>
                </a:solidFill>
                <a:latin typeface="Arial Bold" pitchFamily="1" charset="0"/>
                <a:ea typeface="ヒラギノ角ゴ Pro W3" charset="-128"/>
                <a:cs typeface="ヒラギノ角ゴ Pro W3" charset="-128"/>
              </a:defRPr>
            </a:lvl9pPr>
          </a:lstStyle>
          <a:p>
            <a:pPr algn="ctr"/>
            <a:endParaRPr lang="en-US" sz="3100" b="1" kern="0" dirty="0">
              <a:latin typeface="Times New Roman" panose="02020603050405020304" pitchFamily="18" charset="0"/>
              <a:cs typeface="Times New Roman" panose="02020603050405020304" pitchFamily="18" charset="0"/>
            </a:endParaRPr>
          </a:p>
          <a:p>
            <a:pPr algn="ctr"/>
            <a:r>
              <a:rPr lang="en-US" sz="11200" b="1" kern="0" dirty="0">
                <a:latin typeface="Times New Roman" panose="02020603050405020304" pitchFamily="18" charset="0"/>
                <a:cs typeface="Times New Roman" panose="02020603050405020304" pitchFamily="18" charset="0"/>
              </a:rPr>
              <a:t> Parking Fees</a:t>
            </a:r>
            <a:br>
              <a:rPr lang="en-US" sz="11200" b="1" kern="0" dirty="0">
                <a:latin typeface="Times New Roman" panose="02020603050405020304" pitchFamily="18" charset="0"/>
                <a:cs typeface="Times New Roman" panose="02020603050405020304" pitchFamily="18" charset="0"/>
              </a:rPr>
            </a:br>
            <a:endParaRPr lang="en-US" sz="11200" b="1" kern="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4213749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1992" y="1344058"/>
            <a:ext cx="11089449" cy="4580263"/>
          </a:xfrm>
        </p:spPr>
        <p:txBody>
          <a:bodyPr/>
          <a:lstStyle/>
          <a:p>
            <a:pPr>
              <a:spcBef>
                <a:spcPts val="0"/>
              </a:spcBef>
            </a:pPr>
            <a:r>
              <a:rPr lang="en-US" dirty="0">
                <a:latin typeface="Times New Roman" panose="02020603050405020304" pitchFamily="18" charset="0"/>
                <a:cs typeface="Times New Roman" panose="02020603050405020304" pitchFamily="18" charset="0"/>
              </a:rPr>
              <a:t>Chancellor and Pres Meehan have met with:</a:t>
            </a:r>
          </a:p>
          <a:p>
            <a:pPr lvl="1">
              <a:spcBef>
                <a:spcPts val="0"/>
              </a:spcBef>
            </a:pPr>
            <a:r>
              <a:rPr lang="en-US" sz="2000" b="1" dirty="0">
                <a:latin typeface="Times New Roman" panose="02020603050405020304" pitchFamily="18" charset="0"/>
                <a:cs typeface="Times New Roman" panose="02020603050405020304" pitchFamily="18" charset="0"/>
              </a:rPr>
              <a:t>Senate President</a:t>
            </a:r>
          </a:p>
          <a:p>
            <a:pPr lvl="1">
              <a:spcBef>
                <a:spcPts val="0"/>
              </a:spcBef>
            </a:pPr>
            <a:r>
              <a:rPr lang="en-US" sz="2000" b="1" dirty="0">
                <a:latin typeface="Times New Roman" panose="02020603050405020304" pitchFamily="18" charset="0"/>
                <a:cs typeface="Times New Roman" panose="02020603050405020304" pitchFamily="18" charset="0"/>
              </a:rPr>
              <a:t>Speaker of the House</a:t>
            </a:r>
          </a:p>
          <a:p>
            <a:pPr lvl="1">
              <a:spcBef>
                <a:spcPts val="0"/>
              </a:spcBef>
            </a:pPr>
            <a:r>
              <a:rPr lang="en-US" sz="2000" b="1" dirty="0">
                <a:latin typeface="Times New Roman" panose="02020603050405020304" pitchFamily="18" charset="0"/>
                <a:cs typeface="Times New Roman" panose="02020603050405020304" pitchFamily="18" charset="0"/>
              </a:rPr>
              <a:t>the entire Boston delegation </a:t>
            </a:r>
          </a:p>
          <a:p>
            <a:pPr marL="457200" lvl="1" indent="0">
              <a:spcBef>
                <a:spcPts val="0"/>
              </a:spcBef>
              <a:buNone/>
            </a:pPr>
            <a:r>
              <a:rPr lang="en-US" sz="2000" dirty="0">
                <a:latin typeface="Times New Roman" panose="02020603050405020304" pitchFamily="18" charset="0"/>
                <a:cs typeface="Times New Roman" panose="02020603050405020304" pitchFamily="18" charset="0"/>
              </a:rPr>
              <a:t> </a:t>
            </a:r>
          </a:p>
          <a:p>
            <a:pPr>
              <a:spcBef>
                <a:spcPts val="0"/>
              </a:spcBef>
            </a:pPr>
            <a:r>
              <a:rPr lang="en-US" dirty="0">
                <a:latin typeface="Times New Roman" panose="02020603050405020304" pitchFamily="18" charset="0"/>
                <a:cs typeface="Times New Roman" panose="02020603050405020304" pitchFamily="18" charset="0"/>
              </a:rPr>
              <a:t>Boston Globe editorial recognizes the impact of the debt on the campus from its inception.  Chancellor has called for joint planning for a glide path to resolve the debt.</a:t>
            </a:r>
          </a:p>
          <a:p>
            <a:pPr marL="0" indent="0">
              <a:spcBef>
                <a:spcPts val="0"/>
              </a:spcBef>
              <a:buNone/>
            </a:pPr>
            <a:endParaRPr lang="en-US" dirty="0">
              <a:latin typeface="Times New Roman" panose="02020603050405020304" pitchFamily="18" charset="0"/>
              <a:cs typeface="Times New Roman" panose="02020603050405020304" pitchFamily="18" charset="0"/>
            </a:endParaRPr>
          </a:p>
          <a:p>
            <a:pPr>
              <a:spcBef>
                <a:spcPts val="0"/>
              </a:spcBef>
            </a:pPr>
            <a:r>
              <a:rPr lang="en-US" dirty="0">
                <a:latin typeface="Times New Roman" panose="02020603050405020304" pitchFamily="18" charset="0"/>
                <a:cs typeface="Times New Roman" panose="02020603050405020304" pitchFamily="18" charset="0"/>
              </a:rPr>
              <a:t>Conversations will continue when legislature comes back into session.</a:t>
            </a:r>
          </a:p>
          <a:p>
            <a:pPr marL="0" indent="0">
              <a:spcBef>
                <a:spcPts val="0"/>
              </a:spcBef>
              <a:buNone/>
            </a:pPr>
            <a:r>
              <a:rPr lang="en-US" dirty="0">
                <a:latin typeface="Times New Roman" panose="02020603050405020304" pitchFamily="18" charset="0"/>
                <a:cs typeface="Times New Roman" panose="02020603050405020304" pitchFamily="18" charset="0"/>
              </a:rPr>
              <a:t>  </a:t>
            </a:r>
          </a:p>
          <a:p>
            <a:pPr>
              <a:spcBef>
                <a:spcPts val="0"/>
              </a:spcBef>
            </a:pPr>
            <a:r>
              <a:rPr lang="en-US" dirty="0">
                <a:latin typeface="Times New Roman" panose="02020603050405020304" pitchFamily="18" charset="0"/>
                <a:cs typeface="Times New Roman" panose="02020603050405020304" pitchFamily="18" charset="0"/>
              </a:rPr>
              <a:t>This is the most appropriate venue to seek support, but it isn’t a given and isn’t likely to be imminent.</a:t>
            </a:r>
          </a:p>
          <a:p>
            <a:pPr marL="0" indent="0">
              <a:spcBef>
                <a:spcPts val="0"/>
              </a:spcBef>
              <a:buNone/>
            </a:pPr>
            <a:endParaRPr lang="en-US" dirty="0">
              <a:latin typeface="Times New Roman" panose="02020603050405020304" pitchFamily="18" charset="0"/>
              <a:cs typeface="Times New Roman" panose="02020603050405020304" pitchFamily="18" charset="0"/>
            </a:endParaRPr>
          </a:p>
          <a:p>
            <a:pPr>
              <a:spcBef>
                <a:spcPts val="0"/>
              </a:spcBef>
            </a:pPr>
            <a:r>
              <a:rPr lang="en-US" dirty="0">
                <a:latin typeface="Times New Roman" panose="02020603050405020304" pitchFamily="18" charset="0"/>
                <a:cs typeface="Times New Roman" panose="02020603050405020304" pitchFamily="18" charset="0"/>
              </a:rPr>
              <a:t>The solution we seek is a glide path that reduces debt by curing the principal on an accelerated basis.  </a:t>
            </a:r>
          </a:p>
          <a:p>
            <a:pPr marL="0" indent="0">
              <a:buNone/>
            </a:pPr>
            <a:endParaRPr lang="en-US" strike="sngStrike" dirty="0">
              <a:solidFill>
                <a:srgbClr val="FF0000"/>
              </a:solidFill>
            </a:endParaRPr>
          </a:p>
        </p:txBody>
      </p:sp>
      <p:sp>
        <p:nvSpPr>
          <p:cNvPr id="5" name="Title 1"/>
          <p:cNvSpPr txBox="1">
            <a:spLocks/>
          </p:cNvSpPr>
          <p:nvPr/>
        </p:nvSpPr>
        <p:spPr bwMode="auto">
          <a:xfrm>
            <a:off x="301992" y="377327"/>
            <a:ext cx="11386904" cy="757410"/>
          </a:xfrm>
          <a:prstGeom prst="rect">
            <a:avLst/>
          </a:prstGeom>
          <a:solidFill>
            <a:schemeClr val="accent5">
              <a:lumMod val="90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fontScale="25000" lnSpcReduction="20000"/>
          </a:bodyPr>
          <a:lstStyle>
            <a:lvl1pPr algn="l" rtl="0" eaLnBrk="0" fontAlgn="base" hangingPunct="0">
              <a:spcBef>
                <a:spcPct val="0"/>
              </a:spcBef>
              <a:spcAft>
                <a:spcPct val="0"/>
              </a:spcAft>
              <a:defRPr sz="2800">
                <a:solidFill>
                  <a:schemeClr val="tx1"/>
                </a:solidFill>
                <a:latin typeface="+mj-lt"/>
                <a:ea typeface="+mj-ea"/>
                <a:cs typeface="+mj-cs"/>
              </a:defRPr>
            </a:lvl1pPr>
            <a:lvl2pPr algn="l" rtl="0" eaLnBrk="0" fontAlgn="base" hangingPunct="0">
              <a:spcBef>
                <a:spcPct val="0"/>
              </a:spcBef>
              <a:spcAft>
                <a:spcPct val="0"/>
              </a:spcAft>
              <a:defRPr sz="2800">
                <a:solidFill>
                  <a:schemeClr val="tx1"/>
                </a:solidFill>
                <a:latin typeface="Arial Bold" pitchFamily="1" charset="0"/>
                <a:ea typeface="ヒラギノ角ゴ Pro W3" charset="-128"/>
                <a:cs typeface="ヒラギノ角ゴ Pro W3" charset="-128"/>
              </a:defRPr>
            </a:lvl2pPr>
            <a:lvl3pPr algn="l" rtl="0" eaLnBrk="0" fontAlgn="base" hangingPunct="0">
              <a:spcBef>
                <a:spcPct val="0"/>
              </a:spcBef>
              <a:spcAft>
                <a:spcPct val="0"/>
              </a:spcAft>
              <a:defRPr sz="2800">
                <a:solidFill>
                  <a:schemeClr val="tx1"/>
                </a:solidFill>
                <a:latin typeface="Arial Bold" pitchFamily="1" charset="0"/>
                <a:ea typeface="ヒラギノ角ゴ Pro W3" charset="-128"/>
                <a:cs typeface="ヒラギノ角ゴ Pro W3" charset="-128"/>
              </a:defRPr>
            </a:lvl3pPr>
            <a:lvl4pPr algn="l" rtl="0" eaLnBrk="0" fontAlgn="base" hangingPunct="0">
              <a:spcBef>
                <a:spcPct val="0"/>
              </a:spcBef>
              <a:spcAft>
                <a:spcPct val="0"/>
              </a:spcAft>
              <a:defRPr sz="2800">
                <a:solidFill>
                  <a:schemeClr val="tx1"/>
                </a:solidFill>
                <a:latin typeface="Arial Bold" pitchFamily="1" charset="0"/>
                <a:ea typeface="ヒラギノ角ゴ Pro W3" charset="-128"/>
                <a:cs typeface="ヒラギノ角ゴ Pro W3" charset="-128"/>
              </a:defRPr>
            </a:lvl4pPr>
            <a:lvl5pPr algn="l" rtl="0" eaLnBrk="0" fontAlgn="base" hangingPunct="0">
              <a:spcBef>
                <a:spcPct val="0"/>
              </a:spcBef>
              <a:spcAft>
                <a:spcPct val="0"/>
              </a:spcAft>
              <a:defRPr sz="2800">
                <a:solidFill>
                  <a:schemeClr val="tx1"/>
                </a:solidFill>
                <a:latin typeface="Arial Bold" pitchFamily="1" charset="0"/>
                <a:ea typeface="ヒラギノ角ゴ Pro W3" charset="-128"/>
                <a:cs typeface="ヒラギノ角ゴ Pro W3" charset="-128"/>
              </a:defRPr>
            </a:lvl5pPr>
            <a:lvl6pPr marL="457200" algn="l" rtl="0" fontAlgn="base">
              <a:spcBef>
                <a:spcPct val="0"/>
              </a:spcBef>
              <a:spcAft>
                <a:spcPct val="0"/>
              </a:spcAft>
              <a:defRPr sz="2800">
                <a:solidFill>
                  <a:srgbClr val="005389"/>
                </a:solidFill>
                <a:latin typeface="Arial Bold" pitchFamily="1" charset="0"/>
                <a:ea typeface="ヒラギノ角ゴ Pro W3" charset="-128"/>
                <a:cs typeface="ヒラギノ角ゴ Pro W3" charset="-128"/>
              </a:defRPr>
            </a:lvl6pPr>
            <a:lvl7pPr marL="914400" algn="l" rtl="0" fontAlgn="base">
              <a:spcBef>
                <a:spcPct val="0"/>
              </a:spcBef>
              <a:spcAft>
                <a:spcPct val="0"/>
              </a:spcAft>
              <a:defRPr sz="2800">
                <a:solidFill>
                  <a:srgbClr val="005389"/>
                </a:solidFill>
                <a:latin typeface="Arial Bold" pitchFamily="1" charset="0"/>
                <a:ea typeface="ヒラギノ角ゴ Pro W3" charset="-128"/>
                <a:cs typeface="ヒラギノ角ゴ Pro W3" charset="-128"/>
              </a:defRPr>
            </a:lvl7pPr>
            <a:lvl8pPr marL="1371600" algn="l" rtl="0" fontAlgn="base">
              <a:spcBef>
                <a:spcPct val="0"/>
              </a:spcBef>
              <a:spcAft>
                <a:spcPct val="0"/>
              </a:spcAft>
              <a:defRPr sz="2800">
                <a:solidFill>
                  <a:srgbClr val="005389"/>
                </a:solidFill>
                <a:latin typeface="Arial Bold" pitchFamily="1" charset="0"/>
                <a:ea typeface="ヒラギノ角ゴ Pro W3" charset="-128"/>
                <a:cs typeface="ヒラギノ角ゴ Pro W3" charset="-128"/>
              </a:defRPr>
            </a:lvl8pPr>
            <a:lvl9pPr marL="1828800" algn="l" rtl="0" fontAlgn="base">
              <a:spcBef>
                <a:spcPct val="0"/>
              </a:spcBef>
              <a:spcAft>
                <a:spcPct val="0"/>
              </a:spcAft>
              <a:defRPr sz="2800">
                <a:solidFill>
                  <a:srgbClr val="005389"/>
                </a:solidFill>
                <a:latin typeface="Arial Bold" pitchFamily="1" charset="0"/>
                <a:ea typeface="ヒラギノ角ゴ Pro W3" charset="-128"/>
                <a:cs typeface="ヒラギノ角ゴ Pro W3" charset="-128"/>
              </a:defRPr>
            </a:lvl9pPr>
          </a:lstStyle>
          <a:p>
            <a:pPr algn="ctr"/>
            <a:endParaRPr lang="en-US" sz="3100" b="1" kern="0" dirty="0">
              <a:latin typeface="Times New Roman" panose="02020603050405020304" pitchFamily="18" charset="0"/>
              <a:cs typeface="Times New Roman" panose="02020603050405020304" pitchFamily="18" charset="0"/>
            </a:endParaRPr>
          </a:p>
          <a:p>
            <a:pPr algn="ctr"/>
            <a:r>
              <a:rPr lang="en-US" sz="11200" b="1" kern="0" dirty="0">
                <a:latin typeface="Times New Roman" panose="02020603050405020304" pitchFamily="18" charset="0"/>
                <a:cs typeface="Times New Roman" panose="02020603050405020304" pitchFamily="18" charset="0"/>
              </a:rPr>
              <a:t> Legacy Debt and the State</a:t>
            </a:r>
            <a:br>
              <a:rPr lang="en-US" sz="11200" b="1" kern="0" dirty="0">
                <a:latin typeface="Times New Roman" panose="02020603050405020304" pitchFamily="18" charset="0"/>
                <a:cs typeface="Times New Roman" panose="02020603050405020304" pitchFamily="18" charset="0"/>
              </a:rPr>
            </a:br>
            <a:endParaRPr lang="en-US" sz="11200" b="1" kern="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8951050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1991" y="1377108"/>
            <a:ext cx="10869113" cy="5480892"/>
          </a:xfrm>
        </p:spPr>
        <p:txBody>
          <a:bodyPr/>
          <a:lstStyle/>
          <a:p>
            <a:pPr>
              <a:spcBef>
                <a:spcPts val="0"/>
              </a:spcBef>
            </a:pPr>
            <a:r>
              <a:rPr lang="en-US" dirty="0">
                <a:latin typeface="Times New Roman" panose="02020603050405020304" pitchFamily="18" charset="0"/>
                <a:cs typeface="Times New Roman" panose="02020603050405020304" pitchFamily="18" charset="0"/>
              </a:rPr>
              <a:t>Bayside is advancing.  Finalists will begin making their last offers in January.</a:t>
            </a:r>
          </a:p>
          <a:p>
            <a:pPr marL="0" indent="0">
              <a:spcBef>
                <a:spcPts val="0"/>
              </a:spcBef>
              <a:buNone/>
            </a:pPr>
            <a:endParaRPr lang="en-US" dirty="0">
              <a:latin typeface="Times New Roman" panose="02020603050405020304" pitchFamily="18" charset="0"/>
              <a:cs typeface="Times New Roman" panose="02020603050405020304" pitchFamily="18" charset="0"/>
            </a:endParaRPr>
          </a:p>
          <a:p>
            <a:pPr>
              <a:spcBef>
                <a:spcPts val="0"/>
              </a:spcBef>
            </a:pPr>
            <a:r>
              <a:rPr lang="en-US" dirty="0">
                <a:latin typeface="Times New Roman" panose="02020603050405020304" pitchFamily="18" charset="0"/>
                <a:cs typeface="Times New Roman" panose="02020603050405020304" pitchFamily="18" charset="0"/>
              </a:rPr>
              <a:t>Once a “winner” has been approved, permitting process will take about two years.</a:t>
            </a:r>
          </a:p>
          <a:p>
            <a:pPr marL="0" indent="0">
              <a:spcBef>
                <a:spcPts val="0"/>
              </a:spcBef>
              <a:buNone/>
            </a:pPr>
            <a:endParaRPr lang="en-US" dirty="0">
              <a:latin typeface="Times New Roman" panose="02020603050405020304" pitchFamily="18" charset="0"/>
              <a:cs typeface="Times New Roman" panose="02020603050405020304" pitchFamily="18" charset="0"/>
            </a:endParaRPr>
          </a:p>
          <a:p>
            <a:pPr>
              <a:spcBef>
                <a:spcPts val="0"/>
              </a:spcBef>
            </a:pPr>
            <a:r>
              <a:rPr lang="en-US" dirty="0">
                <a:latin typeface="Times New Roman" panose="02020603050405020304" pitchFamily="18" charset="0"/>
                <a:cs typeface="Times New Roman" panose="02020603050405020304" pitchFamily="18" charset="0"/>
              </a:rPr>
              <a:t>Real economic benefits from Bayside most likely 4-5 years down the road.  </a:t>
            </a:r>
          </a:p>
          <a:p>
            <a:pPr marL="0" indent="0">
              <a:spcBef>
                <a:spcPts val="0"/>
              </a:spcBef>
              <a:buNone/>
            </a:pPr>
            <a:endParaRPr lang="en-US" dirty="0">
              <a:latin typeface="Times New Roman" panose="02020603050405020304" pitchFamily="18" charset="0"/>
              <a:cs typeface="Times New Roman" panose="02020603050405020304" pitchFamily="18" charset="0"/>
            </a:endParaRPr>
          </a:p>
          <a:p>
            <a:pPr>
              <a:spcBef>
                <a:spcPts val="0"/>
              </a:spcBef>
            </a:pPr>
            <a:r>
              <a:rPr lang="en-US" dirty="0">
                <a:latin typeface="Times New Roman" panose="02020603050405020304" pitchFamily="18" charset="0"/>
                <a:cs typeface="Times New Roman" panose="02020603050405020304" pitchFamily="18" charset="0"/>
              </a:rPr>
              <a:t>Bayside is critical to the future development of the university, to its academic strength, the improvement of financial aid, the ability of the campus to join the economic prosperity of the city through internships, job opportunities, research investment. </a:t>
            </a:r>
          </a:p>
          <a:p>
            <a:pPr marL="0" indent="0">
              <a:spcBef>
                <a:spcPts val="0"/>
              </a:spcBef>
              <a:buNone/>
            </a:pPr>
            <a:endParaRPr lang="en-US" dirty="0">
              <a:latin typeface="Times New Roman" panose="02020603050405020304" pitchFamily="18" charset="0"/>
              <a:cs typeface="Times New Roman" panose="02020603050405020304" pitchFamily="18" charset="0"/>
            </a:endParaRPr>
          </a:p>
          <a:p>
            <a:pPr>
              <a:spcBef>
                <a:spcPts val="0"/>
              </a:spcBef>
            </a:pPr>
            <a:r>
              <a:rPr lang="en-US" dirty="0">
                <a:latin typeface="Times New Roman" panose="02020603050405020304" pitchFamily="18" charset="0"/>
                <a:cs typeface="Times New Roman" panose="02020603050405020304" pitchFamily="18" charset="0"/>
              </a:rPr>
              <a:t>When the financial benefits of the Bayside development are finally realized, many objectives will be on the table.  The Chancellor cannot commit to any particular combination of them now, but the well-being of our students, faculty and staff loom large among them, alongside the academic and infrastructure improvements needed to support the excellence of the university.  </a:t>
            </a:r>
          </a:p>
          <a:p>
            <a:pPr marL="0" indent="0">
              <a:spcBef>
                <a:spcPts val="0"/>
              </a:spcBef>
              <a:buNone/>
            </a:pPr>
            <a:endParaRPr lang="en-US" dirty="0">
              <a:latin typeface="Times New Roman" panose="02020603050405020304" pitchFamily="18" charset="0"/>
              <a:cs typeface="Times New Roman" panose="02020603050405020304" pitchFamily="18" charset="0"/>
            </a:endParaRPr>
          </a:p>
          <a:p>
            <a:pPr>
              <a:spcBef>
                <a:spcPts val="0"/>
              </a:spcBef>
            </a:pPr>
            <a:r>
              <a:rPr lang="en-US" dirty="0">
                <a:latin typeface="Times New Roman" panose="02020603050405020304" pitchFamily="18" charset="0"/>
                <a:cs typeface="Times New Roman" panose="02020603050405020304" pitchFamily="18" charset="0"/>
              </a:rPr>
              <a:t>Must recognize this is long-term, not now.   </a:t>
            </a:r>
          </a:p>
        </p:txBody>
      </p:sp>
      <p:sp>
        <p:nvSpPr>
          <p:cNvPr id="4" name="Title 1"/>
          <p:cNvSpPr txBox="1">
            <a:spLocks/>
          </p:cNvSpPr>
          <p:nvPr/>
        </p:nvSpPr>
        <p:spPr bwMode="auto">
          <a:xfrm>
            <a:off x="301992" y="377327"/>
            <a:ext cx="11386904" cy="757410"/>
          </a:xfrm>
          <a:prstGeom prst="rect">
            <a:avLst/>
          </a:prstGeom>
          <a:solidFill>
            <a:schemeClr val="accent5">
              <a:lumMod val="90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fontScale="25000" lnSpcReduction="20000"/>
          </a:bodyPr>
          <a:lstStyle>
            <a:lvl1pPr algn="l" rtl="0" eaLnBrk="0" fontAlgn="base" hangingPunct="0">
              <a:spcBef>
                <a:spcPct val="0"/>
              </a:spcBef>
              <a:spcAft>
                <a:spcPct val="0"/>
              </a:spcAft>
              <a:defRPr sz="2800">
                <a:solidFill>
                  <a:schemeClr val="tx1"/>
                </a:solidFill>
                <a:latin typeface="+mj-lt"/>
                <a:ea typeface="+mj-ea"/>
                <a:cs typeface="+mj-cs"/>
              </a:defRPr>
            </a:lvl1pPr>
            <a:lvl2pPr algn="l" rtl="0" eaLnBrk="0" fontAlgn="base" hangingPunct="0">
              <a:spcBef>
                <a:spcPct val="0"/>
              </a:spcBef>
              <a:spcAft>
                <a:spcPct val="0"/>
              </a:spcAft>
              <a:defRPr sz="2800">
                <a:solidFill>
                  <a:schemeClr val="tx1"/>
                </a:solidFill>
                <a:latin typeface="Arial Bold" pitchFamily="1" charset="0"/>
                <a:ea typeface="ヒラギノ角ゴ Pro W3" charset="-128"/>
                <a:cs typeface="ヒラギノ角ゴ Pro W3" charset="-128"/>
              </a:defRPr>
            </a:lvl2pPr>
            <a:lvl3pPr algn="l" rtl="0" eaLnBrk="0" fontAlgn="base" hangingPunct="0">
              <a:spcBef>
                <a:spcPct val="0"/>
              </a:spcBef>
              <a:spcAft>
                <a:spcPct val="0"/>
              </a:spcAft>
              <a:defRPr sz="2800">
                <a:solidFill>
                  <a:schemeClr val="tx1"/>
                </a:solidFill>
                <a:latin typeface="Arial Bold" pitchFamily="1" charset="0"/>
                <a:ea typeface="ヒラギノ角ゴ Pro W3" charset="-128"/>
                <a:cs typeface="ヒラギノ角ゴ Pro W3" charset="-128"/>
              </a:defRPr>
            </a:lvl3pPr>
            <a:lvl4pPr algn="l" rtl="0" eaLnBrk="0" fontAlgn="base" hangingPunct="0">
              <a:spcBef>
                <a:spcPct val="0"/>
              </a:spcBef>
              <a:spcAft>
                <a:spcPct val="0"/>
              </a:spcAft>
              <a:defRPr sz="2800">
                <a:solidFill>
                  <a:schemeClr val="tx1"/>
                </a:solidFill>
                <a:latin typeface="Arial Bold" pitchFamily="1" charset="0"/>
                <a:ea typeface="ヒラギノ角ゴ Pro W3" charset="-128"/>
                <a:cs typeface="ヒラギノ角ゴ Pro W3" charset="-128"/>
              </a:defRPr>
            </a:lvl4pPr>
            <a:lvl5pPr algn="l" rtl="0" eaLnBrk="0" fontAlgn="base" hangingPunct="0">
              <a:spcBef>
                <a:spcPct val="0"/>
              </a:spcBef>
              <a:spcAft>
                <a:spcPct val="0"/>
              </a:spcAft>
              <a:defRPr sz="2800">
                <a:solidFill>
                  <a:schemeClr val="tx1"/>
                </a:solidFill>
                <a:latin typeface="Arial Bold" pitchFamily="1" charset="0"/>
                <a:ea typeface="ヒラギノ角ゴ Pro W3" charset="-128"/>
                <a:cs typeface="ヒラギノ角ゴ Pro W3" charset="-128"/>
              </a:defRPr>
            </a:lvl5pPr>
            <a:lvl6pPr marL="457200" algn="l" rtl="0" fontAlgn="base">
              <a:spcBef>
                <a:spcPct val="0"/>
              </a:spcBef>
              <a:spcAft>
                <a:spcPct val="0"/>
              </a:spcAft>
              <a:defRPr sz="2800">
                <a:solidFill>
                  <a:srgbClr val="005389"/>
                </a:solidFill>
                <a:latin typeface="Arial Bold" pitchFamily="1" charset="0"/>
                <a:ea typeface="ヒラギノ角ゴ Pro W3" charset="-128"/>
                <a:cs typeface="ヒラギノ角ゴ Pro W3" charset="-128"/>
              </a:defRPr>
            </a:lvl6pPr>
            <a:lvl7pPr marL="914400" algn="l" rtl="0" fontAlgn="base">
              <a:spcBef>
                <a:spcPct val="0"/>
              </a:spcBef>
              <a:spcAft>
                <a:spcPct val="0"/>
              </a:spcAft>
              <a:defRPr sz="2800">
                <a:solidFill>
                  <a:srgbClr val="005389"/>
                </a:solidFill>
                <a:latin typeface="Arial Bold" pitchFamily="1" charset="0"/>
                <a:ea typeface="ヒラギノ角ゴ Pro W3" charset="-128"/>
                <a:cs typeface="ヒラギノ角ゴ Pro W3" charset="-128"/>
              </a:defRPr>
            </a:lvl7pPr>
            <a:lvl8pPr marL="1371600" algn="l" rtl="0" fontAlgn="base">
              <a:spcBef>
                <a:spcPct val="0"/>
              </a:spcBef>
              <a:spcAft>
                <a:spcPct val="0"/>
              </a:spcAft>
              <a:defRPr sz="2800">
                <a:solidFill>
                  <a:srgbClr val="005389"/>
                </a:solidFill>
                <a:latin typeface="Arial Bold" pitchFamily="1" charset="0"/>
                <a:ea typeface="ヒラギノ角ゴ Pro W3" charset="-128"/>
                <a:cs typeface="ヒラギノ角ゴ Pro W3" charset="-128"/>
              </a:defRPr>
            </a:lvl8pPr>
            <a:lvl9pPr marL="1828800" algn="l" rtl="0" fontAlgn="base">
              <a:spcBef>
                <a:spcPct val="0"/>
              </a:spcBef>
              <a:spcAft>
                <a:spcPct val="0"/>
              </a:spcAft>
              <a:defRPr sz="2800">
                <a:solidFill>
                  <a:srgbClr val="005389"/>
                </a:solidFill>
                <a:latin typeface="Arial Bold" pitchFamily="1" charset="0"/>
                <a:ea typeface="ヒラギノ角ゴ Pro W3" charset="-128"/>
                <a:cs typeface="ヒラギノ角ゴ Pro W3" charset="-128"/>
              </a:defRPr>
            </a:lvl9pPr>
          </a:lstStyle>
          <a:p>
            <a:pPr algn="ctr"/>
            <a:endParaRPr lang="en-US" sz="3100" b="1" kern="0" dirty="0">
              <a:latin typeface="Times New Roman" panose="02020603050405020304" pitchFamily="18" charset="0"/>
              <a:cs typeface="Times New Roman" panose="02020603050405020304" pitchFamily="18" charset="0"/>
            </a:endParaRPr>
          </a:p>
          <a:p>
            <a:pPr algn="ctr"/>
            <a:r>
              <a:rPr lang="en-US" sz="11200" b="1" kern="0" dirty="0">
                <a:latin typeface="Times New Roman" panose="02020603050405020304" pitchFamily="18" charset="0"/>
                <a:cs typeface="Times New Roman" panose="02020603050405020304" pitchFamily="18" charset="0"/>
              </a:rPr>
              <a:t> Bayside</a:t>
            </a:r>
            <a:br>
              <a:rPr lang="en-US" sz="11200" b="1" kern="0" dirty="0">
                <a:latin typeface="Times New Roman" panose="02020603050405020304" pitchFamily="18" charset="0"/>
                <a:cs typeface="Times New Roman" panose="02020603050405020304" pitchFamily="18" charset="0"/>
              </a:rPr>
            </a:br>
            <a:endParaRPr lang="en-US" sz="11200" b="1" kern="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2496341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873085" y="1909764"/>
            <a:ext cx="10383755" cy="1311449"/>
          </a:xfrm>
          <a:prstGeom prst="rect">
            <a:avLst/>
          </a:prstGeom>
          <a:noFill/>
        </p:spPr>
        <p:txBody>
          <a:bodyPr wrap="square" rtlCol="0">
            <a:spAutoFit/>
          </a:bodyPr>
          <a:lstStyle/>
          <a:p>
            <a:pPr algn="ctr">
              <a:lnSpc>
                <a:spcPct val="150000"/>
              </a:lnSpc>
            </a:pPr>
            <a:r>
              <a:rPr lang="en-US" sz="6000" b="1" dirty="0">
                <a:latin typeface="Times New Roman" panose="02020603050405020304" pitchFamily="18" charset="0"/>
                <a:cs typeface="Times New Roman" panose="02020603050405020304" pitchFamily="18" charset="0"/>
              </a:rPr>
              <a:t>Student Success</a:t>
            </a:r>
          </a:p>
        </p:txBody>
      </p:sp>
    </p:spTree>
    <p:extLst>
      <p:ext uri="{BB962C8B-B14F-4D97-AF65-F5344CB8AC3E}">
        <p14:creationId xmlns:p14="http://schemas.microsoft.com/office/powerpoint/2010/main" val="3470930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35B3B1A9-8E6D-429A-97F8-F9D8A7566CF2}" type="slidenum">
              <a:rPr lang="en-US" smtClean="0">
                <a:solidFill>
                  <a:prstClr val="black">
                    <a:tint val="75000"/>
                  </a:prstClr>
                </a:solidFill>
              </a:rPr>
              <a:pPr/>
              <a:t>16</a:t>
            </a:fld>
            <a:endParaRPr lang="en-US" dirty="0">
              <a:solidFill>
                <a:prstClr val="black">
                  <a:tint val="75000"/>
                </a:prstClr>
              </a:solidFill>
            </a:endParaRPr>
          </a:p>
        </p:txBody>
      </p:sp>
      <p:sp>
        <p:nvSpPr>
          <p:cNvPr id="4" name="TextBox 3"/>
          <p:cNvSpPr txBox="1"/>
          <p:nvPr/>
        </p:nvSpPr>
        <p:spPr>
          <a:xfrm>
            <a:off x="933063" y="1700013"/>
            <a:ext cx="5247992" cy="4247317"/>
          </a:xfrm>
          <a:prstGeom prst="rect">
            <a:avLst/>
          </a:prstGeom>
          <a:noFill/>
        </p:spPr>
        <p:txBody>
          <a:bodyPr wrap="square" rtlCol="0">
            <a:spAutoFit/>
          </a:bodyPr>
          <a:lstStyle/>
          <a:p>
            <a:pPr marL="342900" indent="-342900">
              <a:buFont typeface="+mj-lt"/>
              <a:buAutoNum type="arabicPeriod"/>
            </a:pPr>
            <a:endParaRPr lang="en-US" b="1" dirty="0">
              <a:solidFill>
                <a:schemeClr val="tx2"/>
              </a:solidFill>
            </a:endParaRPr>
          </a:p>
          <a:p>
            <a:pPr marL="342900" indent="-342900">
              <a:buFont typeface="+mj-lt"/>
              <a:buAutoNum type="arabicPeriod"/>
            </a:pPr>
            <a:r>
              <a:rPr lang="en-US" b="1" dirty="0">
                <a:solidFill>
                  <a:schemeClr val="tx2"/>
                </a:solidFill>
              </a:rPr>
              <a:t>Emphasis on on-track indicators</a:t>
            </a:r>
          </a:p>
          <a:p>
            <a:pPr marL="800100" lvl="1" indent="-342900">
              <a:buFont typeface="+mj-lt"/>
              <a:buAutoNum type="alphaLcPeriod"/>
            </a:pPr>
            <a:r>
              <a:rPr lang="en-US" dirty="0">
                <a:solidFill>
                  <a:schemeClr val="tx2"/>
                </a:solidFill>
              </a:rPr>
              <a:t>Degree audit tools</a:t>
            </a:r>
          </a:p>
          <a:p>
            <a:pPr marL="800100" lvl="1" indent="-342900">
              <a:buFont typeface="+mj-lt"/>
              <a:buAutoNum type="alphaLcPeriod"/>
            </a:pPr>
            <a:r>
              <a:rPr lang="en-US" dirty="0">
                <a:solidFill>
                  <a:schemeClr val="tx2"/>
                </a:solidFill>
              </a:rPr>
              <a:t>4-year degree plans</a:t>
            </a:r>
          </a:p>
          <a:p>
            <a:pPr marL="800100" lvl="1" indent="-342900">
              <a:buFont typeface="+mj-lt"/>
              <a:buAutoNum type="alphaLcPeriod"/>
            </a:pPr>
            <a:r>
              <a:rPr lang="en-US" dirty="0">
                <a:solidFill>
                  <a:schemeClr val="tx2"/>
                </a:solidFill>
              </a:rPr>
              <a:t>Proactive advising to support staying on track</a:t>
            </a:r>
          </a:p>
          <a:p>
            <a:pPr marL="800100" lvl="1" indent="-342900">
              <a:buFont typeface="+mj-lt"/>
              <a:buAutoNum type="alphaLcPeriod"/>
            </a:pPr>
            <a:r>
              <a:rPr lang="en-US" dirty="0">
                <a:solidFill>
                  <a:schemeClr val="tx2"/>
                </a:solidFill>
              </a:rPr>
              <a:t>Focus on  “start on track, stay on track”</a:t>
            </a:r>
          </a:p>
          <a:p>
            <a:pPr marL="342900" indent="-342900">
              <a:buFont typeface="+mj-lt"/>
              <a:buAutoNum type="arabicPeriod"/>
            </a:pPr>
            <a:endParaRPr lang="en-US" b="1" dirty="0">
              <a:solidFill>
                <a:schemeClr val="tx2"/>
              </a:solidFill>
            </a:endParaRPr>
          </a:p>
          <a:p>
            <a:pPr marL="342900" indent="-342900">
              <a:buFont typeface="+mj-lt"/>
              <a:buAutoNum type="arabicPeriod"/>
            </a:pPr>
            <a:r>
              <a:rPr lang="en-US" b="1" dirty="0">
                <a:solidFill>
                  <a:schemeClr val="tx2"/>
                </a:solidFill>
              </a:rPr>
              <a:t>Investment in professional advisors</a:t>
            </a:r>
          </a:p>
          <a:p>
            <a:pPr marL="800100" lvl="1" indent="-342900">
              <a:buFont typeface="+mj-lt"/>
              <a:buAutoNum type="alphaLcPeriod"/>
            </a:pPr>
            <a:r>
              <a:rPr lang="en-US" dirty="0">
                <a:solidFill>
                  <a:schemeClr val="tx2"/>
                </a:solidFill>
              </a:rPr>
              <a:t>~40 professional advisors (300:1 ratio)</a:t>
            </a:r>
          </a:p>
          <a:p>
            <a:pPr marL="342900" indent="-342900">
              <a:buFont typeface="+mj-lt"/>
              <a:buAutoNum type="arabicPeriod"/>
            </a:pPr>
            <a:endParaRPr lang="en-US" dirty="0">
              <a:solidFill>
                <a:schemeClr val="tx2"/>
              </a:solidFill>
            </a:endParaRPr>
          </a:p>
          <a:p>
            <a:pPr marL="342900" indent="-342900">
              <a:buFont typeface="+mj-lt"/>
              <a:buAutoNum type="arabicPeriod"/>
            </a:pPr>
            <a:r>
              <a:rPr lang="en-US" b="1" dirty="0">
                <a:solidFill>
                  <a:schemeClr val="tx2"/>
                </a:solidFill>
              </a:rPr>
              <a:t>Investment in learning communities </a:t>
            </a:r>
          </a:p>
          <a:p>
            <a:pPr marL="800100" lvl="1" indent="-342900">
              <a:buFont typeface="+mj-lt"/>
              <a:buAutoNum type="alphaLcPeriod"/>
            </a:pPr>
            <a:r>
              <a:rPr lang="en-US" dirty="0">
                <a:solidFill>
                  <a:schemeClr val="tx2"/>
                </a:solidFill>
              </a:rPr>
              <a:t>All include intrusive advising, college success curriculum, and cohort based learning</a:t>
            </a:r>
          </a:p>
          <a:p>
            <a:pPr marL="800100" lvl="1" indent="-342900">
              <a:buFont typeface="+mj-lt"/>
              <a:buAutoNum type="alphaLcPeriod"/>
            </a:pPr>
            <a:r>
              <a:rPr lang="en-US" dirty="0">
                <a:solidFill>
                  <a:schemeClr val="tx2"/>
                </a:solidFill>
              </a:rPr>
              <a:t>College based:  FSC, CLA First, SAIL, LEAD</a:t>
            </a:r>
          </a:p>
          <a:p>
            <a:pPr marL="800100" lvl="1" indent="-342900">
              <a:buFont typeface="+mj-lt"/>
              <a:buAutoNum type="alphaLcPeriod"/>
            </a:pPr>
            <a:r>
              <a:rPr lang="en-US" dirty="0">
                <a:solidFill>
                  <a:schemeClr val="tx2"/>
                </a:solidFill>
              </a:rPr>
              <a:t>Population based:  SSS, Success Boston, DSP</a:t>
            </a:r>
          </a:p>
        </p:txBody>
      </p:sp>
      <p:graphicFrame>
        <p:nvGraphicFramePr>
          <p:cNvPr id="6" name="Chart 5"/>
          <p:cNvGraphicFramePr/>
          <p:nvPr>
            <p:extLst/>
          </p:nvPr>
        </p:nvGraphicFramePr>
        <p:xfrm>
          <a:off x="6481344" y="3937518"/>
          <a:ext cx="4387268" cy="2670139"/>
        </p:xfrm>
        <a:graphic>
          <a:graphicData uri="http://schemas.openxmlformats.org/drawingml/2006/chart">
            <c:chart xmlns:c="http://schemas.openxmlformats.org/drawingml/2006/chart" xmlns:r="http://schemas.openxmlformats.org/officeDocument/2006/relationships" r:id="rId3"/>
          </a:graphicData>
        </a:graphic>
      </p:graphicFrame>
      <p:sp>
        <p:nvSpPr>
          <p:cNvPr id="7" name="TextBox 6"/>
          <p:cNvSpPr txBox="1"/>
          <p:nvPr/>
        </p:nvSpPr>
        <p:spPr>
          <a:xfrm>
            <a:off x="933063" y="1476010"/>
            <a:ext cx="3245476" cy="338554"/>
          </a:xfrm>
          <a:prstGeom prst="rect">
            <a:avLst/>
          </a:prstGeom>
          <a:noFill/>
        </p:spPr>
        <p:txBody>
          <a:bodyPr wrap="square" rtlCol="0">
            <a:spAutoFit/>
          </a:bodyPr>
          <a:lstStyle/>
          <a:p>
            <a:r>
              <a:rPr lang="en-US" sz="1600" b="1" u="sng" dirty="0">
                <a:solidFill>
                  <a:schemeClr val="tx2"/>
                </a:solidFill>
              </a:rPr>
              <a:t>Key initiatives</a:t>
            </a:r>
          </a:p>
        </p:txBody>
      </p:sp>
      <p:graphicFrame>
        <p:nvGraphicFramePr>
          <p:cNvPr id="8" name="Chart 7"/>
          <p:cNvGraphicFramePr/>
          <p:nvPr>
            <p:extLst/>
          </p:nvPr>
        </p:nvGraphicFramePr>
        <p:xfrm>
          <a:off x="6481344" y="1487152"/>
          <a:ext cx="4387268" cy="2277012"/>
        </p:xfrm>
        <a:graphic>
          <a:graphicData uri="http://schemas.openxmlformats.org/drawingml/2006/chart">
            <c:chart xmlns:c="http://schemas.openxmlformats.org/drawingml/2006/chart" xmlns:r="http://schemas.openxmlformats.org/officeDocument/2006/relationships" r:id="rId4"/>
          </a:graphicData>
        </a:graphic>
      </p:graphicFrame>
      <p:sp>
        <p:nvSpPr>
          <p:cNvPr id="10" name="Title 1"/>
          <p:cNvSpPr txBox="1">
            <a:spLocks/>
          </p:cNvSpPr>
          <p:nvPr/>
        </p:nvSpPr>
        <p:spPr bwMode="auto">
          <a:xfrm>
            <a:off x="550391" y="240255"/>
            <a:ext cx="10993247" cy="971924"/>
          </a:xfrm>
          <a:prstGeom prst="rect">
            <a:avLst/>
          </a:prstGeom>
          <a:solidFill>
            <a:srgbClr val="A9D0EA"/>
          </a:solidFill>
          <a:ln>
            <a:noFill/>
          </a:ln>
          <a:extLst/>
        </p:spPr>
        <p:txBody>
          <a:bodyPr vert="horz" wrap="square" lIns="91440" tIns="45720" rIns="91440" bIns="45720" numCol="1" anchor="ctr" anchorCtr="0" compatLnSpc="1">
            <a:prstTxWarp prst="textNoShape">
              <a:avLst/>
            </a:prstTxWarp>
          </a:bodyPr>
          <a:lstStyle>
            <a:defPPr>
              <a:defRPr lang="en-US"/>
            </a:defPPr>
            <a:lvl1pPr algn="ctr" eaLnBrk="0" fontAlgn="base" hangingPunct="0">
              <a:spcBef>
                <a:spcPct val="0"/>
              </a:spcBef>
              <a:spcAft>
                <a:spcPct val="0"/>
              </a:spcAft>
              <a:defRPr sz="2800" b="1">
                <a:latin typeface="+mj-lt"/>
                <a:ea typeface="+mj-ea"/>
                <a:cs typeface="+mj-cs"/>
              </a:defRPr>
            </a:lvl1pPr>
            <a:lvl2pPr eaLnBrk="0" fontAlgn="base" hangingPunct="0">
              <a:spcBef>
                <a:spcPct val="0"/>
              </a:spcBef>
              <a:spcAft>
                <a:spcPct val="0"/>
              </a:spcAft>
              <a:defRPr sz="2800">
                <a:latin typeface="Arial Bold" pitchFamily="1" charset="0"/>
                <a:ea typeface="ヒラギノ角ゴ Pro W3" charset="-128"/>
                <a:cs typeface="ヒラギノ角ゴ Pro W3" charset="-128"/>
              </a:defRPr>
            </a:lvl2pPr>
            <a:lvl3pPr eaLnBrk="0" fontAlgn="base" hangingPunct="0">
              <a:spcBef>
                <a:spcPct val="0"/>
              </a:spcBef>
              <a:spcAft>
                <a:spcPct val="0"/>
              </a:spcAft>
              <a:defRPr sz="2800">
                <a:latin typeface="Arial Bold" pitchFamily="1" charset="0"/>
                <a:ea typeface="ヒラギノ角ゴ Pro W3" charset="-128"/>
                <a:cs typeface="ヒラギノ角ゴ Pro W3" charset="-128"/>
              </a:defRPr>
            </a:lvl3pPr>
            <a:lvl4pPr eaLnBrk="0" fontAlgn="base" hangingPunct="0">
              <a:spcBef>
                <a:spcPct val="0"/>
              </a:spcBef>
              <a:spcAft>
                <a:spcPct val="0"/>
              </a:spcAft>
              <a:defRPr sz="2800">
                <a:latin typeface="Arial Bold" pitchFamily="1" charset="0"/>
                <a:ea typeface="ヒラギノ角ゴ Pro W3" charset="-128"/>
                <a:cs typeface="ヒラギノ角ゴ Pro W3" charset="-128"/>
              </a:defRPr>
            </a:lvl4pPr>
            <a:lvl5pPr eaLnBrk="0" fontAlgn="base" hangingPunct="0">
              <a:spcBef>
                <a:spcPct val="0"/>
              </a:spcBef>
              <a:spcAft>
                <a:spcPct val="0"/>
              </a:spcAft>
              <a:defRPr sz="2800">
                <a:latin typeface="Arial Bold" pitchFamily="1" charset="0"/>
                <a:ea typeface="ヒラギノ角ゴ Pro W3" charset="-128"/>
                <a:cs typeface="ヒラギノ角ゴ Pro W3" charset="-128"/>
              </a:defRPr>
            </a:lvl5pPr>
            <a:lvl6pPr marL="457200" fontAlgn="base">
              <a:spcBef>
                <a:spcPct val="0"/>
              </a:spcBef>
              <a:spcAft>
                <a:spcPct val="0"/>
              </a:spcAft>
              <a:defRPr sz="2800">
                <a:solidFill>
                  <a:srgbClr val="005389"/>
                </a:solidFill>
                <a:latin typeface="Arial Bold" pitchFamily="1" charset="0"/>
                <a:ea typeface="ヒラギノ角ゴ Pro W3" charset="-128"/>
                <a:cs typeface="ヒラギノ角ゴ Pro W3" charset="-128"/>
              </a:defRPr>
            </a:lvl6pPr>
            <a:lvl7pPr marL="914400" fontAlgn="base">
              <a:spcBef>
                <a:spcPct val="0"/>
              </a:spcBef>
              <a:spcAft>
                <a:spcPct val="0"/>
              </a:spcAft>
              <a:defRPr sz="2800">
                <a:solidFill>
                  <a:srgbClr val="005389"/>
                </a:solidFill>
                <a:latin typeface="Arial Bold" pitchFamily="1" charset="0"/>
                <a:ea typeface="ヒラギノ角ゴ Pro W3" charset="-128"/>
                <a:cs typeface="ヒラギノ角ゴ Pro W3" charset="-128"/>
              </a:defRPr>
            </a:lvl7pPr>
            <a:lvl8pPr marL="1371600" fontAlgn="base">
              <a:spcBef>
                <a:spcPct val="0"/>
              </a:spcBef>
              <a:spcAft>
                <a:spcPct val="0"/>
              </a:spcAft>
              <a:defRPr sz="2800">
                <a:solidFill>
                  <a:srgbClr val="005389"/>
                </a:solidFill>
                <a:latin typeface="Arial Bold" pitchFamily="1" charset="0"/>
                <a:ea typeface="ヒラギノ角ゴ Pro W3" charset="-128"/>
                <a:cs typeface="ヒラギノ角ゴ Pro W3" charset="-128"/>
              </a:defRPr>
            </a:lvl8pPr>
            <a:lvl9pPr marL="1828800" fontAlgn="base">
              <a:spcBef>
                <a:spcPct val="0"/>
              </a:spcBef>
              <a:spcAft>
                <a:spcPct val="0"/>
              </a:spcAft>
              <a:defRPr sz="2800">
                <a:solidFill>
                  <a:srgbClr val="005389"/>
                </a:solidFill>
                <a:latin typeface="Arial Bold" pitchFamily="1" charset="0"/>
                <a:ea typeface="ヒラギノ角ゴ Pro W3" charset="-128"/>
                <a:cs typeface="ヒラギノ角ゴ Pro W3" charset="-128"/>
              </a:defRPr>
            </a:lvl9pPr>
          </a:lstStyle>
          <a:p>
            <a:r>
              <a:rPr lang="en-US" dirty="0">
                <a:solidFill>
                  <a:srgbClr val="5B9BD5">
                    <a:lumMod val="50000"/>
                  </a:srgbClr>
                </a:solidFill>
                <a:latin typeface="Times New Roman" panose="02020603050405020304" pitchFamily="18" charset="0"/>
                <a:cs typeface="Times New Roman" panose="02020603050405020304" pitchFamily="18" charset="0"/>
              </a:rPr>
              <a:t>UMB has invested heavily in student success over the past 10 years, increasing 6 year grad rates by 15 points</a:t>
            </a:r>
          </a:p>
        </p:txBody>
      </p:sp>
      <p:sp>
        <p:nvSpPr>
          <p:cNvPr id="2" name="Footer Placeholder 1"/>
          <p:cNvSpPr>
            <a:spLocks noGrp="1"/>
          </p:cNvSpPr>
          <p:nvPr>
            <p:ph type="ftr" sz="quarter" idx="11"/>
          </p:nvPr>
        </p:nvSpPr>
        <p:spPr/>
        <p:txBody>
          <a:bodyPr/>
          <a:lstStyle/>
          <a:p>
            <a:endParaRPr lang="en-US" dirty="0">
              <a:solidFill>
                <a:prstClr val="black">
                  <a:tint val="75000"/>
                </a:prstClr>
              </a:solidFill>
            </a:endParaRPr>
          </a:p>
        </p:txBody>
      </p:sp>
    </p:spTree>
    <p:extLst>
      <p:ext uri="{BB962C8B-B14F-4D97-AF65-F5344CB8AC3E}">
        <p14:creationId xmlns:p14="http://schemas.microsoft.com/office/powerpoint/2010/main" val="308994844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35B3B1A9-8E6D-429A-97F8-F9D8A7566CF2}" type="slidenum">
              <a:rPr lang="en-US" smtClean="0">
                <a:solidFill>
                  <a:prstClr val="black">
                    <a:tint val="75000"/>
                  </a:prstClr>
                </a:solidFill>
              </a:rPr>
              <a:pPr/>
              <a:t>17</a:t>
            </a:fld>
            <a:endParaRPr lang="en-US" dirty="0">
              <a:solidFill>
                <a:prstClr val="black">
                  <a:tint val="75000"/>
                </a:prstClr>
              </a:solidFill>
            </a:endParaRPr>
          </a:p>
        </p:txBody>
      </p:sp>
      <p:graphicFrame>
        <p:nvGraphicFramePr>
          <p:cNvPr id="8" name="Chart 7"/>
          <p:cNvGraphicFramePr/>
          <p:nvPr>
            <p:extLst>
              <p:ext uri="{D42A27DB-BD31-4B8C-83A1-F6EECF244321}">
                <p14:modId xmlns:p14="http://schemas.microsoft.com/office/powerpoint/2010/main" val="2032115884"/>
              </p:ext>
            </p:extLst>
          </p:nvPr>
        </p:nvGraphicFramePr>
        <p:xfrm>
          <a:off x="6306354" y="1448515"/>
          <a:ext cx="5288415" cy="4907836"/>
        </p:xfrm>
        <a:graphic>
          <a:graphicData uri="http://schemas.openxmlformats.org/drawingml/2006/chart">
            <c:chart xmlns:c="http://schemas.openxmlformats.org/drawingml/2006/chart" xmlns:r="http://schemas.openxmlformats.org/officeDocument/2006/relationships" r:id="rId3"/>
          </a:graphicData>
        </a:graphic>
      </p:graphicFrame>
      <p:sp>
        <p:nvSpPr>
          <p:cNvPr id="6" name="TextBox 5"/>
          <p:cNvSpPr txBox="1"/>
          <p:nvPr/>
        </p:nvSpPr>
        <p:spPr>
          <a:xfrm>
            <a:off x="754489" y="6446504"/>
            <a:ext cx="9173282" cy="400110"/>
          </a:xfrm>
          <a:prstGeom prst="rect">
            <a:avLst/>
          </a:prstGeom>
          <a:noFill/>
        </p:spPr>
        <p:txBody>
          <a:bodyPr wrap="square" rtlCol="0">
            <a:spAutoFit/>
          </a:bodyPr>
          <a:lstStyle/>
          <a:p>
            <a:r>
              <a:rPr lang="en-US" sz="1000" dirty="0">
                <a:solidFill>
                  <a:prstClr val="black"/>
                </a:solidFill>
              </a:rPr>
              <a:t>Source:  UMB Annual Indicators reports (OIRAP)</a:t>
            </a:r>
          </a:p>
          <a:p>
            <a:r>
              <a:rPr lang="en-US" sz="1000" dirty="0">
                <a:solidFill>
                  <a:prstClr val="black"/>
                </a:solidFill>
              </a:rPr>
              <a:t>Note: Year listed is the cohort year (year that students started).  Official 2017 1 year retention rate not yet available. (It will be lower than the 2016 rate.)</a:t>
            </a:r>
          </a:p>
        </p:txBody>
      </p:sp>
      <p:graphicFrame>
        <p:nvGraphicFramePr>
          <p:cNvPr id="9" name="Chart 8"/>
          <p:cNvGraphicFramePr/>
          <p:nvPr>
            <p:extLst/>
          </p:nvPr>
        </p:nvGraphicFramePr>
        <p:xfrm>
          <a:off x="601523" y="1448515"/>
          <a:ext cx="4897755" cy="4907836"/>
        </p:xfrm>
        <a:graphic>
          <a:graphicData uri="http://schemas.openxmlformats.org/drawingml/2006/chart">
            <c:chart xmlns:c="http://schemas.openxmlformats.org/drawingml/2006/chart" xmlns:r="http://schemas.openxmlformats.org/officeDocument/2006/relationships" r:id="rId4"/>
          </a:graphicData>
        </a:graphic>
      </p:graphicFrame>
      <p:sp>
        <p:nvSpPr>
          <p:cNvPr id="10" name="Title 1"/>
          <p:cNvSpPr txBox="1">
            <a:spLocks/>
          </p:cNvSpPr>
          <p:nvPr/>
        </p:nvSpPr>
        <p:spPr bwMode="auto">
          <a:xfrm>
            <a:off x="601523" y="223925"/>
            <a:ext cx="10993247" cy="971924"/>
          </a:xfrm>
          <a:prstGeom prst="rect">
            <a:avLst/>
          </a:prstGeom>
          <a:solidFill>
            <a:srgbClr val="A9D0EA"/>
          </a:solidFill>
          <a:ln>
            <a:noFill/>
          </a:ln>
          <a:extLst/>
        </p:spPr>
        <p:txBody>
          <a:bodyPr vert="horz" wrap="square" lIns="91440" tIns="45720" rIns="91440" bIns="45720" numCol="1" anchor="ctr" anchorCtr="0" compatLnSpc="1">
            <a:prstTxWarp prst="textNoShape">
              <a:avLst/>
            </a:prstTxWarp>
          </a:bodyPr>
          <a:lstStyle>
            <a:defPPr>
              <a:defRPr lang="en-US"/>
            </a:defPPr>
            <a:lvl1pPr algn="ctr" eaLnBrk="0" fontAlgn="base" hangingPunct="0">
              <a:spcBef>
                <a:spcPct val="0"/>
              </a:spcBef>
              <a:spcAft>
                <a:spcPct val="0"/>
              </a:spcAft>
              <a:defRPr sz="2800" b="1">
                <a:latin typeface="+mj-lt"/>
                <a:ea typeface="+mj-ea"/>
                <a:cs typeface="+mj-cs"/>
              </a:defRPr>
            </a:lvl1pPr>
            <a:lvl2pPr eaLnBrk="0" fontAlgn="base" hangingPunct="0">
              <a:spcBef>
                <a:spcPct val="0"/>
              </a:spcBef>
              <a:spcAft>
                <a:spcPct val="0"/>
              </a:spcAft>
              <a:defRPr sz="2800">
                <a:latin typeface="Arial Bold" pitchFamily="1" charset="0"/>
                <a:ea typeface="ヒラギノ角ゴ Pro W3" charset="-128"/>
                <a:cs typeface="ヒラギノ角ゴ Pro W3" charset="-128"/>
              </a:defRPr>
            </a:lvl2pPr>
            <a:lvl3pPr eaLnBrk="0" fontAlgn="base" hangingPunct="0">
              <a:spcBef>
                <a:spcPct val="0"/>
              </a:spcBef>
              <a:spcAft>
                <a:spcPct val="0"/>
              </a:spcAft>
              <a:defRPr sz="2800">
                <a:latin typeface="Arial Bold" pitchFamily="1" charset="0"/>
                <a:ea typeface="ヒラギノ角ゴ Pro W3" charset="-128"/>
                <a:cs typeface="ヒラギノ角ゴ Pro W3" charset="-128"/>
              </a:defRPr>
            </a:lvl3pPr>
            <a:lvl4pPr eaLnBrk="0" fontAlgn="base" hangingPunct="0">
              <a:spcBef>
                <a:spcPct val="0"/>
              </a:spcBef>
              <a:spcAft>
                <a:spcPct val="0"/>
              </a:spcAft>
              <a:defRPr sz="2800">
                <a:latin typeface="Arial Bold" pitchFamily="1" charset="0"/>
                <a:ea typeface="ヒラギノ角ゴ Pro W3" charset="-128"/>
                <a:cs typeface="ヒラギノ角ゴ Pro W3" charset="-128"/>
              </a:defRPr>
            </a:lvl4pPr>
            <a:lvl5pPr eaLnBrk="0" fontAlgn="base" hangingPunct="0">
              <a:spcBef>
                <a:spcPct val="0"/>
              </a:spcBef>
              <a:spcAft>
                <a:spcPct val="0"/>
              </a:spcAft>
              <a:defRPr sz="2800">
                <a:latin typeface="Arial Bold" pitchFamily="1" charset="0"/>
                <a:ea typeface="ヒラギノ角ゴ Pro W3" charset="-128"/>
                <a:cs typeface="ヒラギノ角ゴ Pro W3" charset="-128"/>
              </a:defRPr>
            </a:lvl5pPr>
            <a:lvl6pPr marL="457200" fontAlgn="base">
              <a:spcBef>
                <a:spcPct val="0"/>
              </a:spcBef>
              <a:spcAft>
                <a:spcPct val="0"/>
              </a:spcAft>
              <a:defRPr sz="2800">
                <a:solidFill>
                  <a:srgbClr val="005389"/>
                </a:solidFill>
                <a:latin typeface="Arial Bold" pitchFamily="1" charset="0"/>
                <a:ea typeface="ヒラギノ角ゴ Pro W3" charset="-128"/>
                <a:cs typeface="ヒラギノ角ゴ Pro W3" charset="-128"/>
              </a:defRPr>
            </a:lvl6pPr>
            <a:lvl7pPr marL="914400" fontAlgn="base">
              <a:spcBef>
                <a:spcPct val="0"/>
              </a:spcBef>
              <a:spcAft>
                <a:spcPct val="0"/>
              </a:spcAft>
              <a:defRPr sz="2800">
                <a:solidFill>
                  <a:srgbClr val="005389"/>
                </a:solidFill>
                <a:latin typeface="Arial Bold" pitchFamily="1" charset="0"/>
                <a:ea typeface="ヒラギノ角ゴ Pro W3" charset="-128"/>
                <a:cs typeface="ヒラギノ角ゴ Pro W3" charset="-128"/>
              </a:defRPr>
            </a:lvl7pPr>
            <a:lvl8pPr marL="1371600" fontAlgn="base">
              <a:spcBef>
                <a:spcPct val="0"/>
              </a:spcBef>
              <a:spcAft>
                <a:spcPct val="0"/>
              </a:spcAft>
              <a:defRPr sz="2800">
                <a:solidFill>
                  <a:srgbClr val="005389"/>
                </a:solidFill>
                <a:latin typeface="Arial Bold" pitchFamily="1" charset="0"/>
                <a:ea typeface="ヒラギノ角ゴ Pro W3" charset="-128"/>
                <a:cs typeface="ヒラギノ角ゴ Pro W3" charset="-128"/>
              </a:defRPr>
            </a:lvl8pPr>
            <a:lvl9pPr marL="1828800" fontAlgn="base">
              <a:spcBef>
                <a:spcPct val="0"/>
              </a:spcBef>
              <a:spcAft>
                <a:spcPct val="0"/>
              </a:spcAft>
              <a:defRPr sz="2800">
                <a:solidFill>
                  <a:srgbClr val="005389"/>
                </a:solidFill>
                <a:latin typeface="Arial Bold" pitchFamily="1" charset="0"/>
                <a:ea typeface="ヒラギノ角ゴ Pro W3" charset="-128"/>
                <a:cs typeface="ヒラギノ角ゴ Pro W3" charset="-128"/>
              </a:defRPr>
            </a:lvl9pPr>
          </a:lstStyle>
          <a:p>
            <a:r>
              <a:rPr lang="en-US" dirty="0">
                <a:solidFill>
                  <a:schemeClr val="accent1">
                    <a:lumMod val="50000"/>
                  </a:schemeClr>
                </a:solidFill>
                <a:latin typeface="Times New Roman" panose="02020603050405020304" pitchFamily="18" charset="0"/>
                <a:cs typeface="Times New Roman" panose="02020603050405020304" pitchFamily="18" charset="0"/>
              </a:rPr>
              <a:t>Despite the gains, we must do better; our absolute graduation rate is too low, and 1 year retention has flat-lined</a:t>
            </a:r>
          </a:p>
        </p:txBody>
      </p:sp>
      <p:sp>
        <p:nvSpPr>
          <p:cNvPr id="2" name="Footer Placeholder 1"/>
          <p:cNvSpPr>
            <a:spLocks noGrp="1"/>
          </p:cNvSpPr>
          <p:nvPr>
            <p:ph type="ftr" sz="quarter" idx="11"/>
          </p:nvPr>
        </p:nvSpPr>
        <p:spPr/>
        <p:txBody>
          <a:bodyPr/>
          <a:lstStyle/>
          <a:p>
            <a:endParaRPr lang="en-US" dirty="0">
              <a:solidFill>
                <a:prstClr val="black">
                  <a:tint val="75000"/>
                </a:prstClr>
              </a:solidFill>
            </a:endParaRPr>
          </a:p>
        </p:txBody>
      </p:sp>
    </p:spTree>
    <p:extLst>
      <p:ext uri="{BB962C8B-B14F-4D97-AF65-F5344CB8AC3E}">
        <p14:creationId xmlns:p14="http://schemas.microsoft.com/office/powerpoint/2010/main" val="112546415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bwMode="auto">
          <a:xfrm>
            <a:off x="5341257" y="2278953"/>
            <a:ext cx="5924772" cy="858416"/>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a:ln>
                <a:noFill/>
              </a:ln>
              <a:solidFill>
                <a:schemeClr val="tx1"/>
              </a:solidFill>
              <a:effectLst/>
              <a:latin typeface="Arial" charset="0"/>
              <a:ea typeface="ヒラギノ角ゴ Pro W3" charset="-128"/>
              <a:cs typeface="ヒラギノ角ゴ Pro W3" charset="-128"/>
            </a:endParaRPr>
          </a:p>
        </p:txBody>
      </p:sp>
      <p:sp>
        <p:nvSpPr>
          <p:cNvPr id="5" name="Title 1"/>
          <p:cNvSpPr txBox="1">
            <a:spLocks/>
          </p:cNvSpPr>
          <p:nvPr/>
        </p:nvSpPr>
        <p:spPr bwMode="auto">
          <a:xfrm>
            <a:off x="312719" y="267387"/>
            <a:ext cx="10993247" cy="971924"/>
          </a:xfrm>
          <a:prstGeom prst="rect">
            <a:avLst/>
          </a:prstGeom>
          <a:solidFill>
            <a:schemeClr val="accent5">
              <a:lumMod val="90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rtl="0" eaLnBrk="0" fontAlgn="base" hangingPunct="0">
              <a:spcBef>
                <a:spcPct val="0"/>
              </a:spcBef>
              <a:spcAft>
                <a:spcPct val="0"/>
              </a:spcAft>
              <a:defRPr sz="2800">
                <a:solidFill>
                  <a:schemeClr val="tx1"/>
                </a:solidFill>
                <a:latin typeface="+mj-lt"/>
                <a:ea typeface="+mj-ea"/>
                <a:cs typeface="+mj-cs"/>
              </a:defRPr>
            </a:lvl1pPr>
            <a:lvl2pPr algn="l" rtl="0" eaLnBrk="0" fontAlgn="base" hangingPunct="0">
              <a:spcBef>
                <a:spcPct val="0"/>
              </a:spcBef>
              <a:spcAft>
                <a:spcPct val="0"/>
              </a:spcAft>
              <a:defRPr sz="2800">
                <a:solidFill>
                  <a:schemeClr val="tx1"/>
                </a:solidFill>
                <a:latin typeface="Arial Bold" pitchFamily="1" charset="0"/>
                <a:ea typeface="ヒラギノ角ゴ Pro W3" charset="-128"/>
                <a:cs typeface="ヒラギノ角ゴ Pro W3" charset="-128"/>
              </a:defRPr>
            </a:lvl2pPr>
            <a:lvl3pPr algn="l" rtl="0" eaLnBrk="0" fontAlgn="base" hangingPunct="0">
              <a:spcBef>
                <a:spcPct val="0"/>
              </a:spcBef>
              <a:spcAft>
                <a:spcPct val="0"/>
              </a:spcAft>
              <a:defRPr sz="2800">
                <a:solidFill>
                  <a:schemeClr val="tx1"/>
                </a:solidFill>
                <a:latin typeface="Arial Bold" pitchFamily="1" charset="0"/>
                <a:ea typeface="ヒラギノ角ゴ Pro W3" charset="-128"/>
                <a:cs typeface="ヒラギノ角ゴ Pro W3" charset="-128"/>
              </a:defRPr>
            </a:lvl3pPr>
            <a:lvl4pPr algn="l" rtl="0" eaLnBrk="0" fontAlgn="base" hangingPunct="0">
              <a:spcBef>
                <a:spcPct val="0"/>
              </a:spcBef>
              <a:spcAft>
                <a:spcPct val="0"/>
              </a:spcAft>
              <a:defRPr sz="2800">
                <a:solidFill>
                  <a:schemeClr val="tx1"/>
                </a:solidFill>
                <a:latin typeface="Arial Bold" pitchFamily="1" charset="0"/>
                <a:ea typeface="ヒラギノ角ゴ Pro W3" charset="-128"/>
                <a:cs typeface="ヒラギノ角ゴ Pro W3" charset="-128"/>
              </a:defRPr>
            </a:lvl4pPr>
            <a:lvl5pPr algn="l" rtl="0" eaLnBrk="0" fontAlgn="base" hangingPunct="0">
              <a:spcBef>
                <a:spcPct val="0"/>
              </a:spcBef>
              <a:spcAft>
                <a:spcPct val="0"/>
              </a:spcAft>
              <a:defRPr sz="2800">
                <a:solidFill>
                  <a:schemeClr val="tx1"/>
                </a:solidFill>
                <a:latin typeface="Arial Bold" pitchFamily="1" charset="0"/>
                <a:ea typeface="ヒラギノ角ゴ Pro W3" charset="-128"/>
                <a:cs typeface="ヒラギノ角ゴ Pro W3" charset="-128"/>
              </a:defRPr>
            </a:lvl5pPr>
            <a:lvl6pPr marL="457200" algn="l" rtl="0" fontAlgn="base">
              <a:spcBef>
                <a:spcPct val="0"/>
              </a:spcBef>
              <a:spcAft>
                <a:spcPct val="0"/>
              </a:spcAft>
              <a:defRPr sz="2800">
                <a:solidFill>
                  <a:srgbClr val="005389"/>
                </a:solidFill>
                <a:latin typeface="Arial Bold" pitchFamily="1" charset="0"/>
                <a:ea typeface="ヒラギノ角ゴ Pro W3" charset="-128"/>
                <a:cs typeface="ヒラギノ角ゴ Pro W3" charset="-128"/>
              </a:defRPr>
            </a:lvl6pPr>
            <a:lvl7pPr marL="914400" algn="l" rtl="0" fontAlgn="base">
              <a:spcBef>
                <a:spcPct val="0"/>
              </a:spcBef>
              <a:spcAft>
                <a:spcPct val="0"/>
              </a:spcAft>
              <a:defRPr sz="2800">
                <a:solidFill>
                  <a:srgbClr val="005389"/>
                </a:solidFill>
                <a:latin typeface="Arial Bold" pitchFamily="1" charset="0"/>
                <a:ea typeface="ヒラギノ角ゴ Pro W3" charset="-128"/>
                <a:cs typeface="ヒラギノ角ゴ Pro W3" charset="-128"/>
              </a:defRPr>
            </a:lvl7pPr>
            <a:lvl8pPr marL="1371600" algn="l" rtl="0" fontAlgn="base">
              <a:spcBef>
                <a:spcPct val="0"/>
              </a:spcBef>
              <a:spcAft>
                <a:spcPct val="0"/>
              </a:spcAft>
              <a:defRPr sz="2800">
                <a:solidFill>
                  <a:srgbClr val="005389"/>
                </a:solidFill>
                <a:latin typeface="Arial Bold" pitchFamily="1" charset="0"/>
                <a:ea typeface="ヒラギノ角ゴ Pro W3" charset="-128"/>
                <a:cs typeface="ヒラギノ角ゴ Pro W3" charset="-128"/>
              </a:defRPr>
            </a:lvl8pPr>
            <a:lvl9pPr marL="1828800" algn="l" rtl="0" fontAlgn="base">
              <a:spcBef>
                <a:spcPct val="0"/>
              </a:spcBef>
              <a:spcAft>
                <a:spcPct val="0"/>
              </a:spcAft>
              <a:defRPr sz="2800">
                <a:solidFill>
                  <a:srgbClr val="005389"/>
                </a:solidFill>
                <a:latin typeface="Arial Bold" pitchFamily="1" charset="0"/>
                <a:ea typeface="ヒラギノ角ゴ Pro W3" charset="-128"/>
                <a:cs typeface="ヒラギノ角ゴ Pro W3" charset="-128"/>
              </a:defRPr>
            </a:lvl9pPr>
          </a:lstStyle>
          <a:p>
            <a:pPr algn="ctr"/>
            <a:r>
              <a:rPr lang="en-US" altLang="en-US" b="1" dirty="0">
                <a:latin typeface="Times New Roman" panose="02020603050405020304" pitchFamily="18" charset="0"/>
                <a:cs typeface="Times New Roman" panose="02020603050405020304" pitchFamily="18" charset="0"/>
              </a:rPr>
              <a:t>We developed a program of student success initiatives </a:t>
            </a:r>
          </a:p>
          <a:p>
            <a:pPr algn="ctr"/>
            <a:r>
              <a:rPr lang="en-US" altLang="en-US" b="1" dirty="0">
                <a:latin typeface="Times New Roman" panose="02020603050405020304" pitchFamily="18" charset="0"/>
                <a:cs typeface="Times New Roman" panose="02020603050405020304" pitchFamily="18" charset="0"/>
              </a:rPr>
              <a:t>which are aligned to aggressive retention goals</a:t>
            </a:r>
            <a:endParaRPr lang="en-US" i="1" kern="0" dirty="0">
              <a:solidFill>
                <a:srgbClr val="C00000"/>
              </a:solidFill>
              <a:latin typeface="Times New Roman" panose="02020603050405020304" pitchFamily="18" charset="0"/>
              <a:cs typeface="Times New Roman" panose="02020603050405020304" pitchFamily="18" charset="0"/>
            </a:endParaRPr>
          </a:p>
        </p:txBody>
      </p:sp>
      <p:sp>
        <p:nvSpPr>
          <p:cNvPr id="7" name="TextBox 11"/>
          <p:cNvSpPr txBox="1">
            <a:spLocks noChangeArrowheads="1"/>
          </p:cNvSpPr>
          <p:nvPr/>
        </p:nvSpPr>
        <p:spPr bwMode="auto">
          <a:xfrm>
            <a:off x="312719" y="2469757"/>
            <a:ext cx="4483497"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285750" indent="-285750" defTabSz="228600">
              <a:spcBef>
                <a:spcPct val="20000"/>
              </a:spcBef>
              <a:buClr>
                <a:srgbClr val="005389"/>
              </a:buClr>
              <a:buFont typeface="Lucida Grande" pitchFamily="36" charset="0"/>
              <a:buChar char="▸"/>
              <a:defRPr sz="2000">
                <a:solidFill>
                  <a:srgbClr val="005A8B"/>
                </a:solidFill>
                <a:latin typeface="Arial" panose="020B0604020202020204" pitchFamily="34" charset="0"/>
                <a:ea typeface="ヒラギノ角ゴ Pro W3" pitchFamily="36" charset="-128"/>
              </a:defRPr>
            </a:lvl1pPr>
            <a:lvl2pPr marL="742950" indent="-285750" defTabSz="228600">
              <a:spcBef>
                <a:spcPct val="20000"/>
              </a:spcBef>
              <a:buClr>
                <a:srgbClr val="005389"/>
              </a:buClr>
              <a:buFont typeface="Lucida Grande" pitchFamily="36" charset="0"/>
              <a:buChar char="▸"/>
              <a:defRPr>
                <a:solidFill>
                  <a:srgbClr val="005A8B"/>
                </a:solidFill>
                <a:latin typeface="Arial Bold" panose="020B0704020202020204" pitchFamily="34" charset="0"/>
                <a:ea typeface="ヒラギノ角ゴ Pro W3" pitchFamily="36" charset="-128"/>
              </a:defRPr>
            </a:lvl2pPr>
            <a:lvl3pPr marL="1143000" indent="-228600" defTabSz="228600">
              <a:spcBef>
                <a:spcPct val="20000"/>
              </a:spcBef>
              <a:buClr>
                <a:srgbClr val="005389"/>
              </a:buClr>
              <a:buSzPct val="75000"/>
              <a:buFont typeface="Lucida Grande" pitchFamily="36" charset="0"/>
              <a:buChar char="▸"/>
              <a:defRPr>
                <a:solidFill>
                  <a:srgbClr val="005A8B"/>
                </a:solidFill>
                <a:latin typeface="Arial" panose="020B0604020202020204" pitchFamily="34" charset="0"/>
                <a:ea typeface="ヒラギノ角ゴ Pro W3" pitchFamily="36" charset="-128"/>
              </a:defRPr>
            </a:lvl3pPr>
            <a:lvl4pPr marL="1600200" indent="-228600" defTabSz="228600">
              <a:spcBef>
                <a:spcPct val="20000"/>
              </a:spcBef>
              <a:buClr>
                <a:srgbClr val="005389"/>
              </a:buClr>
              <a:buFont typeface="Lucida Grande" pitchFamily="36" charset="0"/>
              <a:buChar char="▸"/>
              <a:defRPr>
                <a:solidFill>
                  <a:srgbClr val="005A8B"/>
                </a:solidFill>
                <a:latin typeface="Arial" panose="020B0604020202020204" pitchFamily="34" charset="0"/>
                <a:ea typeface="ヒラギノ角ゴ Pro W3" pitchFamily="36" charset="-128"/>
              </a:defRPr>
            </a:lvl4pPr>
            <a:lvl5pPr marL="2057400" indent="-228600" defTabSz="228600">
              <a:spcBef>
                <a:spcPct val="20000"/>
              </a:spcBef>
              <a:buClr>
                <a:srgbClr val="005389"/>
              </a:buClr>
              <a:buFont typeface="Lucida Grande" pitchFamily="36" charset="0"/>
              <a:buChar char="▸"/>
              <a:defRPr>
                <a:solidFill>
                  <a:srgbClr val="005A8B"/>
                </a:solidFill>
                <a:latin typeface="Arial Bold" panose="020B0704020202020204" pitchFamily="34" charset="0"/>
                <a:ea typeface="ヒラギノ角ゴ Pro W3" pitchFamily="36" charset="-128"/>
              </a:defRPr>
            </a:lvl5pPr>
            <a:lvl6pPr marL="2514600" indent="-228600" defTabSz="228600" eaLnBrk="0" fontAlgn="base" hangingPunct="0">
              <a:spcBef>
                <a:spcPct val="20000"/>
              </a:spcBef>
              <a:spcAft>
                <a:spcPct val="0"/>
              </a:spcAft>
              <a:buClr>
                <a:srgbClr val="005389"/>
              </a:buClr>
              <a:buFont typeface="Lucida Grande" pitchFamily="36" charset="0"/>
              <a:buChar char="▸"/>
              <a:defRPr>
                <a:solidFill>
                  <a:srgbClr val="005A8B"/>
                </a:solidFill>
                <a:latin typeface="Arial Bold" panose="020B0704020202020204" pitchFamily="34" charset="0"/>
                <a:ea typeface="ヒラギノ角ゴ Pro W3" pitchFamily="36" charset="-128"/>
              </a:defRPr>
            </a:lvl6pPr>
            <a:lvl7pPr marL="2971800" indent="-228600" defTabSz="228600" eaLnBrk="0" fontAlgn="base" hangingPunct="0">
              <a:spcBef>
                <a:spcPct val="20000"/>
              </a:spcBef>
              <a:spcAft>
                <a:spcPct val="0"/>
              </a:spcAft>
              <a:buClr>
                <a:srgbClr val="005389"/>
              </a:buClr>
              <a:buFont typeface="Lucida Grande" pitchFamily="36" charset="0"/>
              <a:buChar char="▸"/>
              <a:defRPr>
                <a:solidFill>
                  <a:srgbClr val="005A8B"/>
                </a:solidFill>
                <a:latin typeface="Arial Bold" panose="020B0704020202020204" pitchFamily="34" charset="0"/>
                <a:ea typeface="ヒラギノ角ゴ Pro W3" pitchFamily="36" charset="-128"/>
              </a:defRPr>
            </a:lvl7pPr>
            <a:lvl8pPr marL="3429000" indent="-228600" defTabSz="228600" eaLnBrk="0" fontAlgn="base" hangingPunct="0">
              <a:spcBef>
                <a:spcPct val="20000"/>
              </a:spcBef>
              <a:spcAft>
                <a:spcPct val="0"/>
              </a:spcAft>
              <a:buClr>
                <a:srgbClr val="005389"/>
              </a:buClr>
              <a:buFont typeface="Lucida Grande" pitchFamily="36" charset="0"/>
              <a:buChar char="▸"/>
              <a:defRPr>
                <a:solidFill>
                  <a:srgbClr val="005A8B"/>
                </a:solidFill>
                <a:latin typeface="Arial Bold" panose="020B0704020202020204" pitchFamily="34" charset="0"/>
                <a:ea typeface="ヒラギノ角ゴ Pro W3" pitchFamily="36" charset="-128"/>
              </a:defRPr>
            </a:lvl8pPr>
            <a:lvl9pPr marL="3886200" indent="-228600" defTabSz="228600" eaLnBrk="0" fontAlgn="base" hangingPunct="0">
              <a:spcBef>
                <a:spcPct val="20000"/>
              </a:spcBef>
              <a:spcAft>
                <a:spcPct val="0"/>
              </a:spcAft>
              <a:buClr>
                <a:srgbClr val="005389"/>
              </a:buClr>
              <a:buFont typeface="Lucida Grande" pitchFamily="36" charset="0"/>
              <a:buChar char="▸"/>
              <a:defRPr>
                <a:solidFill>
                  <a:srgbClr val="005A8B"/>
                </a:solidFill>
                <a:latin typeface="Arial Bold" panose="020B0704020202020204" pitchFamily="34" charset="0"/>
                <a:ea typeface="ヒラギノ角ゴ Pro W3" pitchFamily="36" charset="-128"/>
              </a:defRPr>
            </a:lvl9pPr>
          </a:lstStyle>
          <a:p>
            <a:pPr>
              <a:spcBef>
                <a:spcPct val="0"/>
              </a:spcBef>
              <a:buClrTx/>
              <a:buNone/>
              <a:defRPr/>
            </a:pPr>
            <a:r>
              <a:rPr lang="en-US" altLang="en-US" sz="1800" b="1" dirty="0">
                <a:solidFill>
                  <a:schemeClr val="bg1">
                    <a:lumMod val="65000"/>
                  </a:schemeClr>
                </a:solidFill>
              </a:rPr>
              <a:t>3-5% increase in freshman retention</a:t>
            </a:r>
            <a:endParaRPr lang="en-US" altLang="en-US" sz="1800" dirty="0">
              <a:solidFill>
                <a:schemeClr val="bg1">
                  <a:lumMod val="65000"/>
                </a:schemeClr>
              </a:solidFill>
            </a:endParaRPr>
          </a:p>
        </p:txBody>
      </p:sp>
      <p:sp>
        <p:nvSpPr>
          <p:cNvPr id="3" name="Rectangle 2"/>
          <p:cNvSpPr/>
          <p:nvPr/>
        </p:nvSpPr>
        <p:spPr bwMode="auto">
          <a:xfrm>
            <a:off x="292590" y="1460310"/>
            <a:ext cx="4634252" cy="478339"/>
          </a:xfrm>
          <a:prstGeom prst="rect">
            <a:avLst/>
          </a:prstGeom>
          <a:solidFill>
            <a:schemeClr val="bg2">
              <a:lumMod val="60000"/>
              <a:lumOff val="4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2000" b="1" i="0" u="none" strike="noStrike" cap="none" normalizeH="0" baseline="0" dirty="0">
                <a:ln>
                  <a:noFill/>
                </a:ln>
                <a:solidFill>
                  <a:schemeClr val="bg1">
                    <a:lumMod val="65000"/>
                  </a:schemeClr>
                </a:solidFill>
                <a:effectLst/>
                <a:latin typeface="Arial" charset="0"/>
                <a:ea typeface="ヒラギノ角ゴ Pro W3" charset="-128"/>
                <a:cs typeface="ヒラギノ角ゴ Pro W3" charset="-128"/>
              </a:rPr>
              <a:t>Goals </a:t>
            </a:r>
            <a:r>
              <a:rPr kumimoji="0" lang="en-US" sz="2000" i="1" u="none" strike="noStrike" cap="none" normalizeH="0" baseline="0" dirty="0">
                <a:ln>
                  <a:noFill/>
                </a:ln>
                <a:solidFill>
                  <a:schemeClr val="bg1">
                    <a:lumMod val="65000"/>
                  </a:schemeClr>
                </a:solidFill>
                <a:effectLst/>
                <a:latin typeface="Arial" charset="0"/>
                <a:ea typeface="ヒラギノ角ゴ Pro W3" charset="-128"/>
                <a:cs typeface="ヒラギノ角ゴ Pro W3" charset="-128"/>
              </a:rPr>
              <a:t>(examples)</a:t>
            </a:r>
          </a:p>
        </p:txBody>
      </p:sp>
      <p:sp>
        <p:nvSpPr>
          <p:cNvPr id="12" name="Rectangle 11"/>
          <p:cNvSpPr/>
          <p:nvPr/>
        </p:nvSpPr>
        <p:spPr bwMode="auto">
          <a:xfrm>
            <a:off x="5341257" y="1460310"/>
            <a:ext cx="6113336" cy="478339"/>
          </a:xfrm>
          <a:prstGeom prst="rect">
            <a:avLst/>
          </a:prstGeom>
          <a:solidFill>
            <a:schemeClr val="bg2">
              <a:lumMod val="60000"/>
              <a:lumOff val="4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000" b="1" dirty="0">
                <a:latin typeface="Arial" charset="0"/>
                <a:ea typeface="ヒラギノ角ゴ Pro W3" charset="-128"/>
                <a:cs typeface="ヒラギノ角ゴ Pro W3" charset="-128"/>
              </a:rPr>
              <a:t>Initiatives </a:t>
            </a:r>
            <a:r>
              <a:rPr lang="en-US" sz="2000" i="1" dirty="0">
                <a:latin typeface="Arial" charset="0"/>
                <a:ea typeface="ヒラギノ角ゴ Pro W3" charset="-128"/>
                <a:cs typeface="ヒラギノ角ゴ Pro W3" charset="-128"/>
              </a:rPr>
              <a:t>(examples)</a:t>
            </a:r>
            <a:endParaRPr kumimoji="0" lang="en-US" sz="2000" i="1" u="none" strike="noStrike" cap="none" normalizeH="0" baseline="0" dirty="0">
              <a:ln>
                <a:noFill/>
              </a:ln>
              <a:solidFill>
                <a:schemeClr val="tx1"/>
              </a:solidFill>
              <a:effectLst/>
              <a:latin typeface="Arial" charset="0"/>
              <a:ea typeface="ヒラギノ角ゴ Pro W3" charset="-128"/>
              <a:cs typeface="ヒラギノ角ゴ Pro W3" charset="-128"/>
            </a:endParaRPr>
          </a:p>
        </p:txBody>
      </p:sp>
      <p:sp>
        <p:nvSpPr>
          <p:cNvPr id="13" name="TextBox 11"/>
          <p:cNvSpPr txBox="1">
            <a:spLocks noChangeArrowheads="1"/>
          </p:cNvSpPr>
          <p:nvPr/>
        </p:nvSpPr>
        <p:spPr bwMode="auto">
          <a:xfrm>
            <a:off x="312719" y="2967821"/>
            <a:ext cx="4483497"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285750" indent="-285750" defTabSz="228600">
              <a:spcBef>
                <a:spcPct val="20000"/>
              </a:spcBef>
              <a:buClr>
                <a:srgbClr val="005389"/>
              </a:buClr>
              <a:buFont typeface="Lucida Grande" pitchFamily="36" charset="0"/>
              <a:buChar char="▸"/>
              <a:defRPr sz="2000">
                <a:solidFill>
                  <a:srgbClr val="005A8B"/>
                </a:solidFill>
                <a:latin typeface="Arial" panose="020B0604020202020204" pitchFamily="34" charset="0"/>
                <a:ea typeface="ヒラギノ角ゴ Pro W3" pitchFamily="36" charset="-128"/>
              </a:defRPr>
            </a:lvl1pPr>
            <a:lvl2pPr marL="742950" indent="-285750" defTabSz="228600">
              <a:spcBef>
                <a:spcPct val="20000"/>
              </a:spcBef>
              <a:buClr>
                <a:srgbClr val="005389"/>
              </a:buClr>
              <a:buFont typeface="Lucida Grande" pitchFamily="36" charset="0"/>
              <a:buChar char="▸"/>
              <a:defRPr>
                <a:solidFill>
                  <a:srgbClr val="005A8B"/>
                </a:solidFill>
                <a:latin typeface="Arial Bold" panose="020B0704020202020204" pitchFamily="34" charset="0"/>
                <a:ea typeface="ヒラギノ角ゴ Pro W3" pitchFamily="36" charset="-128"/>
              </a:defRPr>
            </a:lvl2pPr>
            <a:lvl3pPr marL="1143000" indent="-228600" defTabSz="228600">
              <a:spcBef>
                <a:spcPct val="20000"/>
              </a:spcBef>
              <a:buClr>
                <a:srgbClr val="005389"/>
              </a:buClr>
              <a:buSzPct val="75000"/>
              <a:buFont typeface="Lucida Grande" pitchFamily="36" charset="0"/>
              <a:buChar char="▸"/>
              <a:defRPr>
                <a:solidFill>
                  <a:srgbClr val="005A8B"/>
                </a:solidFill>
                <a:latin typeface="Arial" panose="020B0604020202020204" pitchFamily="34" charset="0"/>
                <a:ea typeface="ヒラギノ角ゴ Pro W3" pitchFamily="36" charset="-128"/>
              </a:defRPr>
            </a:lvl3pPr>
            <a:lvl4pPr marL="1600200" indent="-228600" defTabSz="228600">
              <a:spcBef>
                <a:spcPct val="20000"/>
              </a:spcBef>
              <a:buClr>
                <a:srgbClr val="005389"/>
              </a:buClr>
              <a:buFont typeface="Lucida Grande" pitchFamily="36" charset="0"/>
              <a:buChar char="▸"/>
              <a:defRPr>
                <a:solidFill>
                  <a:srgbClr val="005A8B"/>
                </a:solidFill>
                <a:latin typeface="Arial" panose="020B0604020202020204" pitchFamily="34" charset="0"/>
                <a:ea typeface="ヒラギノ角ゴ Pro W3" pitchFamily="36" charset="-128"/>
              </a:defRPr>
            </a:lvl4pPr>
            <a:lvl5pPr marL="2057400" indent="-228600" defTabSz="228600">
              <a:spcBef>
                <a:spcPct val="20000"/>
              </a:spcBef>
              <a:buClr>
                <a:srgbClr val="005389"/>
              </a:buClr>
              <a:buFont typeface="Lucida Grande" pitchFamily="36" charset="0"/>
              <a:buChar char="▸"/>
              <a:defRPr>
                <a:solidFill>
                  <a:srgbClr val="005A8B"/>
                </a:solidFill>
                <a:latin typeface="Arial Bold" panose="020B0704020202020204" pitchFamily="34" charset="0"/>
                <a:ea typeface="ヒラギノ角ゴ Pro W3" pitchFamily="36" charset="-128"/>
              </a:defRPr>
            </a:lvl5pPr>
            <a:lvl6pPr marL="2514600" indent="-228600" defTabSz="228600" eaLnBrk="0" fontAlgn="base" hangingPunct="0">
              <a:spcBef>
                <a:spcPct val="20000"/>
              </a:spcBef>
              <a:spcAft>
                <a:spcPct val="0"/>
              </a:spcAft>
              <a:buClr>
                <a:srgbClr val="005389"/>
              </a:buClr>
              <a:buFont typeface="Lucida Grande" pitchFamily="36" charset="0"/>
              <a:buChar char="▸"/>
              <a:defRPr>
                <a:solidFill>
                  <a:srgbClr val="005A8B"/>
                </a:solidFill>
                <a:latin typeface="Arial Bold" panose="020B0704020202020204" pitchFamily="34" charset="0"/>
                <a:ea typeface="ヒラギノ角ゴ Pro W3" pitchFamily="36" charset="-128"/>
              </a:defRPr>
            </a:lvl6pPr>
            <a:lvl7pPr marL="2971800" indent="-228600" defTabSz="228600" eaLnBrk="0" fontAlgn="base" hangingPunct="0">
              <a:spcBef>
                <a:spcPct val="20000"/>
              </a:spcBef>
              <a:spcAft>
                <a:spcPct val="0"/>
              </a:spcAft>
              <a:buClr>
                <a:srgbClr val="005389"/>
              </a:buClr>
              <a:buFont typeface="Lucida Grande" pitchFamily="36" charset="0"/>
              <a:buChar char="▸"/>
              <a:defRPr>
                <a:solidFill>
                  <a:srgbClr val="005A8B"/>
                </a:solidFill>
                <a:latin typeface="Arial Bold" panose="020B0704020202020204" pitchFamily="34" charset="0"/>
                <a:ea typeface="ヒラギノ角ゴ Pro W3" pitchFamily="36" charset="-128"/>
              </a:defRPr>
            </a:lvl7pPr>
            <a:lvl8pPr marL="3429000" indent="-228600" defTabSz="228600" eaLnBrk="0" fontAlgn="base" hangingPunct="0">
              <a:spcBef>
                <a:spcPct val="20000"/>
              </a:spcBef>
              <a:spcAft>
                <a:spcPct val="0"/>
              </a:spcAft>
              <a:buClr>
                <a:srgbClr val="005389"/>
              </a:buClr>
              <a:buFont typeface="Lucida Grande" pitchFamily="36" charset="0"/>
              <a:buChar char="▸"/>
              <a:defRPr>
                <a:solidFill>
                  <a:srgbClr val="005A8B"/>
                </a:solidFill>
                <a:latin typeface="Arial Bold" panose="020B0704020202020204" pitchFamily="34" charset="0"/>
                <a:ea typeface="ヒラギノ角ゴ Pro W3" pitchFamily="36" charset="-128"/>
              </a:defRPr>
            </a:lvl8pPr>
            <a:lvl9pPr marL="3886200" indent="-228600" defTabSz="228600" eaLnBrk="0" fontAlgn="base" hangingPunct="0">
              <a:spcBef>
                <a:spcPct val="20000"/>
              </a:spcBef>
              <a:spcAft>
                <a:spcPct val="0"/>
              </a:spcAft>
              <a:buClr>
                <a:srgbClr val="005389"/>
              </a:buClr>
              <a:buFont typeface="Lucida Grande" pitchFamily="36" charset="0"/>
              <a:buChar char="▸"/>
              <a:defRPr>
                <a:solidFill>
                  <a:srgbClr val="005A8B"/>
                </a:solidFill>
                <a:latin typeface="Arial Bold" panose="020B0704020202020204" pitchFamily="34" charset="0"/>
                <a:ea typeface="ヒラギノ角ゴ Pro W3" pitchFamily="36" charset="-128"/>
              </a:defRPr>
            </a:lvl9pPr>
          </a:lstStyle>
          <a:p>
            <a:pPr>
              <a:spcBef>
                <a:spcPct val="0"/>
              </a:spcBef>
              <a:buClrTx/>
              <a:buNone/>
              <a:defRPr/>
            </a:pPr>
            <a:r>
              <a:rPr lang="en-US" altLang="en-US" sz="1800" b="1" dirty="0">
                <a:solidFill>
                  <a:schemeClr val="bg1">
                    <a:lumMod val="65000"/>
                  </a:schemeClr>
                </a:solidFill>
              </a:rPr>
              <a:t>2-3% increase in new transfer retention</a:t>
            </a:r>
            <a:endParaRPr lang="en-US" altLang="en-US" sz="1800" dirty="0">
              <a:solidFill>
                <a:schemeClr val="bg1">
                  <a:lumMod val="65000"/>
                </a:schemeClr>
              </a:solidFill>
            </a:endParaRPr>
          </a:p>
        </p:txBody>
      </p:sp>
      <p:sp>
        <p:nvSpPr>
          <p:cNvPr id="15" name="TextBox 11"/>
          <p:cNvSpPr txBox="1">
            <a:spLocks noChangeArrowheads="1"/>
          </p:cNvSpPr>
          <p:nvPr/>
        </p:nvSpPr>
        <p:spPr bwMode="auto">
          <a:xfrm>
            <a:off x="312719" y="3472514"/>
            <a:ext cx="502853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285750" indent="-285750" defTabSz="228600">
              <a:spcBef>
                <a:spcPct val="20000"/>
              </a:spcBef>
              <a:buClr>
                <a:srgbClr val="005389"/>
              </a:buClr>
              <a:buFont typeface="Lucida Grande" pitchFamily="36" charset="0"/>
              <a:buChar char="▸"/>
              <a:defRPr sz="2000">
                <a:solidFill>
                  <a:srgbClr val="005A8B"/>
                </a:solidFill>
                <a:latin typeface="Arial" panose="020B0604020202020204" pitchFamily="34" charset="0"/>
                <a:ea typeface="ヒラギノ角ゴ Pro W3" pitchFamily="36" charset="-128"/>
              </a:defRPr>
            </a:lvl1pPr>
            <a:lvl2pPr marL="742950" indent="-285750" defTabSz="228600">
              <a:spcBef>
                <a:spcPct val="20000"/>
              </a:spcBef>
              <a:buClr>
                <a:srgbClr val="005389"/>
              </a:buClr>
              <a:buFont typeface="Lucida Grande" pitchFamily="36" charset="0"/>
              <a:buChar char="▸"/>
              <a:defRPr>
                <a:solidFill>
                  <a:srgbClr val="005A8B"/>
                </a:solidFill>
                <a:latin typeface="Arial Bold" panose="020B0704020202020204" pitchFamily="34" charset="0"/>
                <a:ea typeface="ヒラギノ角ゴ Pro W3" pitchFamily="36" charset="-128"/>
              </a:defRPr>
            </a:lvl2pPr>
            <a:lvl3pPr marL="1143000" indent="-228600" defTabSz="228600">
              <a:spcBef>
                <a:spcPct val="20000"/>
              </a:spcBef>
              <a:buClr>
                <a:srgbClr val="005389"/>
              </a:buClr>
              <a:buSzPct val="75000"/>
              <a:buFont typeface="Lucida Grande" pitchFamily="36" charset="0"/>
              <a:buChar char="▸"/>
              <a:defRPr>
                <a:solidFill>
                  <a:srgbClr val="005A8B"/>
                </a:solidFill>
                <a:latin typeface="Arial" panose="020B0604020202020204" pitchFamily="34" charset="0"/>
                <a:ea typeface="ヒラギノ角ゴ Pro W3" pitchFamily="36" charset="-128"/>
              </a:defRPr>
            </a:lvl3pPr>
            <a:lvl4pPr marL="1600200" indent="-228600" defTabSz="228600">
              <a:spcBef>
                <a:spcPct val="20000"/>
              </a:spcBef>
              <a:buClr>
                <a:srgbClr val="005389"/>
              </a:buClr>
              <a:buFont typeface="Lucida Grande" pitchFamily="36" charset="0"/>
              <a:buChar char="▸"/>
              <a:defRPr>
                <a:solidFill>
                  <a:srgbClr val="005A8B"/>
                </a:solidFill>
                <a:latin typeface="Arial" panose="020B0604020202020204" pitchFamily="34" charset="0"/>
                <a:ea typeface="ヒラギノ角ゴ Pro W3" pitchFamily="36" charset="-128"/>
              </a:defRPr>
            </a:lvl4pPr>
            <a:lvl5pPr marL="2057400" indent="-228600" defTabSz="228600">
              <a:spcBef>
                <a:spcPct val="20000"/>
              </a:spcBef>
              <a:buClr>
                <a:srgbClr val="005389"/>
              </a:buClr>
              <a:buFont typeface="Lucida Grande" pitchFamily="36" charset="0"/>
              <a:buChar char="▸"/>
              <a:defRPr>
                <a:solidFill>
                  <a:srgbClr val="005A8B"/>
                </a:solidFill>
                <a:latin typeface="Arial Bold" panose="020B0704020202020204" pitchFamily="34" charset="0"/>
                <a:ea typeface="ヒラギノ角ゴ Pro W3" pitchFamily="36" charset="-128"/>
              </a:defRPr>
            </a:lvl5pPr>
            <a:lvl6pPr marL="2514600" indent="-228600" defTabSz="228600" eaLnBrk="0" fontAlgn="base" hangingPunct="0">
              <a:spcBef>
                <a:spcPct val="20000"/>
              </a:spcBef>
              <a:spcAft>
                <a:spcPct val="0"/>
              </a:spcAft>
              <a:buClr>
                <a:srgbClr val="005389"/>
              </a:buClr>
              <a:buFont typeface="Lucida Grande" pitchFamily="36" charset="0"/>
              <a:buChar char="▸"/>
              <a:defRPr>
                <a:solidFill>
                  <a:srgbClr val="005A8B"/>
                </a:solidFill>
                <a:latin typeface="Arial Bold" panose="020B0704020202020204" pitchFamily="34" charset="0"/>
                <a:ea typeface="ヒラギノ角ゴ Pro W3" pitchFamily="36" charset="-128"/>
              </a:defRPr>
            </a:lvl6pPr>
            <a:lvl7pPr marL="2971800" indent="-228600" defTabSz="228600" eaLnBrk="0" fontAlgn="base" hangingPunct="0">
              <a:spcBef>
                <a:spcPct val="20000"/>
              </a:spcBef>
              <a:spcAft>
                <a:spcPct val="0"/>
              </a:spcAft>
              <a:buClr>
                <a:srgbClr val="005389"/>
              </a:buClr>
              <a:buFont typeface="Lucida Grande" pitchFamily="36" charset="0"/>
              <a:buChar char="▸"/>
              <a:defRPr>
                <a:solidFill>
                  <a:srgbClr val="005A8B"/>
                </a:solidFill>
                <a:latin typeface="Arial Bold" panose="020B0704020202020204" pitchFamily="34" charset="0"/>
                <a:ea typeface="ヒラギノ角ゴ Pro W3" pitchFamily="36" charset="-128"/>
              </a:defRPr>
            </a:lvl7pPr>
            <a:lvl8pPr marL="3429000" indent="-228600" defTabSz="228600" eaLnBrk="0" fontAlgn="base" hangingPunct="0">
              <a:spcBef>
                <a:spcPct val="20000"/>
              </a:spcBef>
              <a:spcAft>
                <a:spcPct val="0"/>
              </a:spcAft>
              <a:buClr>
                <a:srgbClr val="005389"/>
              </a:buClr>
              <a:buFont typeface="Lucida Grande" pitchFamily="36" charset="0"/>
              <a:buChar char="▸"/>
              <a:defRPr>
                <a:solidFill>
                  <a:srgbClr val="005A8B"/>
                </a:solidFill>
                <a:latin typeface="Arial Bold" panose="020B0704020202020204" pitchFamily="34" charset="0"/>
                <a:ea typeface="ヒラギノ角ゴ Pro W3" pitchFamily="36" charset="-128"/>
              </a:defRPr>
            </a:lvl8pPr>
            <a:lvl9pPr marL="3886200" indent="-228600" defTabSz="228600" eaLnBrk="0" fontAlgn="base" hangingPunct="0">
              <a:spcBef>
                <a:spcPct val="20000"/>
              </a:spcBef>
              <a:spcAft>
                <a:spcPct val="0"/>
              </a:spcAft>
              <a:buClr>
                <a:srgbClr val="005389"/>
              </a:buClr>
              <a:buFont typeface="Lucida Grande" pitchFamily="36" charset="0"/>
              <a:buChar char="▸"/>
              <a:defRPr>
                <a:solidFill>
                  <a:srgbClr val="005A8B"/>
                </a:solidFill>
                <a:latin typeface="Arial Bold" panose="020B0704020202020204" pitchFamily="34" charset="0"/>
                <a:ea typeface="ヒラギノ角ゴ Pro W3" pitchFamily="36" charset="-128"/>
              </a:defRPr>
            </a:lvl9pPr>
          </a:lstStyle>
          <a:p>
            <a:pPr>
              <a:spcBef>
                <a:spcPct val="0"/>
              </a:spcBef>
              <a:buClrTx/>
              <a:buNone/>
              <a:defRPr/>
            </a:pPr>
            <a:r>
              <a:rPr lang="en-US" altLang="en-US" sz="1800" b="1" dirty="0">
                <a:solidFill>
                  <a:schemeClr val="bg1">
                    <a:lumMod val="65000"/>
                  </a:schemeClr>
                </a:solidFill>
              </a:rPr>
              <a:t>1% increase in continuing student retention</a:t>
            </a:r>
            <a:endParaRPr lang="en-US" altLang="en-US" sz="1800" dirty="0">
              <a:solidFill>
                <a:schemeClr val="bg1">
                  <a:lumMod val="65000"/>
                </a:schemeClr>
              </a:solidFill>
            </a:endParaRPr>
          </a:p>
        </p:txBody>
      </p:sp>
      <p:sp>
        <p:nvSpPr>
          <p:cNvPr id="4" name="TextBox 3"/>
          <p:cNvSpPr txBox="1"/>
          <p:nvPr/>
        </p:nvSpPr>
        <p:spPr>
          <a:xfrm>
            <a:off x="220020" y="2094287"/>
            <a:ext cx="2349010" cy="369332"/>
          </a:xfrm>
          <a:prstGeom prst="rect">
            <a:avLst/>
          </a:prstGeom>
          <a:noFill/>
        </p:spPr>
        <p:txBody>
          <a:bodyPr wrap="square" rtlCol="0">
            <a:spAutoFit/>
          </a:bodyPr>
          <a:lstStyle/>
          <a:p>
            <a:r>
              <a:rPr lang="en-US" b="1" i="1" dirty="0">
                <a:solidFill>
                  <a:schemeClr val="bg1">
                    <a:lumMod val="65000"/>
                  </a:schemeClr>
                </a:solidFill>
              </a:rPr>
              <a:t>Undergraduate</a:t>
            </a:r>
          </a:p>
        </p:txBody>
      </p:sp>
      <p:sp>
        <p:nvSpPr>
          <p:cNvPr id="6" name="Rectangle 5"/>
          <p:cNvSpPr/>
          <p:nvPr/>
        </p:nvSpPr>
        <p:spPr bwMode="auto">
          <a:xfrm>
            <a:off x="428340" y="3970578"/>
            <a:ext cx="4280792" cy="402376"/>
          </a:xfrm>
          <a:prstGeom prst="rect">
            <a:avLst/>
          </a:prstGeom>
          <a:noFill/>
          <a:ln w="9525" cap="flat" cmpd="sng" algn="ctr">
            <a:solidFill>
              <a:schemeClr val="tx1"/>
            </a:solidFill>
            <a:prstDash val="dash"/>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1" u="none" strike="noStrike" cap="none" normalizeH="0" baseline="0" dirty="0">
                <a:ln>
                  <a:noFill/>
                </a:ln>
                <a:solidFill>
                  <a:schemeClr val="bg1">
                    <a:lumMod val="65000"/>
                  </a:schemeClr>
                </a:solidFill>
                <a:effectLst/>
                <a:latin typeface="Arial" charset="0"/>
                <a:ea typeface="ヒラギノ角ゴ Pro W3" charset="-128"/>
                <a:cs typeface="ヒラギノ角ゴ Pro W3" charset="-128"/>
              </a:rPr>
              <a:t>**Including retention goals for each college**</a:t>
            </a:r>
          </a:p>
        </p:txBody>
      </p:sp>
      <p:sp>
        <p:nvSpPr>
          <p:cNvPr id="16" name="TextBox 15"/>
          <p:cNvSpPr txBox="1"/>
          <p:nvPr/>
        </p:nvSpPr>
        <p:spPr>
          <a:xfrm>
            <a:off x="5263421" y="2463619"/>
            <a:ext cx="6080443" cy="3477875"/>
          </a:xfrm>
          <a:prstGeom prst="rect">
            <a:avLst/>
          </a:prstGeom>
          <a:noFill/>
        </p:spPr>
        <p:txBody>
          <a:bodyPr wrap="square" rtlCol="0">
            <a:spAutoFit/>
          </a:bodyPr>
          <a:lstStyle/>
          <a:p>
            <a:pPr marL="342900" indent="-342900">
              <a:buFont typeface="+mj-lt"/>
              <a:buAutoNum type="arabicPeriod"/>
            </a:pPr>
            <a:r>
              <a:rPr lang="en-US" sz="2000" b="1" dirty="0"/>
              <a:t>Execute student support campaigns using predictive analytics (early warning data)</a:t>
            </a:r>
          </a:p>
          <a:p>
            <a:pPr marL="342900" indent="-342900">
              <a:buFont typeface="+mj-lt"/>
              <a:buAutoNum type="arabicPeriod"/>
            </a:pPr>
            <a:endParaRPr lang="en-US" sz="2000" dirty="0"/>
          </a:p>
          <a:p>
            <a:pPr marL="342900" indent="-342900">
              <a:buFont typeface="+mj-lt"/>
              <a:buAutoNum type="arabicPeriod"/>
            </a:pPr>
            <a:r>
              <a:rPr lang="en-US" sz="2000" b="1" dirty="0"/>
              <a:t>Increase use of common metrics, tools and practices to strengthen UG advising</a:t>
            </a:r>
            <a:endParaRPr lang="en-US" sz="2000" dirty="0"/>
          </a:p>
          <a:p>
            <a:pPr marL="342900" indent="-342900">
              <a:buFont typeface="+mj-lt"/>
              <a:buAutoNum type="arabicPeriod"/>
            </a:pPr>
            <a:endParaRPr lang="en-US" sz="2000" dirty="0"/>
          </a:p>
          <a:p>
            <a:pPr marL="342900" indent="-342900">
              <a:buFont typeface="+mj-lt"/>
              <a:buAutoNum type="arabicPeriod"/>
            </a:pPr>
            <a:r>
              <a:rPr lang="en-US" sz="2000" b="1" dirty="0"/>
              <a:t>Remove barriers to student progression (eliminate bottlenecks, reduce “DFWs”)</a:t>
            </a:r>
            <a:endParaRPr lang="en-US" sz="2000" dirty="0"/>
          </a:p>
          <a:p>
            <a:pPr marL="800100" lvl="1" indent="-342900">
              <a:buFont typeface="+mj-lt"/>
              <a:buAutoNum type="alphaLcPeriod"/>
            </a:pPr>
            <a:endParaRPr lang="en-US" sz="2000" dirty="0"/>
          </a:p>
          <a:p>
            <a:pPr marL="342900" indent="-342900">
              <a:buFont typeface="+mj-lt"/>
              <a:buAutoNum type="arabicPeriod"/>
            </a:pPr>
            <a:r>
              <a:rPr lang="en-US" sz="2000" b="1" dirty="0"/>
              <a:t>Successfully open Residence Halls and expand co-curricular activities.</a:t>
            </a:r>
            <a:r>
              <a:rPr lang="en-US" sz="2000" dirty="0"/>
              <a:t> </a:t>
            </a:r>
          </a:p>
        </p:txBody>
      </p:sp>
    </p:spTree>
    <p:extLst>
      <p:ext uri="{BB962C8B-B14F-4D97-AF65-F5344CB8AC3E}">
        <p14:creationId xmlns:p14="http://schemas.microsoft.com/office/powerpoint/2010/main" val="28398337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75363" y="342066"/>
            <a:ext cx="9981729" cy="585216"/>
          </a:xfrm>
        </p:spPr>
        <p:txBody>
          <a:bodyPr/>
          <a:lstStyle/>
          <a:p>
            <a:pPr marL="457200" indent="-457200">
              <a:buFont typeface="Wingdings" panose="05000000000000000000" pitchFamily="2" charset="2"/>
              <a:buChar char="Ø"/>
            </a:pPr>
            <a:br>
              <a:rPr lang="en-US" dirty="0">
                <a:solidFill>
                  <a:srgbClr val="FF0000"/>
                </a:solidFill>
                <a:latin typeface="Times New Roman" panose="02020603050405020304" pitchFamily="18" charset="0"/>
                <a:cs typeface="Times New Roman" panose="02020603050405020304" pitchFamily="18" charset="0"/>
              </a:rPr>
            </a:br>
            <a:br>
              <a:rPr lang="en-US" dirty="0">
                <a:solidFill>
                  <a:srgbClr val="FF0000"/>
                </a:solidFill>
                <a:latin typeface="Times New Roman" panose="02020603050405020304" pitchFamily="18" charset="0"/>
                <a:cs typeface="Times New Roman" panose="02020603050405020304" pitchFamily="18" charset="0"/>
              </a:rPr>
            </a:br>
            <a:endParaRPr lang="en-US" dirty="0">
              <a:solidFill>
                <a:srgbClr val="FF0000"/>
              </a:solidFill>
              <a:latin typeface="Times New Roman" panose="02020603050405020304" pitchFamily="18" charset="0"/>
              <a:cs typeface="Times New Roman" panose="02020603050405020304" pitchFamily="18" charset="0"/>
            </a:endParaRPr>
          </a:p>
        </p:txBody>
      </p:sp>
      <p:sp>
        <p:nvSpPr>
          <p:cNvPr id="5" name="Title 1"/>
          <p:cNvSpPr txBox="1">
            <a:spLocks/>
          </p:cNvSpPr>
          <p:nvPr/>
        </p:nvSpPr>
        <p:spPr bwMode="auto">
          <a:xfrm>
            <a:off x="292590" y="156660"/>
            <a:ext cx="10993247" cy="971924"/>
          </a:xfrm>
          <a:prstGeom prst="rect">
            <a:avLst/>
          </a:prstGeom>
          <a:solidFill>
            <a:schemeClr val="accent5">
              <a:lumMod val="90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rtl="0" eaLnBrk="0" fontAlgn="base" hangingPunct="0">
              <a:spcBef>
                <a:spcPct val="0"/>
              </a:spcBef>
              <a:spcAft>
                <a:spcPct val="0"/>
              </a:spcAft>
              <a:defRPr sz="2800">
                <a:solidFill>
                  <a:schemeClr val="tx1"/>
                </a:solidFill>
                <a:latin typeface="+mj-lt"/>
                <a:ea typeface="+mj-ea"/>
                <a:cs typeface="+mj-cs"/>
              </a:defRPr>
            </a:lvl1pPr>
            <a:lvl2pPr algn="l" rtl="0" eaLnBrk="0" fontAlgn="base" hangingPunct="0">
              <a:spcBef>
                <a:spcPct val="0"/>
              </a:spcBef>
              <a:spcAft>
                <a:spcPct val="0"/>
              </a:spcAft>
              <a:defRPr sz="2800">
                <a:solidFill>
                  <a:schemeClr val="tx1"/>
                </a:solidFill>
                <a:latin typeface="Arial Bold" pitchFamily="1" charset="0"/>
                <a:ea typeface="ヒラギノ角ゴ Pro W3" charset="-128"/>
                <a:cs typeface="ヒラギノ角ゴ Pro W3" charset="-128"/>
              </a:defRPr>
            </a:lvl2pPr>
            <a:lvl3pPr algn="l" rtl="0" eaLnBrk="0" fontAlgn="base" hangingPunct="0">
              <a:spcBef>
                <a:spcPct val="0"/>
              </a:spcBef>
              <a:spcAft>
                <a:spcPct val="0"/>
              </a:spcAft>
              <a:defRPr sz="2800">
                <a:solidFill>
                  <a:schemeClr val="tx1"/>
                </a:solidFill>
                <a:latin typeface="Arial Bold" pitchFamily="1" charset="0"/>
                <a:ea typeface="ヒラギノ角ゴ Pro W3" charset="-128"/>
                <a:cs typeface="ヒラギノ角ゴ Pro W3" charset="-128"/>
              </a:defRPr>
            </a:lvl3pPr>
            <a:lvl4pPr algn="l" rtl="0" eaLnBrk="0" fontAlgn="base" hangingPunct="0">
              <a:spcBef>
                <a:spcPct val="0"/>
              </a:spcBef>
              <a:spcAft>
                <a:spcPct val="0"/>
              </a:spcAft>
              <a:defRPr sz="2800">
                <a:solidFill>
                  <a:schemeClr val="tx1"/>
                </a:solidFill>
                <a:latin typeface="Arial Bold" pitchFamily="1" charset="0"/>
                <a:ea typeface="ヒラギノ角ゴ Pro W3" charset="-128"/>
                <a:cs typeface="ヒラギノ角ゴ Pro W3" charset="-128"/>
              </a:defRPr>
            </a:lvl4pPr>
            <a:lvl5pPr algn="l" rtl="0" eaLnBrk="0" fontAlgn="base" hangingPunct="0">
              <a:spcBef>
                <a:spcPct val="0"/>
              </a:spcBef>
              <a:spcAft>
                <a:spcPct val="0"/>
              </a:spcAft>
              <a:defRPr sz="2800">
                <a:solidFill>
                  <a:schemeClr val="tx1"/>
                </a:solidFill>
                <a:latin typeface="Arial Bold" pitchFamily="1" charset="0"/>
                <a:ea typeface="ヒラギノ角ゴ Pro W3" charset="-128"/>
                <a:cs typeface="ヒラギノ角ゴ Pro W3" charset="-128"/>
              </a:defRPr>
            </a:lvl5pPr>
            <a:lvl6pPr marL="457200" algn="l" rtl="0" fontAlgn="base">
              <a:spcBef>
                <a:spcPct val="0"/>
              </a:spcBef>
              <a:spcAft>
                <a:spcPct val="0"/>
              </a:spcAft>
              <a:defRPr sz="2800">
                <a:solidFill>
                  <a:srgbClr val="005389"/>
                </a:solidFill>
                <a:latin typeface="Arial Bold" pitchFamily="1" charset="0"/>
                <a:ea typeface="ヒラギノ角ゴ Pro W3" charset="-128"/>
                <a:cs typeface="ヒラギノ角ゴ Pro W3" charset="-128"/>
              </a:defRPr>
            </a:lvl6pPr>
            <a:lvl7pPr marL="914400" algn="l" rtl="0" fontAlgn="base">
              <a:spcBef>
                <a:spcPct val="0"/>
              </a:spcBef>
              <a:spcAft>
                <a:spcPct val="0"/>
              </a:spcAft>
              <a:defRPr sz="2800">
                <a:solidFill>
                  <a:srgbClr val="005389"/>
                </a:solidFill>
                <a:latin typeface="Arial Bold" pitchFamily="1" charset="0"/>
                <a:ea typeface="ヒラギノ角ゴ Pro W3" charset="-128"/>
                <a:cs typeface="ヒラギノ角ゴ Pro W3" charset="-128"/>
              </a:defRPr>
            </a:lvl7pPr>
            <a:lvl8pPr marL="1371600" algn="l" rtl="0" fontAlgn="base">
              <a:spcBef>
                <a:spcPct val="0"/>
              </a:spcBef>
              <a:spcAft>
                <a:spcPct val="0"/>
              </a:spcAft>
              <a:defRPr sz="2800">
                <a:solidFill>
                  <a:srgbClr val="005389"/>
                </a:solidFill>
                <a:latin typeface="Arial Bold" pitchFamily="1" charset="0"/>
                <a:ea typeface="ヒラギノ角ゴ Pro W3" charset="-128"/>
                <a:cs typeface="ヒラギノ角ゴ Pro W3" charset="-128"/>
              </a:defRPr>
            </a:lvl8pPr>
            <a:lvl9pPr marL="1828800" algn="l" rtl="0" fontAlgn="base">
              <a:spcBef>
                <a:spcPct val="0"/>
              </a:spcBef>
              <a:spcAft>
                <a:spcPct val="0"/>
              </a:spcAft>
              <a:defRPr sz="2800">
                <a:solidFill>
                  <a:srgbClr val="005389"/>
                </a:solidFill>
                <a:latin typeface="Arial Bold" pitchFamily="1" charset="0"/>
                <a:ea typeface="ヒラギノ角ゴ Pro W3" charset="-128"/>
                <a:cs typeface="ヒラギノ角ゴ Pro W3" charset="-128"/>
              </a:defRPr>
            </a:lvl9pPr>
          </a:lstStyle>
          <a:p>
            <a:pPr algn="ctr"/>
            <a:r>
              <a:rPr lang="en-US" altLang="en-US" b="1" dirty="0"/>
              <a:t> EARLY ALERT pilot Fall ‘18</a:t>
            </a:r>
            <a:endParaRPr lang="en-US" i="1" kern="0" dirty="0">
              <a:solidFill>
                <a:srgbClr val="C00000"/>
              </a:solidFill>
              <a:latin typeface="Times New Roman" panose="02020603050405020304" pitchFamily="18" charset="0"/>
              <a:cs typeface="Times New Roman" panose="02020603050405020304" pitchFamily="18" charset="0"/>
            </a:endParaRPr>
          </a:p>
        </p:txBody>
      </p:sp>
      <p:sp>
        <p:nvSpPr>
          <p:cNvPr id="14" name="TextBox 13"/>
          <p:cNvSpPr txBox="1"/>
          <p:nvPr/>
        </p:nvSpPr>
        <p:spPr>
          <a:xfrm>
            <a:off x="538935" y="1128584"/>
            <a:ext cx="10072854" cy="5262979"/>
          </a:xfrm>
          <a:prstGeom prst="rect">
            <a:avLst/>
          </a:prstGeom>
          <a:noFill/>
        </p:spPr>
        <p:txBody>
          <a:bodyPr wrap="square" rtlCol="0">
            <a:spAutoFit/>
          </a:bodyPr>
          <a:lstStyle/>
          <a:p>
            <a:r>
              <a:rPr lang="en-US" sz="1600" b="1" dirty="0">
                <a:latin typeface="Times New Roman" panose="02020603050405020304" pitchFamily="18" charset="0"/>
                <a:cs typeface="Times New Roman" panose="02020603050405020304" pitchFamily="18" charset="0"/>
              </a:rPr>
              <a:t>Objectives:</a:t>
            </a:r>
          </a:p>
          <a:p>
            <a:pPr marL="742950" lvl="1" indent="-285750">
              <a:buFont typeface="Arial" panose="020B0604020202020204" pitchFamily="34" charset="0"/>
              <a:buChar char="•"/>
            </a:pPr>
            <a:r>
              <a:rPr lang="en-US" sz="1600" b="1" dirty="0">
                <a:latin typeface="Times New Roman" panose="02020603050405020304" pitchFamily="18" charset="0"/>
                <a:cs typeface="Times New Roman" panose="02020603050405020304" pitchFamily="18" charset="0"/>
              </a:rPr>
              <a:t>Provide early feedback to students about their performance</a:t>
            </a:r>
          </a:p>
          <a:p>
            <a:pPr marL="742950" lvl="1" indent="-285750">
              <a:buFont typeface="Arial" panose="020B0604020202020204" pitchFamily="34" charset="0"/>
              <a:buChar char="•"/>
            </a:pPr>
            <a:r>
              <a:rPr lang="en-US" sz="1600" b="1" dirty="0">
                <a:latin typeface="Times New Roman" panose="02020603050405020304" pitchFamily="18" charset="0"/>
                <a:cs typeface="Times New Roman" panose="02020603050405020304" pitchFamily="18" charset="0"/>
              </a:rPr>
              <a:t>Provide support to academically at-risk students</a:t>
            </a:r>
            <a:endParaRPr lang="en-US" sz="1600" dirty="0">
              <a:latin typeface="Times New Roman" panose="02020603050405020304" pitchFamily="18" charset="0"/>
              <a:cs typeface="Times New Roman" panose="02020603050405020304" pitchFamily="18" charset="0"/>
            </a:endParaRPr>
          </a:p>
          <a:p>
            <a:pPr marL="742950" lvl="1" indent="-285750">
              <a:buFont typeface="Arial" panose="020B0604020202020204" pitchFamily="34" charset="0"/>
              <a:buChar char="•"/>
            </a:pPr>
            <a:endParaRPr lang="en-US" sz="1600" dirty="0">
              <a:latin typeface="Times New Roman" panose="02020603050405020304" pitchFamily="18" charset="0"/>
              <a:cs typeface="Times New Roman" panose="02020603050405020304" pitchFamily="18" charset="0"/>
            </a:endParaRPr>
          </a:p>
          <a:p>
            <a:r>
              <a:rPr lang="en-US" sz="1600" b="1" dirty="0">
                <a:latin typeface="Times New Roman" panose="02020603050405020304" pitchFamily="18" charset="0"/>
                <a:cs typeface="Times New Roman" panose="02020603050405020304" pitchFamily="18" charset="0"/>
              </a:rPr>
              <a:t>What we did:</a:t>
            </a:r>
          </a:p>
          <a:p>
            <a:pPr marL="914400" lvl="1" indent="-457200">
              <a:buFont typeface="+mj-lt"/>
              <a:buAutoNum type="arabicPeriod"/>
            </a:pPr>
            <a:r>
              <a:rPr lang="en-US" sz="1600" b="1" dirty="0">
                <a:latin typeface="Times New Roman" panose="02020603050405020304" pitchFamily="18" charset="0"/>
                <a:cs typeface="Times New Roman" panose="02020603050405020304" pitchFamily="18" charset="0"/>
              </a:rPr>
              <a:t>Asked faculty volunteers to provide feedback on mid-term performance</a:t>
            </a:r>
          </a:p>
          <a:p>
            <a:pPr marL="1200150" lvl="2" indent="-285750">
              <a:buFont typeface="Arial" panose="020B0604020202020204" pitchFamily="34" charset="0"/>
              <a:buChar char="•"/>
            </a:pPr>
            <a:r>
              <a:rPr lang="en-US" sz="1600" dirty="0">
                <a:latin typeface="Times New Roman" panose="02020603050405020304" pitchFamily="18" charset="0"/>
                <a:cs typeface="Times New Roman" panose="02020603050405020304" pitchFamily="18" charset="0"/>
              </a:rPr>
              <a:t>Option and information provided to all faculty</a:t>
            </a:r>
          </a:p>
          <a:p>
            <a:pPr marL="1200150" lvl="2" indent="-285750">
              <a:buFont typeface="Arial" panose="020B0604020202020204" pitchFamily="34" charset="0"/>
              <a:buChar char="•"/>
            </a:pPr>
            <a:r>
              <a:rPr lang="en-US" sz="1600" dirty="0">
                <a:latin typeface="Times New Roman" panose="02020603050405020304" pitchFamily="18" charset="0"/>
                <a:cs typeface="Times New Roman" panose="02020603050405020304" pitchFamily="18" charset="0"/>
              </a:rPr>
              <a:t>Specific focus on gateway freshman courses</a:t>
            </a:r>
          </a:p>
          <a:p>
            <a:pPr marL="1200150" lvl="2" indent="-285750">
              <a:buFont typeface="Arial" panose="020B0604020202020204" pitchFamily="34" charset="0"/>
              <a:buChar char="•"/>
            </a:pPr>
            <a:endParaRPr lang="en-US" sz="1600" dirty="0">
              <a:latin typeface="Times New Roman" panose="02020603050405020304" pitchFamily="18" charset="0"/>
              <a:cs typeface="Times New Roman" panose="02020603050405020304" pitchFamily="18" charset="0"/>
            </a:endParaRPr>
          </a:p>
          <a:p>
            <a:pPr marL="914400" lvl="1" indent="-457200">
              <a:buFont typeface="+mj-lt"/>
              <a:buAutoNum type="arabicPeriod"/>
            </a:pPr>
            <a:r>
              <a:rPr lang="en-US" sz="1600" b="1" dirty="0">
                <a:latin typeface="Times New Roman" panose="02020603050405020304" pitchFamily="18" charset="0"/>
                <a:cs typeface="Times New Roman" panose="02020603050405020304" pitchFamily="18" charset="0"/>
              </a:rPr>
              <a:t>Used the “mid-term roster” functionality in the faculty center of WISER</a:t>
            </a:r>
          </a:p>
          <a:p>
            <a:pPr marL="1200150" lvl="2" indent="-285750">
              <a:buFont typeface="Arial" panose="020B0604020202020204" pitchFamily="34" charset="0"/>
              <a:buChar char="•"/>
            </a:pPr>
            <a:r>
              <a:rPr lang="en-US" sz="1600" dirty="0">
                <a:latin typeface="Times New Roman" panose="02020603050405020304" pitchFamily="18" charset="0"/>
                <a:cs typeface="Times New Roman" panose="02020603050405020304" pitchFamily="18" charset="0"/>
              </a:rPr>
              <a:t>RED (FAI) = currently failing or patterns suggest student is at risk of failing</a:t>
            </a:r>
          </a:p>
          <a:p>
            <a:pPr marL="1200150" lvl="2" indent="-285750">
              <a:buFont typeface="Arial" panose="020B0604020202020204" pitchFamily="34" charset="0"/>
              <a:buChar char="•"/>
            </a:pPr>
            <a:r>
              <a:rPr lang="en-US" sz="1600" dirty="0">
                <a:latin typeface="Times New Roman" panose="02020603050405020304" pitchFamily="18" charset="0"/>
                <a:cs typeface="Times New Roman" panose="02020603050405020304" pitchFamily="18" charset="0"/>
              </a:rPr>
              <a:t>YELLOW (CAU) = currently passing but student exhibits patterns that could lead to low grade</a:t>
            </a:r>
          </a:p>
          <a:p>
            <a:pPr marL="1200150" lvl="2" indent="-285750">
              <a:buFont typeface="Arial" panose="020B0604020202020204" pitchFamily="34" charset="0"/>
              <a:buChar char="•"/>
            </a:pPr>
            <a:r>
              <a:rPr lang="en-US" sz="1600" dirty="0">
                <a:latin typeface="Times New Roman" panose="02020603050405020304" pitchFamily="18" charset="0"/>
                <a:cs typeface="Times New Roman" panose="02020603050405020304" pitchFamily="18" charset="0"/>
              </a:rPr>
              <a:t>GREEN (SAT) = consistent satisfactory progress is being made</a:t>
            </a:r>
          </a:p>
          <a:p>
            <a:pPr marL="1200150" lvl="2" indent="-285750">
              <a:buFont typeface="Arial" panose="020B0604020202020204" pitchFamily="34" charset="0"/>
              <a:buChar char="•"/>
            </a:pPr>
            <a:endParaRPr lang="en-US" sz="1600" dirty="0">
              <a:latin typeface="Times New Roman" panose="02020603050405020304" pitchFamily="18" charset="0"/>
              <a:cs typeface="Times New Roman" panose="02020603050405020304" pitchFamily="18" charset="0"/>
            </a:endParaRPr>
          </a:p>
          <a:p>
            <a:pPr marL="914400" lvl="1" indent="-457200">
              <a:buFont typeface="+mj-lt"/>
              <a:buAutoNum type="arabicPeriod"/>
            </a:pPr>
            <a:r>
              <a:rPr lang="en-US" sz="1600" b="1" dirty="0">
                <a:latin typeface="Times New Roman" panose="02020603050405020304" pitchFamily="18" charset="0"/>
                <a:cs typeface="Times New Roman" panose="02020603050405020304" pitchFamily="18" charset="0"/>
              </a:rPr>
              <a:t>Launched in the middle of October</a:t>
            </a:r>
          </a:p>
          <a:p>
            <a:pPr marL="1200150" lvl="2" indent="-285750">
              <a:buFont typeface="Arial" panose="020B0604020202020204" pitchFamily="34" charset="0"/>
              <a:buChar char="•"/>
            </a:pPr>
            <a:r>
              <a:rPr lang="en-US" sz="1600" dirty="0">
                <a:latin typeface="Times New Roman" panose="02020603050405020304" pitchFamily="18" charset="0"/>
                <a:cs typeface="Times New Roman" panose="02020603050405020304" pitchFamily="18" charset="0"/>
              </a:rPr>
              <a:t>Introductory email from Provost to Faculty; outreach to faculty/chairs of target courses</a:t>
            </a:r>
          </a:p>
          <a:p>
            <a:pPr marL="1200150" lvl="2" indent="-285750">
              <a:buFont typeface="Arial" panose="020B0604020202020204" pitchFamily="34" charset="0"/>
              <a:buChar char="•"/>
            </a:pPr>
            <a:r>
              <a:rPr lang="en-US" sz="1600" dirty="0">
                <a:latin typeface="Times New Roman" panose="02020603050405020304" pitchFamily="18" charset="0"/>
                <a:cs typeface="Times New Roman" panose="02020603050405020304" pitchFamily="18" charset="0"/>
              </a:rPr>
              <a:t>Coordination between advising directors, Provost, Academic Support Services</a:t>
            </a:r>
          </a:p>
          <a:p>
            <a:pPr marL="1200150" lvl="2" indent="-285750">
              <a:buFont typeface="Arial" panose="020B0604020202020204" pitchFamily="34" charset="0"/>
              <a:buChar char="•"/>
            </a:pPr>
            <a:endParaRPr lang="en-US" sz="1600" dirty="0">
              <a:latin typeface="Times New Roman" panose="02020603050405020304" pitchFamily="18" charset="0"/>
              <a:cs typeface="Times New Roman" panose="02020603050405020304" pitchFamily="18" charset="0"/>
            </a:endParaRPr>
          </a:p>
          <a:p>
            <a:pPr marL="914400" lvl="1" indent="-457200">
              <a:buFont typeface="+mj-lt"/>
              <a:buAutoNum type="arabicPeriod"/>
            </a:pPr>
            <a:r>
              <a:rPr lang="en-US" sz="1600" b="1" dirty="0">
                <a:latin typeface="Times New Roman" panose="02020603050405020304" pitchFamily="18" charset="0"/>
                <a:cs typeface="Times New Roman" panose="02020603050405020304" pitchFamily="18" charset="0"/>
              </a:rPr>
              <a:t>Reached out to students to offer support</a:t>
            </a:r>
          </a:p>
          <a:p>
            <a:pPr marL="1200150" lvl="2" indent="-285750">
              <a:buFont typeface="Arial" panose="020B0604020202020204" pitchFamily="34" charset="0"/>
              <a:buChar char="•"/>
            </a:pPr>
            <a:r>
              <a:rPr lang="en-US" sz="1600" dirty="0">
                <a:latin typeface="Times New Roman" panose="02020603050405020304" pitchFamily="18" charset="0"/>
                <a:cs typeface="Times New Roman" panose="02020603050405020304" pitchFamily="18" charset="0"/>
              </a:rPr>
              <a:t>Emails from advisors, asking students to check WISER for early alerts</a:t>
            </a:r>
          </a:p>
          <a:p>
            <a:pPr marL="1200150" lvl="2" indent="-285750">
              <a:buFont typeface="Arial" panose="020B0604020202020204" pitchFamily="34" charset="0"/>
              <a:buChar char="•"/>
            </a:pPr>
            <a:r>
              <a:rPr lang="en-US" sz="1600" dirty="0">
                <a:latin typeface="Times New Roman" panose="02020603050405020304" pitchFamily="18" charset="0"/>
                <a:cs typeface="Times New Roman" panose="02020603050405020304" pitchFamily="18" charset="0"/>
              </a:rPr>
              <a:t>Offered support from advisors, faculty, tutors, etc.</a:t>
            </a:r>
          </a:p>
        </p:txBody>
      </p:sp>
    </p:spTree>
    <p:extLst>
      <p:ext uri="{BB962C8B-B14F-4D97-AF65-F5344CB8AC3E}">
        <p14:creationId xmlns:p14="http://schemas.microsoft.com/office/powerpoint/2010/main" val="20928590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911952" y="1022181"/>
            <a:ext cx="9550400" cy="4915911"/>
          </a:xfrm>
        </p:spPr>
        <p:txBody>
          <a:bodyPr/>
          <a:lstStyle/>
          <a:p>
            <a:endParaRPr lang="en-US" dirty="0"/>
          </a:p>
          <a:p>
            <a:r>
              <a:rPr lang="en-US" sz="2400" dirty="0">
                <a:latin typeface="Times New Roman" panose="02020603050405020304" pitchFamily="18" charset="0"/>
                <a:cs typeface="Times New Roman" panose="02020603050405020304" pitchFamily="18" charset="0"/>
              </a:rPr>
              <a:t>Introduction</a:t>
            </a:r>
          </a:p>
          <a:p>
            <a:endParaRPr lang="en-US" sz="2400" dirty="0">
              <a:latin typeface="Times New Roman" panose="02020603050405020304" pitchFamily="18" charset="0"/>
              <a:cs typeface="Times New Roman" panose="02020603050405020304" pitchFamily="18" charset="0"/>
            </a:endParaRPr>
          </a:p>
          <a:p>
            <a:r>
              <a:rPr lang="en-US" sz="2400" dirty="0">
                <a:latin typeface="Times New Roman" panose="02020603050405020304" pitchFamily="18" charset="0"/>
                <a:cs typeface="Times New Roman" panose="02020603050405020304" pitchFamily="18" charset="0"/>
              </a:rPr>
              <a:t>Update on selected Chancellor’s Goals  </a:t>
            </a:r>
          </a:p>
          <a:p>
            <a:pPr lvl="1"/>
            <a:r>
              <a:rPr lang="en-US" sz="1600" dirty="0">
                <a:latin typeface="Times New Roman" panose="02020603050405020304" pitchFamily="18" charset="0"/>
                <a:cs typeface="Times New Roman" panose="02020603050405020304" pitchFamily="18" charset="0"/>
              </a:rPr>
              <a:t>Budget  (including parking fees, legacy debt, and Bayside) </a:t>
            </a:r>
          </a:p>
          <a:p>
            <a:pPr lvl="1"/>
            <a:r>
              <a:rPr lang="en-US" sz="1600" dirty="0">
                <a:latin typeface="Times New Roman" panose="02020603050405020304" pitchFamily="18" charset="0"/>
                <a:cs typeface="Times New Roman" panose="02020603050405020304" pitchFamily="18" charset="0"/>
              </a:rPr>
              <a:t>Student Success</a:t>
            </a:r>
          </a:p>
          <a:p>
            <a:pPr lvl="1"/>
            <a:r>
              <a:rPr lang="en-US" sz="1600" dirty="0">
                <a:solidFill>
                  <a:schemeClr val="tx1"/>
                </a:solidFill>
                <a:latin typeface="Times New Roman" panose="02020603050405020304" pitchFamily="18" charset="0"/>
                <a:cs typeface="Times New Roman" panose="02020603050405020304" pitchFamily="18" charset="0"/>
              </a:rPr>
              <a:t>Online</a:t>
            </a:r>
            <a:endParaRPr lang="en-US" sz="1600" dirty="0">
              <a:latin typeface="Times New Roman" panose="02020603050405020304" pitchFamily="18" charset="0"/>
              <a:cs typeface="Times New Roman" panose="02020603050405020304" pitchFamily="18" charset="0"/>
            </a:endParaRPr>
          </a:p>
          <a:p>
            <a:pPr lvl="1"/>
            <a:r>
              <a:rPr lang="en-US" sz="1600" dirty="0">
                <a:latin typeface="Times New Roman" panose="02020603050405020304" pitchFamily="18" charset="0"/>
                <a:cs typeface="Times New Roman" panose="02020603050405020304" pitchFamily="18" charset="0"/>
              </a:rPr>
              <a:t>Capital Projects</a:t>
            </a:r>
          </a:p>
          <a:p>
            <a:pPr lvl="1"/>
            <a:r>
              <a:rPr lang="en-US" sz="1600" dirty="0">
                <a:latin typeface="Times New Roman" panose="02020603050405020304" pitchFamily="18" charset="0"/>
                <a:cs typeface="Times New Roman" panose="02020603050405020304" pitchFamily="18" charset="0"/>
              </a:rPr>
              <a:t>Planning</a:t>
            </a:r>
          </a:p>
          <a:p>
            <a:pPr lvl="1"/>
            <a:r>
              <a:rPr lang="en-US" sz="1600" dirty="0">
                <a:latin typeface="Times New Roman" panose="02020603050405020304" pitchFamily="18" charset="0"/>
                <a:cs typeface="Times New Roman" panose="02020603050405020304" pitchFamily="18" charset="0"/>
              </a:rPr>
              <a:t>Excellence in Leadership Management</a:t>
            </a:r>
          </a:p>
          <a:p>
            <a:pPr marL="457200" lvl="1" indent="0">
              <a:buNone/>
            </a:pPr>
            <a:endParaRPr lang="en-US" sz="2200" dirty="0">
              <a:latin typeface="Times New Roman" panose="02020603050405020304" pitchFamily="18" charset="0"/>
              <a:cs typeface="Times New Roman" panose="02020603050405020304" pitchFamily="18" charset="0"/>
            </a:endParaRPr>
          </a:p>
          <a:p>
            <a:r>
              <a:rPr lang="en-US" sz="2400" dirty="0">
                <a:latin typeface="Times New Roman" panose="02020603050405020304" pitchFamily="18" charset="0"/>
                <a:cs typeface="Times New Roman" panose="02020603050405020304" pitchFamily="18" charset="0"/>
              </a:rPr>
              <a:t>Questions and Comments</a:t>
            </a:r>
          </a:p>
          <a:p>
            <a:pPr lvl="1"/>
            <a:endParaRPr lang="en-US" sz="2400" dirty="0"/>
          </a:p>
          <a:p>
            <a:pPr lvl="1"/>
            <a:endParaRPr lang="en-US" dirty="0"/>
          </a:p>
        </p:txBody>
      </p:sp>
      <p:sp>
        <p:nvSpPr>
          <p:cNvPr id="6" name="Title 1"/>
          <p:cNvSpPr>
            <a:spLocks noGrp="1"/>
          </p:cNvSpPr>
          <p:nvPr>
            <p:ph type="title"/>
          </p:nvPr>
        </p:nvSpPr>
        <p:spPr>
          <a:xfrm>
            <a:off x="815324" y="298455"/>
            <a:ext cx="10767076" cy="585216"/>
          </a:xfrm>
          <a:solidFill>
            <a:schemeClr val="accent5">
              <a:lumMod val="90000"/>
            </a:schemeClr>
          </a:solidFill>
        </p:spPr>
        <p:txBody>
          <a:bodyPr/>
          <a:lstStyle/>
          <a:p>
            <a:pPr algn="ctr"/>
            <a:r>
              <a:rPr lang="en-US" b="1" dirty="0">
                <a:latin typeface="Times New Roman" panose="02020603050405020304" pitchFamily="18" charset="0"/>
                <a:cs typeface="Times New Roman" panose="02020603050405020304" pitchFamily="18" charset="0"/>
              </a:rPr>
              <a:t>Agenda</a:t>
            </a:r>
            <a:endParaRPr lang="en-US"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5129858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75363" y="342066"/>
            <a:ext cx="9981729" cy="585216"/>
          </a:xfrm>
        </p:spPr>
        <p:txBody>
          <a:bodyPr/>
          <a:lstStyle/>
          <a:p>
            <a:pPr marL="457200" indent="-457200">
              <a:buFont typeface="Wingdings" panose="05000000000000000000" pitchFamily="2" charset="2"/>
              <a:buChar char="Ø"/>
            </a:pPr>
            <a:br>
              <a:rPr lang="en-US" dirty="0">
                <a:solidFill>
                  <a:srgbClr val="FF0000"/>
                </a:solidFill>
                <a:latin typeface="Times New Roman" panose="02020603050405020304" pitchFamily="18" charset="0"/>
                <a:cs typeface="Times New Roman" panose="02020603050405020304" pitchFamily="18" charset="0"/>
              </a:rPr>
            </a:br>
            <a:br>
              <a:rPr lang="en-US" dirty="0">
                <a:solidFill>
                  <a:srgbClr val="FF0000"/>
                </a:solidFill>
                <a:latin typeface="Times New Roman" panose="02020603050405020304" pitchFamily="18" charset="0"/>
                <a:cs typeface="Times New Roman" panose="02020603050405020304" pitchFamily="18" charset="0"/>
              </a:rPr>
            </a:br>
            <a:endParaRPr lang="en-US" dirty="0">
              <a:solidFill>
                <a:srgbClr val="FF0000"/>
              </a:solidFill>
              <a:latin typeface="Times New Roman" panose="02020603050405020304" pitchFamily="18" charset="0"/>
              <a:cs typeface="Times New Roman" panose="02020603050405020304" pitchFamily="18" charset="0"/>
            </a:endParaRPr>
          </a:p>
        </p:txBody>
      </p:sp>
      <p:sp>
        <p:nvSpPr>
          <p:cNvPr id="5" name="Title 1"/>
          <p:cNvSpPr txBox="1">
            <a:spLocks/>
          </p:cNvSpPr>
          <p:nvPr/>
        </p:nvSpPr>
        <p:spPr bwMode="auto">
          <a:xfrm>
            <a:off x="292590" y="156660"/>
            <a:ext cx="10993247" cy="971924"/>
          </a:xfrm>
          <a:prstGeom prst="rect">
            <a:avLst/>
          </a:prstGeom>
          <a:solidFill>
            <a:schemeClr val="accent5">
              <a:lumMod val="90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rtl="0" eaLnBrk="0" fontAlgn="base" hangingPunct="0">
              <a:spcBef>
                <a:spcPct val="0"/>
              </a:spcBef>
              <a:spcAft>
                <a:spcPct val="0"/>
              </a:spcAft>
              <a:defRPr sz="2800">
                <a:solidFill>
                  <a:schemeClr val="tx1"/>
                </a:solidFill>
                <a:latin typeface="+mj-lt"/>
                <a:ea typeface="+mj-ea"/>
                <a:cs typeface="+mj-cs"/>
              </a:defRPr>
            </a:lvl1pPr>
            <a:lvl2pPr algn="l" rtl="0" eaLnBrk="0" fontAlgn="base" hangingPunct="0">
              <a:spcBef>
                <a:spcPct val="0"/>
              </a:spcBef>
              <a:spcAft>
                <a:spcPct val="0"/>
              </a:spcAft>
              <a:defRPr sz="2800">
                <a:solidFill>
                  <a:schemeClr val="tx1"/>
                </a:solidFill>
                <a:latin typeface="Arial Bold" pitchFamily="1" charset="0"/>
                <a:ea typeface="ヒラギノ角ゴ Pro W3" charset="-128"/>
                <a:cs typeface="ヒラギノ角ゴ Pro W3" charset="-128"/>
              </a:defRPr>
            </a:lvl2pPr>
            <a:lvl3pPr algn="l" rtl="0" eaLnBrk="0" fontAlgn="base" hangingPunct="0">
              <a:spcBef>
                <a:spcPct val="0"/>
              </a:spcBef>
              <a:spcAft>
                <a:spcPct val="0"/>
              </a:spcAft>
              <a:defRPr sz="2800">
                <a:solidFill>
                  <a:schemeClr val="tx1"/>
                </a:solidFill>
                <a:latin typeface="Arial Bold" pitchFamily="1" charset="0"/>
                <a:ea typeface="ヒラギノ角ゴ Pro W3" charset="-128"/>
                <a:cs typeface="ヒラギノ角ゴ Pro W3" charset="-128"/>
              </a:defRPr>
            </a:lvl3pPr>
            <a:lvl4pPr algn="l" rtl="0" eaLnBrk="0" fontAlgn="base" hangingPunct="0">
              <a:spcBef>
                <a:spcPct val="0"/>
              </a:spcBef>
              <a:spcAft>
                <a:spcPct val="0"/>
              </a:spcAft>
              <a:defRPr sz="2800">
                <a:solidFill>
                  <a:schemeClr val="tx1"/>
                </a:solidFill>
                <a:latin typeface="Arial Bold" pitchFamily="1" charset="0"/>
                <a:ea typeface="ヒラギノ角ゴ Pro W3" charset="-128"/>
                <a:cs typeface="ヒラギノ角ゴ Pro W3" charset="-128"/>
              </a:defRPr>
            </a:lvl4pPr>
            <a:lvl5pPr algn="l" rtl="0" eaLnBrk="0" fontAlgn="base" hangingPunct="0">
              <a:spcBef>
                <a:spcPct val="0"/>
              </a:spcBef>
              <a:spcAft>
                <a:spcPct val="0"/>
              </a:spcAft>
              <a:defRPr sz="2800">
                <a:solidFill>
                  <a:schemeClr val="tx1"/>
                </a:solidFill>
                <a:latin typeface="Arial Bold" pitchFamily="1" charset="0"/>
                <a:ea typeface="ヒラギノ角ゴ Pro W3" charset="-128"/>
                <a:cs typeface="ヒラギノ角ゴ Pro W3" charset="-128"/>
              </a:defRPr>
            </a:lvl5pPr>
            <a:lvl6pPr marL="457200" algn="l" rtl="0" fontAlgn="base">
              <a:spcBef>
                <a:spcPct val="0"/>
              </a:spcBef>
              <a:spcAft>
                <a:spcPct val="0"/>
              </a:spcAft>
              <a:defRPr sz="2800">
                <a:solidFill>
                  <a:srgbClr val="005389"/>
                </a:solidFill>
                <a:latin typeface="Arial Bold" pitchFamily="1" charset="0"/>
                <a:ea typeface="ヒラギノ角ゴ Pro W3" charset="-128"/>
                <a:cs typeface="ヒラギノ角ゴ Pro W3" charset="-128"/>
              </a:defRPr>
            </a:lvl6pPr>
            <a:lvl7pPr marL="914400" algn="l" rtl="0" fontAlgn="base">
              <a:spcBef>
                <a:spcPct val="0"/>
              </a:spcBef>
              <a:spcAft>
                <a:spcPct val="0"/>
              </a:spcAft>
              <a:defRPr sz="2800">
                <a:solidFill>
                  <a:srgbClr val="005389"/>
                </a:solidFill>
                <a:latin typeface="Arial Bold" pitchFamily="1" charset="0"/>
                <a:ea typeface="ヒラギノ角ゴ Pro W3" charset="-128"/>
                <a:cs typeface="ヒラギノ角ゴ Pro W3" charset="-128"/>
              </a:defRPr>
            </a:lvl7pPr>
            <a:lvl8pPr marL="1371600" algn="l" rtl="0" fontAlgn="base">
              <a:spcBef>
                <a:spcPct val="0"/>
              </a:spcBef>
              <a:spcAft>
                <a:spcPct val="0"/>
              </a:spcAft>
              <a:defRPr sz="2800">
                <a:solidFill>
                  <a:srgbClr val="005389"/>
                </a:solidFill>
                <a:latin typeface="Arial Bold" pitchFamily="1" charset="0"/>
                <a:ea typeface="ヒラギノ角ゴ Pro W3" charset="-128"/>
                <a:cs typeface="ヒラギノ角ゴ Pro W3" charset="-128"/>
              </a:defRPr>
            </a:lvl8pPr>
            <a:lvl9pPr marL="1828800" algn="l" rtl="0" fontAlgn="base">
              <a:spcBef>
                <a:spcPct val="0"/>
              </a:spcBef>
              <a:spcAft>
                <a:spcPct val="0"/>
              </a:spcAft>
              <a:defRPr sz="2800">
                <a:solidFill>
                  <a:srgbClr val="005389"/>
                </a:solidFill>
                <a:latin typeface="Arial Bold" pitchFamily="1" charset="0"/>
                <a:ea typeface="ヒラギノ角ゴ Pro W3" charset="-128"/>
                <a:cs typeface="ヒラギノ角ゴ Pro W3" charset="-128"/>
              </a:defRPr>
            </a:lvl9pPr>
          </a:lstStyle>
          <a:p>
            <a:pPr algn="ctr"/>
            <a:r>
              <a:rPr lang="en-US" altLang="en-US" b="1" dirty="0"/>
              <a:t>What happened: There was strong participation</a:t>
            </a:r>
            <a:endParaRPr lang="en-US" i="1" kern="0" dirty="0">
              <a:solidFill>
                <a:srgbClr val="C00000"/>
              </a:solidFill>
              <a:latin typeface="Times New Roman" panose="02020603050405020304" pitchFamily="18" charset="0"/>
              <a:cs typeface="Times New Roman" panose="02020603050405020304" pitchFamily="18" charset="0"/>
            </a:endParaRPr>
          </a:p>
        </p:txBody>
      </p:sp>
      <p:sp>
        <p:nvSpPr>
          <p:cNvPr id="11" name="TextBox 10"/>
          <p:cNvSpPr txBox="1"/>
          <p:nvPr/>
        </p:nvSpPr>
        <p:spPr>
          <a:xfrm>
            <a:off x="2358740" y="927282"/>
            <a:ext cx="7557789" cy="6001643"/>
          </a:xfrm>
          <a:prstGeom prst="rect">
            <a:avLst/>
          </a:prstGeom>
          <a:noFill/>
        </p:spPr>
        <p:txBody>
          <a:bodyPr wrap="square" rtlCol="0">
            <a:spAutoFit/>
          </a:bodyPr>
          <a:lstStyle/>
          <a:p>
            <a:pPr marL="285750" indent="-285750">
              <a:buFont typeface="Arial" panose="020B0604020202020204" pitchFamily="34" charset="0"/>
              <a:buChar char="•"/>
            </a:pPr>
            <a:endParaRPr lang="en-US" sz="2800" dirty="0">
              <a:solidFill>
                <a:srgbClr val="000308"/>
              </a:solidFill>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en-US" sz="2800" b="1" dirty="0">
                <a:latin typeface="Times New Roman" panose="02020603050405020304" pitchFamily="18" charset="0"/>
                <a:cs typeface="Times New Roman" panose="02020603050405020304" pitchFamily="18" charset="0"/>
              </a:rPr>
              <a:t>165 faculty participants</a:t>
            </a:r>
          </a:p>
          <a:p>
            <a:pPr marL="742950" lvl="1" indent="-285750">
              <a:buFont typeface="Arial" panose="020B0604020202020204" pitchFamily="34" charset="0"/>
              <a:buChar char="•"/>
            </a:pPr>
            <a:r>
              <a:rPr lang="en-US" sz="2000" dirty="0">
                <a:latin typeface="Times New Roman" panose="02020603050405020304" pitchFamily="18" charset="0"/>
                <a:cs typeface="Times New Roman" panose="02020603050405020304" pitchFamily="18" charset="0"/>
              </a:rPr>
              <a:t>145 courses; 353 sections</a:t>
            </a:r>
          </a:p>
          <a:p>
            <a:pPr marL="285750" indent="-285750">
              <a:buFont typeface="Arial" panose="020B0604020202020204" pitchFamily="34" charset="0"/>
              <a:buChar char="•"/>
            </a:pPr>
            <a:endParaRPr lang="en-US" sz="2000" dirty="0">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en-US" sz="2800" b="1" dirty="0">
                <a:latin typeface="Times New Roman" panose="02020603050405020304" pitchFamily="18" charset="0"/>
                <a:cs typeface="Times New Roman" panose="02020603050405020304" pitchFamily="18" charset="0"/>
              </a:rPr>
              <a:t>8,172 total “mid-term grades”</a:t>
            </a:r>
          </a:p>
          <a:p>
            <a:pPr marL="742950" lvl="1" indent="-285750">
              <a:buFont typeface="Arial" panose="020B0604020202020204" pitchFamily="34" charset="0"/>
              <a:buChar char="•"/>
            </a:pPr>
            <a:r>
              <a:rPr lang="en-US" sz="2000" dirty="0">
                <a:latin typeface="Times New Roman" panose="02020603050405020304" pitchFamily="18" charset="0"/>
                <a:cs typeface="Times New Roman" panose="02020603050405020304" pitchFamily="18" charset="0"/>
              </a:rPr>
              <a:t>5702 satisfactory – 69%</a:t>
            </a:r>
          </a:p>
          <a:p>
            <a:pPr marL="742950" lvl="1" indent="-285750">
              <a:buFont typeface="Arial" panose="020B0604020202020204" pitchFamily="34" charset="0"/>
              <a:buChar char="•"/>
            </a:pPr>
            <a:r>
              <a:rPr lang="en-US" sz="2000" dirty="0">
                <a:latin typeface="Times New Roman" panose="02020603050405020304" pitchFamily="18" charset="0"/>
                <a:cs typeface="Times New Roman" panose="02020603050405020304" pitchFamily="18" charset="0"/>
              </a:rPr>
              <a:t>1282 caution – 15%</a:t>
            </a:r>
          </a:p>
          <a:p>
            <a:pPr marL="742950" lvl="1" indent="-285750">
              <a:buFont typeface="Arial" panose="020B0604020202020204" pitchFamily="34" charset="0"/>
              <a:buChar char="•"/>
            </a:pPr>
            <a:r>
              <a:rPr lang="en-US" sz="2000" dirty="0">
                <a:latin typeface="Times New Roman" panose="02020603050405020304" pitchFamily="18" charset="0"/>
                <a:cs typeface="Times New Roman" panose="02020603050405020304" pitchFamily="18" charset="0"/>
              </a:rPr>
              <a:t>1188 failing – 14%</a:t>
            </a:r>
          </a:p>
          <a:p>
            <a:pPr marL="285750" indent="-285750">
              <a:buFont typeface="Arial" panose="020B0604020202020204" pitchFamily="34" charset="0"/>
              <a:buChar char="•"/>
            </a:pPr>
            <a:endParaRPr lang="en-US" sz="2000" dirty="0">
              <a:solidFill>
                <a:srgbClr val="000308"/>
              </a:solidFill>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en-US" sz="2800" b="1" dirty="0">
                <a:latin typeface="Times New Roman" panose="02020603050405020304" pitchFamily="18" charset="0"/>
                <a:cs typeface="Times New Roman" panose="02020603050405020304" pitchFamily="18" charset="0"/>
              </a:rPr>
              <a:t>5,386</a:t>
            </a:r>
            <a:r>
              <a:rPr lang="en-US" sz="2800" b="1" dirty="0">
                <a:solidFill>
                  <a:srgbClr val="000308"/>
                </a:solidFill>
                <a:latin typeface="Times New Roman" panose="02020603050405020304" pitchFamily="18" charset="0"/>
                <a:cs typeface="Times New Roman" panose="02020603050405020304" pitchFamily="18" charset="0"/>
              </a:rPr>
              <a:t> </a:t>
            </a:r>
            <a:r>
              <a:rPr lang="en-US" sz="2800" b="1" dirty="0">
                <a:latin typeface="Times New Roman" panose="02020603050405020304" pitchFamily="18" charset="0"/>
                <a:cs typeface="Times New Roman" panose="02020603050405020304" pitchFamily="18" charset="0"/>
              </a:rPr>
              <a:t>students received at least 1 alert</a:t>
            </a:r>
          </a:p>
          <a:p>
            <a:pPr marL="742950" lvl="1" indent="-285750">
              <a:buFont typeface="Arial" panose="020B0604020202020204" pitchFamily="34" charset="0"/>
              <a:buChar char="•"/>
            </a:pPr>
            <a:r>
              <a:rPr lang="en-US" sz="2000" dirty="0">
                <a:latin typeface="Times New Roman" panose="02020603050405020304" pitchFamily="18" charset="0"/>
                <a:cs typeface="Times New Roman" panose="02020603050405020304" pitchFamily="18" charset="0"/>
              </a:rPr>
              <a:t>488 have more than 1 caution or failing</a:t>
            </a:r>
            <a:endParaRPr lang="en-US" sz="2400" dirty="0">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endParaRPr lang="en-US" sz="2000" b="1" dirty="0">
              <a:solidFill>
                <a:srgbClr val="000308"/>
              </a:solidFill>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en-US" sz="2800" b="1" dirty="0">
                <a:latin typeface="Times New Roman" panose="02020603050405020304" pitchFamily="18" charset="0"/>
                <a:cs typeface="Times New Roman" panose="02020603050405020304" pitchFamily="18" charset="0"/>
              </a:rPr>
              <a:t>Lots of participation in key courses</a:t>
            </a:r>
          </a:p>
          <a:p>
            <a:pPr marL="742950" lvl="1" indent="-285750">
              <a:buFont typeface="Arial" panose="020B0604020202020204" pitchFamily="34" charset="0"/>
              <a:buChar char="•"/>
            </a:pPr>
            <a:r>
              <a:rPr lang="en-US" sz="2000" dirty="0">
                <a:latin typeface="Times New Roman" panose="02020603050405020304" pitchFamily="18" charset="0"/>
                <a:cs typeface="Times New Roman" panose="02020603050405020304" pitchFamily="18" charset="0"/>
              </a:rPr>
              <a:t>66 of 139 English 101 sections</a:t>
            </a:r>
          </a:p>
          <a:p>
            <a:pPr marL="742950" lvl="1" indent="-285750">
              <a:buFont typeface="Arial" panose="020B0604020202020204" pitchFamily="34" charset="0"/>
              <a:buChar char="•"/>
            </a:pPr>
            <a:r>
              <a:rPr lang="en-US" sz="2000" dirty="0">
                <a:latin typeface="Times New Roman" panose="02020603050405020304" pitchFamily="18" charset="0"/>
                <a:cs typeface="Times New Roman" panose="02020603050405020304" pitchFamily="18" charset="0"/>
              </a:rPr>
              <a:t>34 of 71 First Year Seminar sections</a:t>
            </a:r>
          </a:p>
          <a:p>
            <a:pPr marL="742950" lvl="1" indent="-285750">
              <a:buFont typeface="Arial" panose="020B0604020202020204" pitchFamily="34" charset="0"/>
              <a:buChar char="•"/>
            </a:pPr>
            <a:r>
              <a:rPr lang="en-US" sz="2000" dirty="0">
                <a:latin typeface="Times New Roman" panose="02020603050405020304" pitchFamily="18" charset="0"/>
                <a:cs typeface="Times New Roman" panose="02020603050405020304" pitchFamily="18" charset="0"/>
              </a:rPr>
              <a:t>27 of 86 100-level math courses</a:t>
            </a:r>
          </a:p>
          <a:p>
            <a:pPr marL="742950" lvl="1" indent="-285750">
              <a:buFont typeface="Arial" panose="020B0604020202020204" pitchFamily="34" charset="0"/>
              <a:buChar char="•"/>
            </a:pPr>
            <a:endParaRPr lang="en-US" sz="2400" dirty="0">
              <a:solidFill>
                <a:srgbClr val="000308"/>
              </a:solidFill>
            </a:endParaRPr>
          </a:p>
        </p:txBody>
      </p:sp>
    </p:spTree>
    <p:extLst>
      <p:ext uri="{BB962C8B-B14F-4D97-AF65-F5344CB8AC3E}">
        <p14:creationId xmlns:p14="http://schemas.microsoft.com/office/powerpoint/2010/main" val="291698956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75363" y="342066"/>
            <a:ext cx="9981729" cy="585216"/>
          </a:xfrm>
        </p:spPr>
        <p:txBody>
          <a:bodyPr/>
          <a:lstStyle/>
          <a:p>
            <a:pPr marL="457200" indent="-457200">
              <a:buFont typeface="Wingdings" panose="05000000000000000000" pitchFamily="2" charset="2"/>
              <a:buChar char="Ø"/>
            </a:pPr>
            <a:br>
              <a:rPr lang="en-US" dirty="0">
                <a:solidFill>
                  <a:srgbClr val="FF0000"/>
                </a:solidFill>
                <a:latin typeface="Times New Roman" panose="02020603050405020304" pitchFamily="18" charset="0"/>
                <a:cs typeface="Times New Roman" panose="02020603050405020304" pitchFamily="18" charset="0"/>
              </a:rPr>
            </a:br>
            <a:br>
              <a:rPr lang="en-US" dirty="0">
                <a:solidFill>
                  <a:srgbClr val="FF0000"/>
                </a:solidFill>
                <a:latin typeface="Times New Roman" panose="02020603050405020304" pitchFamily="18" charset="0"/>
                <a:cs typeface="Times New Roman" panose="02020603050405020304" pitchFamily="18" charset="0"/>
              </a:rPr>
            </a:br>
            <a:endParaRPr lang="en-US" dirty="0">
              <a:solidFill>
                <a:srgbClr val="FF0000"/>
              </a:solidFill>
              <a:latin typeface="Times New Roman" panose="02020603050405020304" pitchFamily="18" charset="0"/>
              <a:cs typeface="Times New Roman" panose="02020603050405020304" pitchFamily="18" charset="0"/>
            </a:endParaRPr>
          </a:p>
        </p:txBody>
      </p:sp>
      <p:sp>
        <p:nvSpPr>
          <p:cNvPr id="5" name="Title 1"/>
          <p:cNvSpPr txBox="1">
            <a:spLocks/>
          </p:cNvSpPr>
          <p:nvPr/>
        </p:nvSpPr>
        <p:spPr bwMode="auto">
          <a:xfrm>
            <a:off x="292590" y="156660"/>
            <a:ext cx="10993247" cy="971924"/>
          </a:xfrm>
          <a:prstGeom prst="rect">
            <a:avLst/>
          </a:prstGeom>
          <a:solidFill>
            <a:schemeClr val="accent5">
              <a:lumMod val="90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rtl="0" eaLnBrk="0" fontAlgn="base" hangingPunct="0">
              <a:spcBef>
                <a:spcPct val="0"/>
              </a:spcBef>
              <a:spcAft>
                <a:spcPct val="0"/>
              </a:spcAft>
              <a:defRPr sz="2800">
                <a:solidFill>
                  <a:schemeClr val="tx1"/>
                </a:solidFill>
                <a:latin typeface="+mj-lt"/>
                <a:ea typeface="+mj-ea"/>
                <a:cs typeface="+mj-cs"/>
              </a:defRPr>
            </a:lvl1pPr>
            <a:lvl2pPr algn="l" rtl="0" eaLnBrk="0" fontAlgn="base" hangingPunct="0">
              <a:spcBef>
                <a:spcPct val="0"/>
              </a:spcBef>
              <a:spcAft>
                <a:spcPct val="0"/>
              </a:spcAft>
              <a:defRPr sz="2800">
                <a:solidFill>
                  <a:schemeClr val="tx1"/>
                </a:solidFill>
                <a:latin typeface="Arial Bold" pitchFamily="1" charset="0"/>
                <a:ea typeface="ヒラギノ角ゴ Pro W3" charset="-128"/>
                <a:cs typeface="ヒラギノ角ゴ Pro W3" charset="-128"/>
              </a:defRPr>
            </a:lvl2pPr>
            <a:lvl3pPr algn="l" rtl="0" eaLnBrk="0" fontAlgn="base" hangingPunct="0">
              <a:spcBef>
                <a:spcPct val="0"/>
              </a:spcBef>
              <a:spcAft>
                <a:spcPct val="0"/>
              </a:spcAft>
              <a:defRPr sz="2800">
                <a:solidFill>
                  <a:schemeClr val="tx1"/>
                </a:solidFill>
                <a:latin typeface="Arial Bold" pitchFamily="1" charset="0"/>
                <a:ea typeface="ヒラギノ角ゴ Pro W3" charset="-128"/>
                <a:cs typeface="ヒラギノ角ゴ Pro W3" charset="-128"/>
              </a:defRPr>
            </a:lvl3pPr>
            <a:lvl4pPr algn="l" rtl="0" eaLnBrk="0" fontAlgn="base" hangingPunct="0">
              <a:spcBef>
                <a:spcPct val="0"/>
              </a:spcBef>
              <a:spcAft>
                <a:spcPct val="0"/>
              </a:spcAft>
              <a:defRPr sz="2800">
                <a:solidFill>
                  <a:schemeClr val="tx1"/>
                </a:solidFill>
                <a:latin typeface="Arial Bold" pitchFamily="1" charset="0"/>
                <a:ea typeface="ヒラギノ角ゴ Pro W3" charset="-128"/>
                <a:cs typeface="ヒラギノ角ゴ Pro W3" charset="-128"/>
              </a:defRPr>
            </a:lvl4pPr>
            <a:lvl5pPr algn="l" rtl="0" eaLnBrk="0" fontAlgn="base" hangingPunct="0">
              <a:spcBef>
                <a:spcPct val="0"/>
              </a:spcBef>
              <a:spcAft>
                <a:spcPct val="0"/>
              </a:spcAft>
              <a:defRPr sz="2800">
                <a:solidFill>
                  <a:schemeClr val="tx1"/>
                </a:solidFill>
                <a:latin typeface="Arial Bold" pitchFamily="1" charset="0"/>
                <a:ea typeface="ヒラギノ角ゴ Pro W3" charset="-128"/>
                <a:cs typeface="ヒラギノ角ゴ Pro W3" charset="-128"/>
              </a:defRPr>
            </a:lvl5pPr>
            <a:lvl6pPr marL="457200" algn="l" rtl="0" fontAlgn="base">
              <a:spcBef>
                <a:spcPct val="0"/>
              </a:spcBef>
              <a:spcAft>
                <a:spcPct val="0"/>
              </a:spcAft>
              <a:defRPr sz="2800">
                <a:solidFill>
                  <a:srgbClr val="005389"/>
                </a:solidFill>
                <a:latin typeface="Arial Bold" pitchFamily="1" charset="0"/>
                <a:ea typeface="ヒラギノ角ゴ Pro W3" charset="-128"/>
                <a:cs typeface="ヒラギノ角ゴ Pro W3" charset="-128"/>
              </a:defRPr>
            </a:lvl6pPr>
            <a:lvl7pPr marL="914400" algn="l" rtl="0" fontAlgn="base">
              <a:spcBef>
                <a:spcPct val="0"/>
              </a:spcBef>
              <a:spcAft>
                <a:spcPct val="0"/>
              </a:spcAft>
              <a:defRPr sz="2800">
                <a:solidFill>
                  <a:srgbClr val="005389"/>
                </a:solidFill>
                <a:latin typeface="Arial Bold" pitchFamily="1" charset="0"/>
                <a:ea typeface="ヒラギノ角ゴ Pro W3" charset="-128"/>
                <a:cs typeface="ヒラギノ角ゴ Pro W3" charset="-128"/>
              </a:defRPr>
            </a:lvl7pPr>
            <a:lvl8pPr marL="1371600" algn="l" rtl="0" fontAlgn="base">
              <a:spcBef>
                <a:spcPct val="0"/>
              </a:spcBef>
              <a:spcAft>
                <a:spcPct val="0"/>
              </a:spcAft>
              <a:defRPr sz="2800">
                <a:solidFill>
                  <a:srgbClr val="005389"/>
                </a:solidFill>
                <a:latin typeface="Arial Bold" pitchFamily="1" charset="0"/>
                <a:ea typeface="ヒラギノ角ゴ Pro W3" charset="-128"/>
                <a:cs typeface="ヒラギノ角ゴ Pro W3" charset="-128"/>
              </a:defRPr>
            </a:lvl8pPr>
            <a:lvl9pPr marL="1828800" algn="l" rtl="0" fontAlgn="base">
              <a:spcBef>
                <a:spcPct val="0"/>
              </a:spcBef>
              <a:spcAft>
                <a:spcPct val="0"/>
              </a:spcAft>
              <a:defRPr sz="2800">
                <a:solidFill>
                  <a:srgbClr val="005389"/>
                </a:solidFill>
                <a:latin typeface="Arial Bold" pitchFamily="1" charset="0"/>
                <a:ea typeface="ヒラギノ角ゴ Pro W3" charset="-128"/>
                <a:cs typeface="ヒラギノ角ゴ Pro W3" charset="-128"/>
              </a:defRPr>
            </a:lvl9pPr>
          </a:lstStyle>
          <a:p>
            <a:pPr algn="ctr"/>
            <a:r>
              <a:rPr lang="en-US" altLang="en-US" sz="3200" b="1" dirty="0">
                <a:latin typeface="Times New Roman" panose="02020603050405020304" pitchFamily="18" charset="0"/>
                <a:cs typeface="Times New Roman" panose="02020603050405020304" pitchFamily="18" charset="0"/>
              </a:rPr>
              <a:t>What happened:  There was positive feedback</a:t>
            </a:r>
            <a:endParaRPr lang="en-US" sz="3200" i="1" kern="0" dirty="0">
              <a:solidFill>
                <a:srgbClr val="C00000"/>
              </a:solidFill>
              <a:latin typeface="Times New Roman" panose="02020603050405020304" pitchFamily="18" charset="0"/>
              <a:cs typeface="Times New Roman" panose="02020603050405020304" pitchFamily="18" charset="0"/>
            </a:endParaRPr>
          </a:p>
        </p:txBody>
      </p:sp>
      <p:graphicFrame>
        <p:nvGraphicFramePr>
          <p:cNvPr id="7" name="Chart 6"/>
          <p:cNvGraphicFramePr/>
          <p:nvPr>
            <p:extLst/>
          </p:nvPr>
        </p:nvGraphicFramePr>
        <p:xfrm>
          <a:off x="1222396" y="2266952"/>
          <a:ext cx="9133633" cy="3943980"/>
        </p:xfrm>
        <a:graphic>
          <a:graphicData uri="http://schemas.openxmlformats.org/drawingml/2006/chart">
            <c:chart xmlns:c="http://schemas.openxmlformats.org/drawingml/2006/chart" xmlns:r="http://schemas.openxmlformats.org/officeDocument/2006/relationships" r:id="rId3"/>
          </a:graphicData>
        </a:graphic>
      </p:graphicFrame>
      <p:sp>
        <p:nvSpPr>
          <p:cNvPr id="8" name="TextBox 7"/>
          <p:cNvSpPr txBox="1"/>
          <p:nvPr/>
        </p:nvSpPr>
        <p:spPr>
          <a:xfrm>
            <a:off x="539463" y="1313990"/>
            <a:ext cx="11254431" cy="400110"/>
          </a:xfrm>
          <a:prstGeom prst="rect">
            <a:avLst/>
          </a:prstGeom>
          <a:noFill/>
        </p:spPr>
        <p:txBody>
          <a:bodyPr wrap="square" rtlCol="0">
            <a:spAutoFit/>
          </a:bodyPr>
          <a:lstStyle/>
          <a:p>
            <a:r>
              <a:rPr lang="en-US" sz="2000" b="1" dirty="0"/>
              <a:t>“Do you think this type of early alert pilot is worthwhile in supporting student success?”</a:t>
            </a:r>
          </a:p>
        </p:txBody>
      </p:sp>
      <p:sp>
        <p:nvSpPr>
          <p:cNvPr id="9" name="Rectangle 8"/>
          <p:cNvSpPr/>
          <p:nvPr/>
        </p:nvSpPr>
        <p:spPr bwMode="auto">
          <a:xfrm>
            <a:off x="2481943" y="4385384"/>
            <a:ext cx="1735494" cy="746453"/>
          </a:xfrm>
          <a:prstGeom prst="rect">
            <a:avLst/>
          </a:prstGeom>
          <a:solidFill>
            <a:schemeClr val="bg1"/>
          </a:solidFill>
          <a:ln w="9525" cap="flat" cmpd="sng" algn="ctr">
            <a:solidFill>
              <a:schemeClr val="bg1">
                <a:lumMod val="50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1" u="none" strike="noStrike" cap="none" normalizeH="0" baseline="0" dirty="0">
                <a:ln>
                  <a:noFill/>
                </a:ln>
                <a:solidFill>
                  <a:schemeClr val="bg1">
                    <a:lumMod val="50000"/>
                  </a:schemeClr>
                </a:solidFill>
                <a:effectLst/>
                <a:latin typeface="Arial" charset="0"/>
                <a:ea typeface="ヒラギノ角ゴ Pro W3" charset="-128"/>
                <a:cs typeface="ヒラギノ角ゴ Pro W3" charset="-128"/>
              </a:rPr>
              <a:t>Note: Question not asked to students in this way</a:t>
            </a:r>
          </a:p>
        </p:txBody>
      </p:sp>
      <p:sp>
        <p:nvSpPr>
          <p:cNvPr id="10" name="TextBox 9"/>
          <p:cNvSpPr txBox="1"/>
          <p:nvPr/>
        </p:nvSpPr>
        <p:spPr>
          <a:xfrm>
            <a:off x="502141" y="6475446"/>
            <a:ext cx="8753827" cy="400110"/>
          </a:xfrm>
          <a:prstGeom prst="rect">
            <a:avLst/>
          </a:prstGeom>
          <a:noFill/>
        </p:spPr>
        <p:txBody>
          <a:bodyPr wrap="square" rtlCol="0">
            <a:spAutoFit/>
          </a:bodyPr>
          <a:lstStyle/>
          <a:p>
            <a:r>
              <a:rPr lang="en-US" sz="1000" dirty="0">
                <a:solidFill>
                  <a:srgbClr val="000308"/>
                </a:solidFill>
              </a:rPr>
              <a:t>Note: Responses are from survey respondents who participated in the pilot. </a:t>
            </a:r>
          </a:p>
          <a:p>
            <a:r>
              <a:rPr lang="en-US" sz="1000" dirty="0">
                <a:solidFill>
                  <a:srgbClr val="000308"/>
                </a:solidFill>
              </a:rPr>
              <a:t>Source: Early alert pilot survey results (OIRAP)</a:t>
            </a:r>
          </a:p>
        </p:txBody>
      </p:sp>
    </p:spTree>
    <p:extLst>
      <p:ext uri="{BB962C8B-B14F-4D97-AF65-F5344CB8AC3E}">
        <p14:creationId xmlns:p14="http://schemas.microsoft.com/office/powerpoint/2010/main" val="291190778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75363" y="342066"/>
            <a:ext cx="9981729" cy="585216"/>
          </a:xfrm>
        </p:spPr>
        <p:txBody>
          <a:bodyPr/>
          <a:lstStyle/>
          <a:p>
            <a:pPr marL="457200" indent="-457200">
              <a:buFont typeface="Wingdings" panose="05000000000000000000" pitchFamily="2" charset="2"/>
              <a:buChar char="Ø"/>
            </a:pPr>
            <a:br>
              <a:rPr lang="en-US" dirty="0">
                <a:solidFill>
                  <a:srgbClr val="FF0000"/>
                </a:solidFill>
                <a:latin typeface="Times New Roman" panose="02020603050405020304" pitchFamily="18" charset="0"/>
                <a:cs typeface="Times New Roman" panose="02020603050405020304" pitchFamily="18" charset="0"/>
              </a:rPr>
            </a:br>
            <a:br>
              <a:rPr lang="en-US" dirty="0">
                <a:solidFill>
                  <a:srgbClr val="FF0000"/>
                </a:solidFill>
                <a:latin typeface="Times New Roman" panose="02020603050405020304" pitchFamily="18" charset="0"/>
                <a:cs typeface="Times New Roman" panose="02020603050405020304" pitchFamily="18" charset="0"/>
              </a:rPr>
            </a:br>
            <a:endParaRPr lang="en-US" dirty="0">
              <a:solidFill>
                <a:srgbClr val="FF0000"/>
              </a:solidFill>
              <a:latin typeface="Times New Roman" panose="02020603050405020304" pitchFamily="18" charset="0"/>
              <a:cs typeface="Times New Roman" panose="02020603050405020304" pitchFamily="18" charset="0"/>
            </a:endParaRPr>
          </a:p>
        </p:txBody>
      </p:sp>
      <p:sp>
        <p:nvSpPr>
          <p:cNvPr id="5" name="Title 1"/>
          <p:cNvSpPr txBox="1">
            <a:spLocks/>
          </p:cNvSpPr>
          <p:nvPr/>
        </p:nvSpPr>
        <p:spPr bwMode="auto">
          <a:xfrm>
            <a:off x="264406" y="189424"/>
            <a:ext cx="10993247" cy="971924"/>
          </a:xfrm>
          <a:prstGeom prst="rect">
            <a:avLst/>
          </a:prstGeom>
          <a:solidFill>
            <a:schemeClr val="accent5">
              <a:lumMod val="90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rtl="0" eaLnBrk="0" fontAlgn="base" hangingPunct="0">
              <a:spcBef>
                <a:spcPct val="0"/>
              </a:spcBef>
              <a:spcAft>
                <a:spcPct val="0"/>
              </a:spcAft>
              <a:defRPr sz="2800">
                <a:solidFill>
                  <a:schemeClr val="tx1"/>
                </a:solidFill>
                <a:latin typeface="+mj-lt"/>
                <a:ea typeface="+mj-ea"/>
                <a:cs typeface="+mj-cs"/>
              </a:defRPr>
            </a:lvl1pPr>
            <a:lvl2pPr algn="l" rtl="0" eaLnBrk="0" fontAlgn="base" hangingPunct="0">
              <a:spcBef>
                <a:spcPct val="0"/>
              </a:spcBef>
              <a:spcAft>
                <a:spcPct val="0"/>
              </a:spcAft>
              <a:defRPr sz="2800">
                <a:solidFill>
                  <a:schemeClr val="tx1"/>
                </a:solidFill>
                <a:latin typeface="Arial Bold" pitchFamily="1" charset="0"/>
                <a:ea typeface="ヒラギノ角ゴ Pro W3" charset="-128"/>
                <a:cs typeface="ヒラギノ角ゴ Pro W3" charset="-128"/>
              </a:defRPr>
            </a:lvl2pPr>
            <a:lvl3pPr algn="l" rtl="0" eaLnBrk="0" fontAlgn="base" hangingPunct="0">
              <a:spcBef>
                <a:spcPct val="0"/>
              </a:spcBef>
              <a:spcAft>
                <a:spcPct val="0"/>
              </a:spcAft>
              <a:defRPr sz="2800">
                <a:solidFill>
                  <a:schemeClr val="tx1"/>
                </a:solidFill>
                <a:latin typeface="Arial Bold" pitchFamily="1" charset="0"/>
                <a:ea typeface="ヒラギノ角ゴ Pro W3" charset="-128"/>
                <a:cs typeface="ヒラギノ角ゴ Pro W3" charset="-128"/>
              </a:defRPr>
            </a:lvl3pPr>
            <a:lvl4pPr algn="l" rtl="0" eaLnBrk="0" fontAlgn="base" hangingPunct="0">
              <a:spcBef>
                <a:spcPct val="0"/>
              </a:spcBef>
              <a:spcAft>
                <a:spcPct val="0"/>
              </a:spcAft>
              <a:defRPr sz="2800">
                <a:solidFill>
                  <a:schemeClr val="tx1"/>
                </a:solidFill>
                <a:latin typeface="Arial Bold" pitchFamily="1" charset="0"/>
                <a:ea typeface="ヒラギノ角ゴ Pro W3" charset="-128"/>
                <a:cs typeface="ヒラギノ角ゴ Pro W3" charset="-128"/>
              </a:defRPr>
            </a:lvl4pPr>
            <a:lvl5pPr algn="l" rtl="0" eaLnBrk="0" fontAlgn="base" hangingPunct="0">
              <a:spcBef>
                <a:spcPct val="0"/>
              </a:spcBef>
              <a:spcAft>
                <a:spcPct val="0"/>
              </a:spcAft>
              <a:defRPr sz="2800">
                <a:solidFill>
                  <a:schemeClr val="tx1"/>
                </a:solidFill>
                <a:latin typeface="Arial Bold" pitchFamily="1" charset="0"/>
                <a:ea typeface="ヒラギノ角ゴ Pro W3" charset="-128"/>
                <a:cs typeface="ヒラギノ角ゴ Pro W3" charset="-128"/>
              </a:defRPr>
            </a:lvl5pPr>
            <a:lvl6pPr marL="457200" algn="l" rtl="0" fontAlgn="base">
              <a:spcBef>
                <a:spcPct val="0"/>
              </a:spcBef>
              <a:spcAft>
                <a:spcPct val="0"/>
              </a:spcAft>
              <a:defRPr sz="2800">
                <a:solidFill>
                  <a:srgbClr val="005389"/>
                </a:solidFill>
                <a:latin typeface="Arial Bold" pitchFamily="1" charset="0"/>
                <a:ea typeface="ヒラギノ角ゴ Pro W3" charset="-128"/>
                <a:cs typeface="ヒラギノ角ゴ Pro W3" charset="-128"/>
              </a:defRPr>
            </a:lvl6pPr>
            <a:lvl7pPr marL="914400" algn="l" rtl="0" fontAlgn="base">
              <a:spcBef>
                <a:spcPct val="0"/>
              </a:spcBef>
              <a:spcAft>
                <a:spcPct val="0"/>
              </a:spcAft>
              <a:defRPr sz="2800">
                <a:solidFill>
                  <a:srgbClr val="005389"/>
                </a:solidFill>
                <a:latin typeface="Arial Bold" pitchFamily="1" charset="0"/>
                <a:ea typeface="ヒラギノ角ゴ Pro W3" charset="-128"/>
                <a:cs typeface="ヒラギノ角ゴ Pro W3" charset="-128"/>
              </a:defRPr>
            </a:lvl7pPr>
            <a:lvl8pPr marL="1371600" algn="l" rtl="0" fontAlgn="base">
              <a:spcBef>
                <a:spcPct val="0"/>
              </a:spcBef>
              <a:spcAft>
                <a:spcPct val="0"/>
              </a:spcAft>
              <a:defRPr sz="2800">
                <a:solidFill>
                  <a:srgbClr val="005389"/>
                </a:solidFill>
                <a:latin typeface="Arial Bold" pitchFamily="1" charset="0"/>
                <a:ea typeface="ヒラギノ角ゴ Pro W3" charset="-128"/>
                <a:cs typeface="ヒラギノ角ゴ Pro W3" charset="-128"/>
              </a:defRPr>
            </a:lvl8pPr>
            <a:lvl9pPr marL="1828800" algn="l" rtl="0" fontAlgn="base">
              <a:spcBef>
                <a:spcPct val="0"/>
              </a:spcBef>
              <a:spcAft>
                <a:spcPct val="0"/>
              </a:spcAft>
              <a:defRPr sz="2800">
                <a:solidFill>
                  <a:srgbClr val="005389"/>
                </a:solidFill>
                <a:latin typeface="Arial Bold" pitchFamily="1" charset="0"/>
                <a:ea typeface="ヒラギノ角ゴ Pro W3" charset="-128"/>
                <a:cs typeface="ヒラギノ角ゴ Pro W3" charset="-128"/>
              </a:defRPr>
            </a:lvl9pPr>
          </a:lstStyle>
          <a:p>
            <a:pPr algn="ctr"/>
            <a:r>
              <a:rPr lang="en-US" altLang="en-US" b="1" dirty="0"/>
              <a:t>What happened:  There was positive feedback</a:t>
            </a:r>
            <a:endParaRPr lang="en-US" i="1" kern="0" dirty="0">
              <a:solidFill>
                <a:srgbClr val="C00000"/>
              </a:solidFill>
              <a:latin typeface="Times New Roman" panose="02020603050405020304" pitchFamily="18" charset="0"/>
              <a:cs typeface="Times New Roman" panose="02020603050405020304" pitchFamily="18" charset="0"/>
            </a:endParaRPr>
          </a:p>
        </p:txBody>
      </p:sp>
      <p:graphicFrame>
        <p:nvGraphicFramePr>
          <p:cNvPr id="7" name="Chart 6"/>
          <p:cNvGraphicFramePr/>
          <p:nvPr>
            <p:extLst/>
          </p:nvPr>
        </p:nvGraphicFramePr>
        <p:xfrm>
          <a:off x="1045028" y="2019385"/>
          <a:ext cx="9133633" cy="4254759"/>
        </p:xfrm>
        <a:graphic>
          <a:graphicData uri="http://schemas.openxmlformats.org/drawingml/2006/chart">
            <c:chart xmlns:c="http://schemas.openxmlformats.org/drawingml/2006/chart" xmlns:r="http://schemas.openxmlformats.org/officeDocument/2006/relationships" r:id="rId3"/>
          </a:graphicData>
        </a:graphic>
      </p:graphicFrame>
      <p:sp>
        <p:nvSpPr>
          <p:cNvPr id="8" name="TextBox 7"/>
          <p:cNvSpPr txBox="1"/>
          <p:nvPr/>
        </p:nvSpPr>
        <p:spPr>
          <a:xfrm>
            <a:off x="539463" y="1313990"/>
            <a:ext cx="11652537" cy="400110"/>
          </a:xfrm>
          <a:prstGeom prst="rect">
            <a:avLst/>
          </a:prstGeom>
          <a:noFill/>
        </p:spPr>
        <p:txBody>
          <a:bodyPr wrap="square" rtlCol="0">
            <a:spAutoFit/>
          </a:bodyPr>
          <a:lstStyle/>
          <a:p>
            <a:r>
              <a:rPr lang="en-US" sz="2000" b="1" dirty="0"/>
              <a:t>“Do you think the early alert pilot had positive impact on student performance?”</a:t>
            </a:r>
          </a:p>
        </p:txBody>
      </p:sp>
      <p:sp>
        <p:nvSpPr>
          <p:cNvPr id="9" name="TextBox 8"/>
          <p:cNvSpPr txBox="1"/>
          <p:nvPr/>
        </p:nvSpPr>
        <p:spPr>
          <a:xfrm>
            <a:off x="502141" y="6475446"/>
            <a:ext cx="8753827" cy="400110"/>
          </a:xfrm>
          <a:prstGeom prst="rect">
            <a:avLst/>
          </a:prstGeom>
          <a:noFill/>
        </p:spPr>
        <p:txBody>
          <a:bodyPr wrap="square" rtlCol="0">
            <a:spAutoFit/>
          </a:bodyPr>
          <a:lstStyle/>
          <a:p>
            <a:r>
              <a:rPr lang="en-US" sz="1000" dirty="0">
                <a:solidFill>
                  <a:srgbClr val="000308"/>
                </a:solidFill>
              </a:rPr>
              <a:t>Note: Responses are from survey respondents who participated in the pilot. </a:t>
            </a:r>
          </a:p>
          <a:p>
            <a:r>
              <a:rPr lang="en-US" sz="1000" dirty="0">
                <a:solidFill>
                  <a:srgbClr val="000308"/>
                </a:solidFill>
              </a:rPr>
              <a:t>Source: Early alert pilot survey results (OIRAP)</a:t>
            </a:r>
          </a:p>
        </p:txBody>
      </p:sp>
    </p:spTree>
    <p:extLst>
      <p:ext uri="{BB962C8B-B14F-4D97-AF65-F5344CB8AC3E}">
        <p14:creationId xmlns:p14="http://schemas.microsoft.com/office/powerpoint/2010/main" val="268919082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575630" y="2185186"/>
            <a:ext cx="10383755" cy="1311449"/>
          </a:xfrm>
          <a:prstGeom prst="rect">
            <a:avLst/>
          </a:prstGeom>
          <a:noFill/>
        </p:spPr>
        <p:txBody>
          <a:bodyPr wrap="square" rtlCol="0">
            <a:spAutoFit/>
          </a:bodyPr>
          <a:lstStyle/>
          <a:p>
            <a:pPr algn="ctr">
              <a:lnSpc>
                <a:spcPct val="150000"/>
              </a:lnSpc>
            </a:pPr>
            <a:r>
              <a:rPr lang="en-US" sz="6000" b="1" dirty="0">
                <a:latin typeface="Times New Roman" panose="02020603050405020304" pitchFamily="18" charset="0"/>
                <a:cs typeface="Times New Roman" panose="02020603050405020304" pitchFamily="18" charset="0"/>
              </a:rPr>
              <a:t>Online</a:t>
            </a:r>
          </a:p>
        </p:txBody>
      </p:sp>
    </p:spTree>
    <p:extLst>
      <p:ext uri="{BB962C8B-B14F-4D97-AF65-F5344CB8AC3E}">
        <p14:creationId xmlns:p14="http://schemas.microsoft.com/office/powerpoint/2010/main" val="164772642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bwMode="auto">
          <a:xfrm>
            <a:off x="336704" y="339983"/>
            <a:ext cx="11451344" cy="827805"/>
          </a:xfrm>
          <a:prstGeom prst="rect">
            <a:avLst/>
          </a:prstGeom>
          <a:solidFill>
            <a:schemeClr val="accent5">
              <a:lumMod val="90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rtl="0" eaLnBrk="0" fontAlgn="base" hangingPunct="0">
              <a:spcBef>
                <a:spcPct val="0"/>
              </a:spcBef>
              <a:spcAft>
                <a:spcPct val="0"/>
              </a:spcAft>
              <a:defRPr sz="2800">
                <a:solidFill>
                  <a:schemeClr val="tx1"/>
                </a:solidFill>
                <a:latin typeface="+mj-lt"/>
                <a:ea typeface="+mj-ea"/>
                <a:cs typeface="+mj-cs"/>
              </a:defRPr>
            </a:lvl1pPr>
            <a:lvl2pPr algn="l" rtl="0" eaLnBrk="0" fontAlgn="base" hangingPunct="0">
              <a:spcBef>
                <a:spcPct val="0"/>
              </a:spcBef>
              <a:spcAft>
                <a:spcPct val="0"/>
              </a:spcAft>
              <a:defRPr sz="2800">
                <a:solidFill>
                  <a:schemeClr val="tx1"/>
                </a:solidFill>
                <a:latin typeface="Arial Bold" pitchFamily="1" charset="0"/>
                <a:ea typeface="ヒラギノ角ゴ Pro W3" charset="-128"/>
                <a:cs typeface="ヒラギノ角ゴ Pro W3" charset="-128"/>
              </a:defRPr>
            </a:lvl2pPr>
            <a:lvl3pPr algn="l" rtl="0" eaLnBrk="0" fontAlgn="base" hangingPunct="0">
              <a:spcBef>
                <a:spcPct val="0"/>
              </a:spcBef>
              <a:spcAft>
                <a:spcPct val="0"/>
              </a:spcAft>
              <a:defRPr sz="2800">
                <a:solidFill>
                  <a:schemeClr val="tx1"/>
                </a:solidFill>
                <a:latin typeface="Arial Bold" pitchFamily="1" charset="0"/>
                <a:ea typeface="ヒラギノ角ゴ Pro W3" charset="-128"/>
                <a:cs typeface="ヒラギノ角ゴ Pro W3" charset="-128"/>
              </a:defRPr>
            </a:lvl3pPr>
            <a:lvl4pPr algn="l" rtl="0" eaLnBrk="0" fontAlgn="base" hangingPunct="0">
              <a:spcBef>
                <a:spcPct val="0"/>
              </a:spcBef>
              <a:spcAft>
                <a:spcPct val="0"/>
              </a:spcAft>
              <a:defRPr sz="2800">
                <a:solidFill>
                  <a:schemeClr val="tx1"/>
                </a:solidFill>
                <a:latin typeface="Arial Bold" pitchFamily="1" charset="0"/>
                <a:ea typeface="ヒラギノ角ゴ Pro W3" charset="-128"/>
                <a:cs typeface="ヒラギノ角ゴ Pro W3" charset="-128"/>
              </a:defRPr>
            </a:lvl4pPr>
            <a:lvl5pPr algn="l" rtl="0" eaLnBrk="0" fontAlgn="base" hangingPunct="0">
              <a:spcBef>
                <a:spcPct val="0"/>
              </a:spcBef>
              <a:spcAft>
                <a:spcPct val="0"/>
              </a:spcAft>
              <a:defRPr sz="2800">
                <a:solidFill>
                  <a:schemeClr val="tx1"/>
                </a:solidFill>
                <a:latin typeface="Arial Bold" pitchFamily="1" charset="0"/>
                <a:ea typeface="ヒラギノ角ゴ Pro W3" charset="-128"/>
                <a:cs typeface="ヒラギノ角ゴ Pro W3" charset="-128"/>
              </a:defRPr>
            </a:lvl5pPr>
            <a:lvl6pPr marL="457200" algn="l" rtl="0" fontAlgn="base">
              <a:spcBef>
                <a:spcPct val="0"/>
              </a:spcBef>
              <a:spcAft>
                <a:spcPct val="0"/>
              </a:spcAft>
              <a:defRPr sz="2800">
                <a:solidFill>
                  <a:srgbClr val="005389"/>
                </a:solidFill>
                <a:latin typeface="Arial Bold" pitchFamily="1" charset="0"/>
                <a:ea typeface="ヒラギノ角ゴ Pro W3" charset="-128"/>
                <a:cs typeface="ヒラギノ角ゴ Pro W3" charset="-128"/>
              </a:defRPr>
            </a:lvl6pPr>
            <a:lvl7pPr marL="914400" algn="l" rtl="0" fontAlgn="base">
              <a:spcBef>
                <a:spcPct val="0"/>
              </a:spcBef>
              <a:spcAft>
                <a:spcPct val="0"/>
              </a:spcAft>
              <a:defRPr sz="2800">
                <a:solidFill>
                  <a:srgbClr val="005389"/>
                </a:solidFill>
                <a:latin typeface="Arial Bold" pitchFamily="1" charset="0"/>
                <a:ea typeface="ヒラギノ角ゴ Pro W3" charset="-128"/>
                <a:cs typeface="ヒラギノ角ゴ Pro W3" charset="-128"/>
              </a:defRPr>
            </a:lvl7pPr>
            <a:lvl8pPr marL="1371600" algn="l" rtl="0" fontAlgn="base">
              <a:spcBef>
                <a:spcPct val="0"/>
              </a:spcBef>
              <a:spcAft>
                <a:spcPct val="0"/>
              </a:spcAft>
              <a:defRPr sz="2800">
                <a:solidFill>
                  <a:srgbClr val="005389"/>
                </a:solidFill>
                <a:latin typeface="Arial Bold" pitchFamily="1" charset="0"/>
                <a:ea typeface="ヒラギノ角ゴ Pro W3" charset="-128"/>
                <a:cs typeface="ヒラギノ角ゴ Pro W3" charset="-128"/>
              </a:defRPr>
            </a:lvl8pPr>
            <a:lvl9pPr marL="1828800" algn="l" rtl="0" fontAlgn="base">
              <a:spcBef>
                <a:spcPct val="0"/>
              </a:spcBef>
              <a:spcAft>
                <a:spcPct val="0"/>
              </a:spcAft>
              <a:defRPr sz="2800">
                <a:solidFill>
                  <a:srgbClr val="005389"/>
                </a:solidFill>
                <a:latin typeface="Arial Bold" pitchFamily="1" charset="0"/>
                <a:ea typeface="ヒラギノ角ゴ Pro W3" charset="-128"/>
                <a:cs typeface="ヒラギノ角ゴ Pro W3" charset="-128"/>
              </a:defRPr>
            </a:lvl9pPr>
          </a:lstStyle>
          <a:p>
            <a:pPr algn="ctr"/>
            <a:r>
              <a:rPr lang="en-US" altLang="en-US" b="1" dirty="0"/>
              <a:t>Online Enrollment Growth Strategies (Examples)</a:t>
            </a:r>
            <a:endParaRPr lang="en-US" i="1" kern="0" dirty="0">
              <a:solidFill>
                <a:srgbClr val="C00000"/>
              </a:solidFill>
              <a:latin typeface="Times New Roman" panose="02020603050405020304" pitchFamily="18" charset="0"/>
              <a:cs typeface="Times New Roman" panose="02020603050405020304" pitchFamily="18" charset="0"/>
            </a:endParaRPr>
          </a:p>
        </p:txBody>
      </p:sp>
      <p:sp>
        <p:nvSpPr>
          <p:cNvPr id="5" name="TextBox 4"/>
          <p:cNvSpPr txBox="1"/>
          <p:nvPr/>
        </p:nvSpPr>
        <p:spPr>
          <a:xfrm>
            <a:off x="1126424" y="1621343"/>
            <a:ext cx="9666762" cy="4708981"/>
          </a:xfrm>
          <a:prstGeom prst="rect">
            <a:avLst/>
          </a:prstGeom>
          <a:noFill/>
        </p:spPr>
        <p:txBody>
          <a:bodyPr wrap="square" rtlCol="0">
            <a:spAutoFit/>
          </a:bodyPr>
          <a:lstStyle/>
          <a:p>
            <a:pPr marL="285750" indent="-285750">
              <a:buFont typeface="Arial" panose="020B0604020202020204" pitchFamily="34" charset="0"/>
              <a:buChar char="•"/>
            </a:pPr>
            <a:r>
              <a:rPr lang="en-US" sz="2400" b="1" dirty="0">
                <a:latin typeface="Times New Roman" panose="02020603050405020304" pitchFamily="18" charset="0"/>
                <a:cs typeface="Times New Roman" panose="02020603050405020304" pitchFamily="18" charset="0"/>
              </a:rPr>
              <a:t>Re-institute revenue sharing for online programs</a:t>
            </a:r>
          </a:p>
          <a:p>
            <a:pPr marL="742950" lvl="1" indent="-285750">
              <a:buFont typeface="Arial" panose="020B0604020202020204" pitchFamily="34" charset="0"/>
              <a:buChar char="•"/>
            </a:pPr>
            <a:r>
              <a:rPr lang="en-US" sz="2000" dirty="0">
                <a:latin typeface="Times New Roman" panose="02020603050405020304" pitchFamily="18" charset="0"/>
                <a:cs typeface="Times New Roman" panose="02020603050405020304" pitchFamily="18" charset="0"/>
              </a:rPr>
              <a:t>Past CAPS practice that was eliminated due to fiscal situation</a:t>
            </a:r>
          </a:p>
          <a:p>
            <a:pPr marL="742950" lvl="1" indent="-285750">
              <a:buFont typeface="Arial" panose="020B0604020202020204" pitchFamily="34" charset="0"/>
              <a:buChar char="•"/>
            </a:pPr>
            <a:r>
              <a:rPr lang="en-US" sz="2000" dirty="0">
                <a:latin typeface="Times New Roman" panose="02020603050405020304" pitchFamily="18" charset="0"/>
                <a:cs typeface="Times New Roman" panose="02020603050405020304" pitchFamily="18" charset="0"/>
              </a:rPr>
              <a:t>Departments that grow enrollment keep a portion of net revenue</a:t>
            </a:r>
          </a:p>
          <a:p>
            <a:pPr marL="285750" indent="-285750">
              <a:buFont typeface="Arial" panose="020B0604020202020204" pitchFamily="34" charset="0"/>
              <a:buChar char="•"/>
            </a:pPr>
            <a:endParaRPr lang="en-US" sz="2400" b="1" dirty="0">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en-US" sz="2400" b="1" dirty="0">
                <a:latin typeface="Times New Roman" panose="02020603050405020304" pitchFamily="18" charset="0"/>
                <a:cs typeface="Times New Roman" panose="02020603050405020304" pitchFamily="18" charset="0"/>
              </a:rPr>
              <a:t>Treat online courses as a mode of delivery, not CE</a:t>
            </a:r>
          </a:p>
          <a:p>
            <a:pPr marL="742950" lvl="1" indent="-285750">
              <a:buFont typeface="Arial" panose="020B0604020202020204" pitchFamily="34" charset="0"/>
              <a:buChar char="•"/>
            </a:pPr>
            <a:r>
              <a:rPr lang="en-US" sz="2000" dirty="0">
                <a:latin typeface="Times New Roman" panose="02020603050405020304" pitchFamily="18" charset="0"/>
                <a:cs typeface="Times New Roman" panose="02020603050405020304" pitchFamily="18" charset="0"/>
              </a:rPr>
              <a:t>Online currently flagged as continuing education, creating confusion around waivers, scholarships, tuition, faculty load</a:t>
            </a:r>
          </a:p>
          <a:p>
            <a:pPr marL="742950" lvl="1" indent="-285750">
              <a:buFont typeface="Arial" panose="020B0604020202020204" pitchFamily="34" charset="0"/>
              <a:buChar char="•"/>
            </a:pPr>
            <a:r>
              <a:rPr lang="en-US" sz="2000" dirty="0">
                <a:latin typeface="Times New Roman" panose="02020603050405020304" pitchFamily="18" charset="0"/>
                <a:cs typeface="Times New Roman" panose="02020603050405020304" pitchFamily="18" charset="0"/>
              </a:rPr>
              <a:t>Moving online to “state funded” under consideration for fall 2019</a:t>
            </a:r>
          </a:p>
          <a:p>
            <a:pPr marL="285750" indent="-285750">
              <a:buFont typeface="Arial" panose="020B0604020202020204" pitchFamily="34" charset="0"/>
              <a:buChar char="•"/>
            </a:pPr>
            <a:endParaRPr lang="en-US" sz="2400" b="1" dirty="0">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en-US" sz="2400" b="1" dirty="0">
                <a:latin typeface="Times New Roman" panose="02020603050405020304" pitchFamily="18" charset="0"/>
                <a:cs typeface="Times New Roman" panose="02020603050405020304" pitchFamily="18" charset="0"/>
              </a:rPr>
              <a:t>Grow summer program</a:t>
            </a:r>
          </a:p>
          <a:p>
            <a:pPr marL="742950" lvl="1" indent="-285750">
              <a:buFont typeface="Arial" panose="020B0604020202020204" pitchFamily="34" charset="0"/>
              <a:buChar char="•"/>
            </a:pPr>
            <a:r>
              <a:rPr lang="en-US" sz="2000" dirty="0">
                <a:latin typeface="Times New Roman" panose="02020603050405020304" pitchFamily="18" charset="0"/>
                <a:cs typeface="Times New Roman" panose="02020603050405020304" pitchFamily="18" charset="0"/>
              </a:rPr>
              <a:t>Increasing competitiveness of non-matriculated tuition</a:t>
            </a:r>
          </a:p>
          <a:p>
            <a:pPr marL="742950" lvl="1" indent="-285750">
              <a:buFont typeface="Arial" panose="020B0604020202020204" pitchFamily="34" charset="0"/>
              <a:buChar char="•"/>
            </a:pPr>
            <a:r>
              <a:rPr lang="en-US" sz="2000" dirty="0">
                <a:latin typeface="Times New Roman" panose="02020603050405020304" pitchFamily="18" charset="0"/>
                <a:cs typeface="Times New Roman" panose="02020603050405020304" pitchFamily="18" charset="0"/>
              </a:rPr>
              <a:t>Earlier and more digital marketing</a:t>
            </a:r>
          </a:p>
          <a:p>
            <a:pPr marL="742950" lvl="1" indent="-285750">
              <a:buFont typeface="Arial" panose="020B0604020202020204" pitchFamily="34" charset="0"/>
              <a:buChar char="•"/>
            </a:pPr>
            <a:r>
              <a:rPr lang="en-US" sz="2000" dirty="0">
                <a:latin typeface="Times New Roman" panose="02020603050405020304" pitchFamily="18" charset="0"/>
                <a:cs typeface="Times New Roman" panose="02020603050405020304" pitchFamily="18" charset="0"/>
              </a:rPr>
              <a:t>New course offerings to reduce fall demand </a:t>
            </a:r>
            <a:r>
              <a:rPr lang="en-US" sz="1600" i="1" dirty="0">
                <a:latin typeface="Times New Roman" panose="02020603050405020304" pitchFamily="18" charset="0"/>
                <a:cs typeface="Times New Roman" panose="02020603050405020304" pitchFamily="18" charset="0"/>
              </a:rPr>
              <a:t>(under consideration)</a:t>
            </a:r>
            <a:endParaRPr lang="en-US" sz="2000" i="1" dirty="0">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endParaRPr lang="en-US" sz="2000" dirty="0"/>
          </a:p>
        </p:txBody>
      </p:sp>
    </p:spTree>
    <p:extLst>
      <p:ext uri="{BB962C8B-B14F-4D97-AF65-F5344CB8AC3E}">
        <p14:creationId xmlns:p14="http://schemas.microsoft.com/office/powerpoint/2010/main" val="388269223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873085" y="1931798"/>
            <a:ext cx="10383755" cy="1311449"/>
          </a:xfrm>
          <a:prstGeom prst="rect">
            <a:avLst/>
          </a:prstGeom>
          <a:noFill/>
        </p:spPr>
        <p:txBody>
          <a:bodyPr wrap="square" rtlCol="0">
            <a:spAutoFit/>
          </a:bodyPr>
          <a:lstStyle/>
          <a:p>
            <a:pPr algn="ctr">
              <a:lnSpc>
                <a:spcPct val="150000"/>
              </a:lnSpc>
            </a:pPr>
            <a:r>
              <a:rPr lang="en-US" sz="6000" b="1" dirty="0">
                <a:latin typeface="Times New Roman" panose="02020603050405020304" pitchFamily="18" charset="0"/>
                <a:cs typeface="Times New Roman" panose="02020603050405020304" pitchFamily="18" charset="0"/>
              </a:rPr>
              <a:t>Residence Halls</a:t>
            </a:r>
          </a:p>
        </p:txBody>
      </p:sp>
    </p:spTree>
    <p:extLst>
      <p:ext uri="{BB962C8B-B14F-4D97-AF65-F5344CB8AC3E}">
        <p14:creationId xmlns:p14="http://schemas.microsoft.com/office/powerpoint/2010/main" val="376342605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3653" y="1326428"/>
            <a:ext cx="11087787" cy="5531572"/>
          </a:xfrm>
        </p:spPr>
        <p:txBody>
          <a:bodyPr/>
          <a:lstStyle/>
          <a:p>
            <a:pPr>
              <a:spcBef>
                <a:spcPts val="0"/>
              </a:spcBef>
            </a:pPr>
            <a:r>
              <a:rPr lang="en-US" dirty="0">
                <a:solidFill>
                  <a:schemeClr val="tx1"/>
                </a:solidFill>
                <a:latin typeface="Times New Roman" panose="02020603050405020304" pitchFamily="18" charset="0"/>
                <a:cs typeface="Times New Roman" panose="02020603050405020304" pitchFamily="18" charset="0"/>
              </a:rPr>
              <a:t>Residence halls at 98% occupancy. </a:t>
            </a:r>
          </a:p>
          <a:p>
            <a:pPr marL="0" indent="0">
              <a:spcBef>
                <a:spcPts val="0"/>
              </a:spcBef>
              <a:buNone/>
            </a:pPr>
            <a:endParaRPr lang="en-US" dirty="0">
              <a:solidFill>
                <a:schemeClr val="tx1"/>
              </a:solidFill>
              <a:latin typeface="Times New Roman" panose="02020603050405020304" pitchFamily="18" charset="0"/>
              <a:cs typeface="Times New Roman" panose="02020603050405020304" pitchFamily="18" charset="0"/>
            </a:endParaRPr>
          </a:p>
          <a:p>
            <a:pPr>
              <a:spcBef>
                <a:spcPts val="0"/>
              </a:spcBef>
            </a:pPr>
            <a:r>
              <a:rPr lang="en-US" dirty="0">
                <a:solidFill>
                  <a:schemeClr val="tx1"/>
                </a:solidFill>
                <a:latin typeface="Times New Roman" panose="02020603050405020304" pitchFamily="18" charset="0"/>
                <a:cs typeface="Times New Roman" panose="02020603050405020304" pitchFamily="18" charset="0"/>
              </a:rPr>
              <a:t>RA’s performing very well in supporting residents’ academic and social experience.</a:t>
            </a:r>
          </a:p>
          <a:p>
            <a:pPr>
              <a:spcBef>
                <a:spcPts val="0"/>
              </a:spcBef>
            </a:pPr>
            <a:endParaRPr lang="en-US" dirty="0">
              <a:solidFill>
                <a:schemeClr val="tx1"/>
              </a:solidFill>
              <a:latin typeface="Times New Roman" panose="02020603050405020304" pitchFamily="18" charset="0"/>
              <a:cs typeface="Times New Roman" panose="02020603050405020304" pitchFamily="18" charset="0"/>
            </a:endParaRPr>
          </a:p>
          <a:p>
            <a:pPr>
              <a:spcBef>
                <a:spcPts val="0"/>
              </a:spcBef>
            </a:pPr>
            <a:r>
              <a:rPr lang="en-US" dirty="0">
                <a:solidFill>
                  <a:schemeClr val="tx1"/>
                </a:solidFill>
                <a:latin typeface="Times New Roman" panose="02020603050405020304" pitchFamily="18" charset="0"/>
                <a:cs typeface="Times New Roman" panose="02020603050405020304" pitchFamily="18" charset="0"/>
              </a:rPr>
              <a:t>Boston Globe article reported problems, mostly typical of large building projects.  Mass Media had a more positive take.</a:t>
            </a:r>
          </a:p>
          <a:p>
            <a:pPr>
              <a:spcBef>
                <a:spcPts val="0"/>
              </a:spcBef>
            </a:pPr>
            <a:endParaRPr lang="en-US" dirty="0">
              <a:solidFill>
                <a:schemeClr val="tx1"/>
              </a:solidFill>
              <a:latin typeface="Times New Roman" panose="02020603050405020304" pitchFamily="18" charset="0"/>
              <a:cs typeface="Times New Roman" panose="02020603050405020304" pitchFamily="18" charset="0"/>
            </a:endParaRPr>
          </a:p>
          <a:p>
            <a:pPr>
              <a:spcBef>
                <a:spcPts val="0"/>
              </a:spcBef>
            </a:pPr>
            <a:r>
              <a:rPr lang="en-US" dirty="0">
                <a:solidFill>
                  <a:schemeClr val="tx1"/>
                </a:solidFill>
                <a:latin typeface="Times New Roman" panose="02020603050405020304" pitchFamily="18" charset="0"/>
                <a:cs typeface="Times New Roman" panose="02020603050405020304" pitchFamily="18" charset="0"/>
              </a:rPr>
              <a:t>Nonetheless, improvements are always on our minds, including: </a:t>
            </a:r>
          </a:p>
          <a:p>
            <a:pPr lvl="1">
              <a:spcBef>
                <a:spcPts val="0"/>
              </a:spcBef>
            </a:pPr>
            <a:r>
              <a:rPr lang="en-US" sz="2000" dirty="0">
                <a:solidFill>
                  <a:schemeClr val="tx1"/>
                </a:solidFill>
                <a:latin typeface="Times New Roman" panose="02020603050405020304" pitchFamily="18" charset="0"/>
                <a:cs typeface="Times New Roman" panose="02020603050405020304" pitchFamily="18" charset="0"/>
              </a:rPr>
              <a:t>Enhance building security to ensure comprehensive approach to resident safety</a:t>
            </a:r>
          </a:p>
          <a:p>
            <a:pPr lvl="1">
              <a:spcBef>
                <a:spcPts val="0"/>
              </a:spcBef>
            </a:pPr>
            <a:r>
              <a:rPr lang="en-US" sz="2000" dirty="0">
                <a:solidFill>
                  <a:schemeClr val="tx1"/>
                </a:solidFill>
                <a:latin typeface="Times New Roman" panose="02020603050405020304" pitchFamily="18" charset="0"/>
                <a:cs typeface="Times New Roman" panose="02020603050405020304" pitchFamily="18" charset="0"/>
              </a:rPr>
              <a:t>Consistent engagement with Capstone</a:t>
            </a:r>
          </a:p>
          <a:p>
            <a:pPr lvl="1">
              <a:spcBef>
                <a:spcPts val="0"/>
              </a:spcBef>
            </a:pPr>
            <a:r>
              <a:rPr lang="en-US" sz="2000" dirty="0">
                <a:solidFill>
                  <a:schemeClr val="tx1"/>
                </a:solidFill>
                <a:latin typeface="Times New Roman" panose="02020603050405020304" pitchFamily="18" charset="0"/>
                <a:cs typeface="Times New Roman" panose="02020603050405020304" pitchFamily="18" charset="0"/>
              </a:rPr>
              <a:t>Outstanding construction punch-list and close-out underway</a:t>
            </a:r>
          </a:p>
          <a:p>
            <a:pPr lvl="1">
              <a:spcBef>
                <a:spcPts val="0"/>
              </a:spcBef>
            </a:pPr>
            <a:r>
              <a:rPr lang="en-US" sz="2000" dirty="0">
                <a:solidFill>
                  <a:schemeClr val="tx1"/>
                </a:solidFill>
                <a:latin typeface="Times New Roman" panose="02020603050405020304" pitchFamily="18" charset="0"/>
                <a:cs typeface="Times New Roman" panose="02020603050405020304" pitchFamily="18" charset="0"/>
              </a:rPr>
              <a:t>Ensure students have avenues to raise issues:</a:t>
            </a:r>
          </a:p>
          <a:p>
            <a:pPr lvl="2">
              <a:spcBef>
                <a:spcPts val="0"/>
              </a:spcBef>
            </a:pPr>
            <a:r>
              <a:rPr lang="en-US" sz="2000" dirty="0">
                <a:solidFill>
                  <a:schemeClr val="tx1"/>
                </a:solidFill>
                <a:latin typeface="Times New Roman" panose="02020603050405020304" pitchFamily="18" charset="0"/>
                <a:cs typeface="Times New Roman" panose="02020603050405020304" pitchFamily="18" charset="0"/>
              </a:rPr>
              <a:t>  RA meetings, </a:t>
            </a:r>
          </a:p>
          <a:p>
            <a:pPr lvl="2">
              <a:spcBef>
                <a:spcPts val="0"/>
              </a:spcBef>
            </a:pPr>
            <a:r>
              <a:rPr lang="en-US" sz="2000" dirty="0">
                <a:solidFill>
                  <a:schemeClr val="tx1"/>
                </a:solidFill>
                <a:latin typeface="Times New Roman" panose="02020603050405020304" pitchFamily="18" charset="0"/>
                <a:cs typeface="Times New Roman" panose="02020603050405020304" pitchFamily="18" charset="0"/>
              </a:rPr>
              <a:t>  Chancellor’s hotline  </a:t>
            </a:r>
          </a:p>
          <a:p>
            <a:pPr lvl="2">
              <a:spcBef>
                <a:spcPts val="0"/>
              </a:spcBef>
            </a:pPr>
            <a:r>
              <a:rPr lang="en-US" sz="2000" dirty="0">
                <a:solidFill>
                  <a:schemeClr val="tx1"/>
                </a:solidFill>
                <a:latin typeface="Times New Roman" panose="02020603050405020304" pitchFamily="18" charset="0"/>
                <a:cs typeface="Times New Roman" panose="02020603050405020304" pitchFamily="18" charset="0"/>
              </a:rPr>
              <a:t>  Dining Services Student Advisory Group, </a:t>
            </a:r>
          </a:p>
          <a:p>
            <a:pPr lvl="2">
              <a:spcBef>
                <a:spcPts val="0"/>
              </a:spcBef>
            </a:pPr>
            <a:r>
              <a:rPr lang="en-US" sz="2000" dirty="0">
                <a:solidFill>
                  <a:schemeClr val="tx1"/>
                </a:solidFill>
                <a:latin typeface="Times New Roman" panose="02020603050405020304" pitchFamily="18" charset="0"/>
                <a:cs typeface="Times New Roman" panose="02020603050405020304" pitchFamily="18" charset="0"/>
              </a:rPr>
              <a:t>  student survey</a:t>
            </a:r>
          </a:p>
          <a:p>
            <a:pPr lvl="1"/>
            <a:endParaRPr lang="en-US" dirty="0">
              <a:latin typeface="+mn-lt"/>
            </a:endParaRPr>
          </a:p>
          <a:p>
            <a:endParaRPr lang="en-US" dirty="0"/>
          </a:p>
        </p:txBody>
      </p:sp>
      <p:sp>
        <p:nvSpPr>
          <p:cNvPr id="4" name="Title 1"/>
          <p:cNvSpPr txBox="1">
            <a:spLocks/>
          </p:cNvSpPr>
          <p:nvPr/>
        </p:nvSpPr>
        <p:spPr bwMode="auto">
          <a:xfrm>
            <a:off x="303653" y="357589"/>
            <a:ext cx="11440328" cy="827805"/>
          </a:xfrm>
          <a:prstGeom prst="rect">
            <a:avLst/>
          </a:prstGeom>
          <a:solidFill>
            <a:schemeClr val="accent5">
              <a:lumMod val="90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rtl="0" eaLnBrk="0" fontAlgn="base" hangingPunct="0">
              <a:spcBef>
                <a:spcPct val="0"/>
              </a:spcBef>
              <a:spcAft>
                <a:spcPct val="0"/>
              </a:spcAft>
              <a:defRPr sz="2800">
                <a:solidFill>
                  <a:schemeClr val="tx1"/>
                </a:solidFill>
                <a:latin typeface="+mj-lt"/>
                <a:ea typeface="+mj-ea"/>
                <a:cs typeface="+mj-cs"/>
              </a:defRPr>
            </a:lvl1pPr>
            <a:lvl2pPr algn="l" rtl="0" eaLnBrk="0" fontAlgn="base" hangingPunct="0">
              <a:spcBef>
                <a:spcPct val="0"/>
              </a:spcBef>
              <a:spcAft>
                <a:spcPct val="0"/>
              </a:spcAft>
              <a:defRPr sz="2800">
                <a:solidFill>
                  <a:schemeClr val="tx1"/>
                </a:solidFill>
                <a:latin typeface="Arial Bold" pitchFamily="1" charset="0"/>
                <a:ea typeface="ヒラギノ角ゴ Pro W3" charset="-128"/>
                <a:cs typeface="ヒラギノ角ゴ Pro W3" charset="-128"/>
              </a:defRPr>
            </a:lvl2pPr>
            <a:lvl3pPr algn="l" rtl="0" eaLnBrk="0" fontAlgn="base" hangingPunct="0">
              <a:spcBef>
                <a:spcPct val="0"/>
              </a:spcBef>
              <a:spcAft>
                <a:spcPct val="0"/>
              </a:spcAft>
              <a:defRPr sz="2800">
                <a:solidFill>
                  <a:schemeClr val="tx1"/>
                </a:solidFill>
                <a:latin typeface="Arial Bold" pitchFamily="1" charset="0"/>
                <a:ea typeface="ヒラギノ角ゴ Pro W3" charset="-128"/>
                <a:cs typeface="ヒラギノ角ゴ Pro W3" charset="-128"/>
              </a:defRPr>
            </a:lvl3pPr>
            <a:lvl4pPr algn="l" rtl="0" eaLnBrk="0" fontAlgn="base" hangingPunct="0">
              <a:spcBef>
                <a:spcPct val="0"/>
              </a:spcBef>
              <a:spcAft>
                <a:spcPct val="0"/>
              </a:spcAft>
              <a:defRPr sz="2800">
                <a:solidFill>
                  <a:schemeClr val="tx1"/>
                </a:solidFill>
                <a:latin typeface="Arial Bold" pitchFamily="1" charset="0"/>
                <a:ea typeface="ヒラギノ角ゴ Pro W3" charset="-128"/>
                <a:cs typeface="ヒラギノ角ゴ Pro W3" charset="-128"/>
              </a:defRPr>
            </a:lvl4pPr>
            <a:lvl5pPr algn="l" rtl="0" eaLnBrk="0" fontAlgn="base" hangingPunct="0">
              <a:spcBef>
                <a:spcPct val="0"/>
              </a:spcBef>
              <a:spcAft>
                <a:spcPct val="0"/>
              </a:spcAft>
              <a:defRPr sz="2800">
                <a:solidFill>
                  <a:schemeClr val="tx1"/>
                </a:solidFill>
                <a:latin typeface="Arial Bold" pitchFamily="1" charset="0"/>
                <a:ea typeface="ヒラギノ角ゴ Pro W3" charset="-128"/>
                <a:cs typeface="ヒラギノ角ゴ Pro W3" charset="-128"/>
              </a:defRPr>
            </a:lvl5pPr>
            <a:lvl6pPr marL="457200" algn="l" rtl="0" fontAlgn="base">
              <a:spcBef>
                <a:spcPct val="0"/>
              </a:spcBef>
              <a:spcAft>
                <a:spcPct val="0"/>
              </a:spcAft>
              <a:defRPr sz="2800">
                <a:solidFill>
                  <a:srgbClr val="005389"/>
                </a:solidFill>
                <a:latin typeface="Arial Bold" pitchFamily="1" charset="0"/>
                <a:ea typeface="ヒラギノ角ゴ Pro W3" charset="-128"/>
                <a:cs typeface="ヒラギノ角ゴ Pro W3" charset="-128"/>
              </a:defRPr>
            </a:lvl6pPr>
            <a:lvl7pPr marL="914400" algn="l" rtl="0" fontAlgn="base">
              <a:spcBef>
                <a:spcPct val="0"/>
              </a:spcBef>
              <a:spcAft>
                <a:spcPct val="0"/>
              </a:spcAft>
              <a:defRPr sz="2800">
                <a:solidFill>
                  <a:srgbClr val="005389"/>
                </a:solidFill>
                <a:latin typeface="Arial Bold" pitchFamily="1" charset="0"/>
                <a:ea typeface="ヒラギノ角ゴ Pro W3" charset="-128"/>
                <a:cs typeface="ヒラギノ角ゴ Pro W3" charset="-128"/>
              </a:defRPr>
            </a:lvl7pPr>
            <a:lvl8pPr marL="1371600" algn="l" rtl="0" fontAlgn="base">
              <a:spcBef>
                <a:spcPct val="0"/>
              </a:spcBef>
              <a:spcAft>
                <a:spcPct val="0"/>
              </a:spcAft>
              <a:defRPr sz="2800">
                <a:solidFill>
                  <a:srgbClr val="005389"/>
                </a:solidFill>
                <a:latin typeface="Arial Bold" pitchFamily="1" charset="0"/>
                <a:ea typeface="ヒラギノ角ゴ Pro W3" charset="-128"/>
                <a:cs typeface="ヒラギノ角ゴ Pro W3" charset="-128"/>
              </a:defRPr>
            </a:lvl8pPr>
            <a:lvl9pPr marL="1828800" algn="l" rtl="0" fontAlgn="base">
              <a:spcBef>
                <a:spcPct val="0"/>
              </a:spcBef>
              <a:spcAft>
                <a:spcPct val="0"/>
              </a:spcAft>
              <a:defRPr sz="2800">
                <a:solidFill>
                  <a:srgbClr val="005389"/>
                </a:solidFill>
                <a:latin typeface="Arial Bold" pitchFamily="1" charset="0"/>
                <a:ea typeface="ヒラギノ角ゴ Pro W3" charset="-128"/>
                <a:cs typeface="ヒラギノ角ゴ Pro W3" charset="-128"/>
              </a:defRPr>
            </a:lvl9pPr>
          </a:lstStyle>
          <a:p>
            <a:pPr algn="ctr"/>
            <a:r>
              <a:rPr lang="en-US" altLang="en-US" b="1" dirty="0"/>
              <a:t>Year 1 – Residential Living at UMass Boston</a:t>
            </a:r>
            <a:endParaRPr lang="en-US" i="1" kern="0" dirty="0">
              <a:solidFill>
                <a:srgbClr val="C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515273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806984" y="1821629"/>
            <a:ext cx="10383755" cy="1311449"/>
          </a:xfrm>
          <a:prstGeom prst="rect">
            <a:avLst/>
          </a:prstGeom>
          <a:noFill/>
        </p:spPr>
        <p:txBody>
          <a:bodyPr wrap="square" rtlCol="0">
            <a:spAutoFit/>
          </a:bodyPr>
          <a:lstStyle/>
          <a:p>
            <a:pPr algn="ctr">
              <a:lnSpc>
                <a:spcPct val="150000"/>
              </a:lnSpc>
            </a:pPr>
            <a:r>
              <a:rPr lang="en-US" sz="6000" b="1" dirty="0">
                <a:latin typeface="Times New Roman" panose="02020603050405020304" pitchFamily="18" charset="0"/>
                <a:cs typeface="Times New Roman" panose="02020603050405020304" pitchFamily="18" charset="0"/>
              </a:rPr>
              <a:t>Faculty</a:t>
            </a:r>
            <a:endParaRPr lang="en-US" sz="6000" b="1"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3577917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A9077F5-546A-E743-9EA1-6764ADC9BE2D}"/>
              </a:ext>
            </a:extLst>
          </p:cNvPr>
          <p:cNvSpPr>
            <a:spLocks noGrp="1"/>
          </p:cNvSpPr>
          <p:nvPr>
            <p:ph idx="1"/>
          </p:nvPr>
        </p:nvSpPr>
        <p:spPr>
          <a:xfrm>
            <a:off x="812800" y="1600200"/>
            <a:ext cx="9550400" cy="4745516"/>
          </a:xfrm>
        </p:spPr>
        <p:txBody>
          <a:bodyPr>
            <a:noAutofit/>
          </a:bodyPr>
          <a:lstStyle/>
          <a:p>
            <a:pPr>
              <a:spcBef>
                <a:spcPts val="0"/>
              </a:spcBef>
              <a:buFont typeface="Arial" panose="020B0604020202020204" pitchFamily="34" charset="0"/>
              <a:buChar char="•"/>
            </a:pPr>
            <a:r>
              <a:rPr lang="en-US" b="1" dirty="0">
                <a:latin typeface="Times New Roman" panose="02020603050405020304" pitchFamily="18" charset="0"/>
                <a:cs typeface="Times New Roman" panose="02020603050405020304" pitchFamily="18" charset="0"/>
              </a:rPr>
              <a:t>Goals:</a:t>
            </a:r>
          </a:p>
          <a:p>
            <a:pPr lvl="1">
              <a:spcBef>
                <a:spcPts val="0"/>
              </a:spcBef>
              <a:buFont typeface="Arial" panose="020B0604020202020204" pitchFamily="34" charset="0"/>
              <a:buChar char="•"/>
            </a:pPr>
            <a:r>
              <a:rPr lang="en-US" sz="2000" dirty="0">
                <a:latin typeface="Times New Roman" panose="02020603050405020304" pitchFamily="18" charset="0"/>
                <a:cs typeface="Times New Roman" panose="02020603050405020304" pitchFamily="18" charset="0"/>
              </a:rPr>
              <a:t>To recruit top-level academics to campus</a:t>
            </a:r>
          </a:p>
          <a:p>
            <a:pPr lvl="1">
              <a:spcBef>
                <a:spcPts val="0"/>
              </a:spcBef>
              <a:buFont typeface="Arial" panose="020B0604020202020204" pitchFamily="34" charset="0"/>
              <a:buChar char="•"/>
            </a:pPr>
            <a:r>
              <a:rPr lang="en-US" sz="2000" dirty="0">
                <a:latin typeface="Times New Roman" panose="02020603050405020304" pitchFamily="18" charset="0"/>
                <a:cs typeface="Times New Roman" panose="02020603050405020304" pitchFamily="18" charset="0"/>
              </a:rPr>
              <a:t>To continue to enhance the diversity of the faculty</a:t>
            </a:r>
          </a:p>
          <a:p>
            <a:pPr lvl="1">
              <a:spcBef>
                <a:spcPts val="0"/>
              </a:spcBef>
              <a:buFont typeface="Arial" panose="020B0604020202020204" pitchFamily="34" charset="0"/>
              <a:buChar char="•"/>
            </a:pPr>
            <a:endParaRPr lang="en-US" sz="2000" dirty="0">
              <a:latin typeface="Times New Roman" panose="02020603050405020304" pitchFamily="18" charset="0"/>
              <a:cs typeface="Times New Roman" panose="02020603050405020304" pitchFamily="18" charset="0"/>
            </a:endParaRPr>
          </a:p>
          <a:p>
            <a:pPr>
              <a:spcBef>
                <a:spcPts val="0"/>
              </a:spcBef>
              <a:buFont typeface="Arial" panose="020B0604020202020204" pitchFamily="34" charset="0"/>
              <a:buChar char="•"/>
            </a:pPr>
            <a:r>
              <a:rPr lang="en-US" b="1" dirty="0">
                <a:latin typeface="Times New Roman" panose="02020603050405020304" pitchFamily="18" charset="0"/>
                <a:cs typeface="Times New Roman" panose="02020603050405020304" pitchFamily="18" charset="0"/>
              </a:rPr>
              <a:t>Faculty hired as of September 1, 2018:</a:t>
            </a:r>
          </a:p>
          <a:p>
            <a:pPr>
              <a:spcBef>
                <a:spcPts val="0"/>
              </a:spcBef>
              <a:buFont typeface="Arial" panose="020B0604020202020204" pitchFamily="34" charset="0"/>
              <a:buChar char="•"/>
            </a:pPr>
            <a:endParaRPr lang="en-US" dirty="0">
              <a:latin typeface="Times New Roman" panose="02020603050405020304" pitchFamily="18" charset="0"/>
              <a:cs typeface="Times New Roman" panose="02020603050405020304" pitchFamily="18" charset="0"/>
            </a:endParaRPr>
          </a:p>
          <a:p>
            <a:pPr lvl="1">
              <a:spcBef>
                <a:spcPts val="0"/>
              </a:spcBef>
              <a:buFont typeface="Arial" panose="020B0604020202020204" pitchFamily="34" charset="0"/>
              <a:buChar char="•"/>
            </a:pPr>
            <a:r>
              <a:rPr lang="en-US" sz="2000" dirty="0">
                <a:latin typeface="Times New Roman" panose="02020603050405020304" pitchFamily="18" charset="0"/>
                <a:cs typeface="Times New Roman" panose="02020603050405020304" pitchFamily="18" charset="0"/>
              </a:rPr>
              <a:t>13 Tenure-Track hires (2 at rank of Professor, 11 at rank of Assistant Professor)</a:t>
            </a:r>
          </a:p>
          <a:p>
            <a:pPr lvl="2">
              <a:spcBef>
                <a:spcPts val="0"/>
              </a:spcBef>
              <a:buFont typeface="Arial" panose="020B0604020202020204" pitchFamily="34" charset="0"/>
              <a:buChar char="•"/>
            </a:pPr>
            <a:r>
              <a:rPr lang="en-US" sz="2000" dirty="0">
                <a:latin typeface="Times New Roman" panose="02020603050405020304" pitchFamily="18" charset="0"/>
                <a:cs typeface="Times New Roman" panose="02020603050405020304" pitchFamily="18" charset="0"/>
              </a:rPr>
              <a:t>CEHD: 3</a:t>
            </a:r>
          </a:p>
          <a:p>
            <a:pPr lvl="2">
              <a:spcBef>
                <a:spcPts val="0"/>
              </a:spcBef>
              <a:buFont typeface="Arial" panose="020B0604020202020204" pitchFamily="34" charset="0"/>
              <a:buChar char="•"/>
            </a:pPr>
            <a:r>
              <a:rPr lang="en-US" sz="2000" dirty="0">
                <a:latin typeface="Times New Roman" panose="02020603050405020304" pitchFamily="18" charset="0"/>
                <a:cs typeface="Times New Roman" panose="02020603050405020304" pitchFamily="18" charset="0"/>
              </a:rPr>
              <a:t>CLA: 3</a:t>
            </a:r>
          </a:p>
          <a:p>
            <a:pPr lvl="2">
              <a:spcBef>
                <a:spcPts val="0"/>
              </a:spcBef>
              <a:buFont typeface="Arial" panose="020B0604020202020204" pitchFamily="34" charset="0"/>
              <a:buChar char="•"/>
            </a:pPr>
            <a:r>
              <a:rPr lang="en-US" sz="2000" dirty="0">
                <a:latin typeface="Times New Roman" panose="02020603050405020304" pitchFamily="18" charset="0"/>
                <a:cs typeface="Times New Roman" panose="02020603050405020304" pitchFamily="18" charset="0"/>
              </a:rPr>
              <a:t>CNHS: 3</a:t>
            </a:r>
          </a:p>
          <a:p>
            <a:pPr lvl="2">
              <a:spcBef>
                <a:spcPts val="0"/>
              </a:spcBef>
              <a:buFont typeface="Arial" panose="020B0604020202020204" pitchFamily="34" charset="0"/>
              <a:buChar char="•"/>
            </a:pPr>
            <a:r>
              <a:rPr lang="en-US" sz="2000" dirty="0">
                <a:latin typeface="Times New Roman" panose="02020603050405020304" pitchFamily="18" charset="0"/>
                <a:cs typeface="Times New Roman" panose="02020603050405020304" pitchFamily="18" charset="0"/>
              </a:rPr>
              <a:t>CSM: 3</a:t>
            </a:r>
          </a:p>
          <a:p>
            <a:pPr lvl="2">
              <a:spcBef>
                <a:spcPts val="0"/>
              </a:spcBef>
              <a:buFont typeface="Arial" panose="020B0604020202020204" pitchFamily="34" charset="0"/>
              <a:buChar char="•"/>
            </a:pPr>
            <a:r>
              <a:rPr lang="en-US" sz="2000" dirty="0">
                <a:latin typeface="Times New Roman" panose="02020603050405020304" pitchFamily="18" charset="0"/>
                <a:cs typeface="Times New Roman" panose="02020603050405020304" pitchFamily="18" charset="0"/>
              </a:rPr>
              <a:t>MGS: 1</a:t>
            </a:r>
          </a:p>
          <a:p>
            <a:pPr lvl="2">
              <a:spcBef>
                <a:spcPts val="0"/>
              </a:spcBef>
              <a:buFont typeface="Arial" panose="020B0604020202020204" pitchFamily="34" charset="0"/>
              <a:buChar char="•"/>
            </a:pPr>
            <a:endParaRPr lang="en-US" sz="2000" dirty="0">
              <a:latin typeface="Times New Roman" panose="02020603050405020304" pitchFamily="18" charset="0"/>
              <a:cs typeface="Times New Roman" panose="02020603050405020304" pitchFamily="18" charset="0"/>
            </a:endParaRPr>
          </a:p>
          <a:p>
            <a:pPr lvl="1">
              <a:spcBef>
                <a:spcPts val="0"/>
              </a:spcBef>
              <a:buFont typeface="Arial" panose="020B0604020202020204" pitchFamily="34" charset="0"/>
              <a:buChar char="•"/>
            </a:pPr>
            <a:r>
              <a:rPr lang="en-US" sz="2000" dirty="0">
                <a:latin typeface="Times New Roman" panose="02020603050405020304" pitchFamily="18" charset="0"/>
                <a:cs typeface="Times New Roman" panose="02020603050405020304" pitchFamily="18" charset="0"/>
              </a:rPr>
              <a:t>2 FT Clinical faculty in CNHS</a:t>
            </a:r>
          </a:p>
        </p:txBody>
      </p:sp>
      <p:sp>
        <p:nvSpPr>
          <p:cNvPr id="4" name="Title 1"/>
          <p:cNvSpPr txBox="1">
            <a:spLocks/>
          </p:cNvSpPr>
          <p:nvPr/>
        </p:nvSpPr>
        <p:spPr bwMode="auto">
          <a:xfrm>
            <a:off x="910115" y="289193"/>
            <a:ext cx="9550400" cy="990600"/>
          </a:xfrm>
          <a:prstGeom prst="rect">
            <a:avLst/>
          </a:prstGeom>
          <a:solidFill>
            <a:schemeClr val="accent5">
              <a:lumMod val="90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rtl="0" eaLnBrk="0" fontAlgn="base" hangingPunct="0">
              <a:spcBef>
                <a:spcPct val="0"/>
              </a:spcBef>
              <a:spcAft>
                <a:spcPct val="0"/>
              </a:spcAft>
              <a:defRPr sz="2800">
                <a:solidFill>
                  <a:schemeClr val="tx1"/>
                </a:solidFill>
                <a:latin typeface="+mj-lt"/>
                <a:ea typeface="+mj-ea"/>
                <a:cs typeface="+mj-cs"/>
              </a:defRPr>
            </a:lvl1pPr>
            <a:lvl2pPr algn="l" rtl="0" eaLnBrk="0" fontAlgn="base" hangingPunct="0">
              <a:spcBef>
                <a:spcPct val="0"/>
              </a:spcBef>
              <a:spcAft>
                <a:spcPct val="0"/>
              </a:spcAft>
              <a:defRPr sz="2800">
                <a:solidFill>
                  <a:schemeClr val="tx1"/>
                </a:solidFill>
                <a:latin typeface="Arial Bold" pitchFamily="1" charset="0"/>
                <a:ea typeface="ヒラギノ角ゴ Pro W3" charset="-128"/>
                <a:cs typeface="ヒラギノ角ゴ Pro W3" charset="-128"/>
              </a:defRPr>
            </a:lvl2pPr>
            <a:lvl3pPr algn="l" rtl="0" eaLnBrk="0" fontAlgn="base" hangingPunct="0">
              <a:spcBef>
                <a:spcPct val="0"/>
              </a:spcBef>
              <a:spcAft>
                <a:spcPct val="0"/>
              </a:spcAft>
              <a:defRPr sz="2800">
                <a:solidFill>
                  <a:schemeClr val="tx1"/>
                </a:solidFill>
                <a:latin typeface="Arial Bold" pitchFamily="1" charset="0"/>
                <a:ea typeface="ヒラギノ角ゴ Pro W3" charset="-128"/>
                <a:cs typeface="ヒラギノ角ゴ Pro W3" charset="-128"/>
              </a:defRPr>
            </a:lvl3pPr>
            <a:lvl4pPr algn="l" rtl="0" eaLnBrk="0" fontAlgn="base" hangingPunct="0">
              <a:spcBef>
                <a:spcPct val="0"/>
              </a:spcBef>
              <a:spcAft>
                <a:spcPct val="0"/>
              </a:spcAft>
              <a:defRPr sz="2800">
                <a:solidFill>
                  <a:schemeClr val="tx1"/>
                </a:solidFill>
                <a:latin typeface="Arial Bold" pitchFamily="1" charset="0"/>
                <a:ea typeface="ヒラギノ角ゴ Pro W3" charset="-128"/>
                <a:cs typeface="ヒラギノ角ゴ Pro W3" charset="-128"/>
              </a:defRPr>
            </a:lvl4pPr>
            <a:lvl5pPr algn="l" rtl="0" eaLnBrk="0" fontAlgn="base" hangingPunct="0">
              <a:spcBef>
                <a:spcPct val="0"/>
              </a:spcBef>
              <a:spcAft>
                <a:spcPct val="0"/>
              </a:spcAft>
              <a:defRPr sz="2800">
                <a:solidFill>
                  <a:schemeClr val="tx1"/>
                </a:solidFill>
                <a:latin typeface="Arial Bold" pitchFamily="1" charset="0"/>
                <a:ea typeface="ヒラギノ角ゴ Pro W3" charset="-128"/>
                <a:cs typeface="ヒラギノ角ゴ Pro W3" charset="-128"/>
              </a:defRPr>
            </a:lvl5pPr>
            <a:lvl6pPr marL="457200" algn="l" rtl="0" fontAlgn="base">
              <a:spcBef>
                <a:spcPct val="0"/>
              </a:spcBef>
              <a:spcAft>
                <a:spcPct val="0"/>
              </a:spcAft>
              <a:defRPr sz="2800">
                <a:solidFill>
                  <a:srgbClr val="005389"/>
                </a:solidFill>
                <a:latin typeface="Arial Bold" pitchFamily="1" charset="0"/>
                <a:ea typeface="ヒラギノ角ゴ Pro W3" charset="-128"/>
                <a:cs typeface="ヒラギノ角ゴ Pro W3" charset="-128"/>
              </a:defRPr>
            </a:lvl6pPr>
            <a:lvl7pPr marL="914400" algn="l" rtl="0" fontAlgn="base">
              <a:spcBef>
                <a:spcPct val="0"/>
              </a:spcBef>
              <a:spcAft>
                <a:spcPct val="0"/>
              </a:spcAft>
              <a:defRPr sz="2800">
                <a:solidFill>
                  <a:srgbClr val="005389"/>
                </a:solidFill>
                <a:latin typeface="Arial Bold" pitchFamily="1" charset="0"/>
                <a:ea typeface="ヒラギノ角ゴ Pro W3" charset="-128"/>
                <a:cs typeface="ヒラギノ角ゴ Pro W3" charset="-128"/>
              </a:defRPr>
            </a:lvl7pPr>
            <a:lvl8pPr marL="1371600" algn="l" rtl="0" fontAlgn="base">
              <a:spcBef>
                <a:spcPct val="0"/>
              </a:spcBef>
              <a:spcAft>
                <a:spcPct val="0"/>
              </a:spcAft>
              <a:defRPr sz="2800">
                <a:solidFill>
                  <a:srgbClr val="005389"/>
                </a:solidFill>
                <a:latin typeface="Arial Bold" pitchFamily="1" charset="0"/>
                <a:ea typeface="ヒラギノ角ゴ Pro W3" charset="-128"/>
                <a:cs typeface="ヒラギノ角ゴ Pro W3" charset="-128"/>
              </a:defRPr>
            </a:lvl8pPr>
            <a:lvl9pPr marL="1828800" algn="l" rtl="0" fontAlgn="base">
              <a:spcBef>
                <a:spcPct val="0"/>
              </a:spcBef>
              <a:spcAft>
                <a:spcPct val="0"/>
              </a:spcAft>
              <a:defRPr sz="2800">
                <a:solidFill>
                  <a:srgbClr val="005389"/>
                </a:solidFill>
                <a:latin typeface="Arial Bold" pitchFamily="1" charset="0"/>
                <a:ea typeface="ヒラギノ角ゴ Pro W3" charset="-128"/>
                <a:cs typeface="ヒラギノ角ゴ Pro W3" charset="-128"/>
              </a:defRPr>
            </a:lvl9pPr>
          </a:lstStyle>
          <a:p>
            <a:pPr algn="ctr"/>
            <a:r>
              <a:rPr lang="en-US" altLang="en-US" b="1" kern="0" dirty="0">
                <a:latin typeface="Times New Roman" panose="02020603050405020304" pitchFamily="18" charset="0"/>
                <a:cs typeface="Times New Roman" panose="02020603050405020304" pitchFamily="18" charset="0"/>
              </a:rPr>
              <a:t>Faculty Continues to be Replenished</a:t>
            </a:r>
            <a:endParaRPr lang="en-US" i="1" kern="0" dirty="0">
              <a:solidFill>
                <a:srgbClr val="C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7269705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F3F858B-4B2B-DE4B-A332-D14BB8CFB660}"/>
              </a:ext>
            </a:extLst>
          </p:cNvPr>
          <p:cNvSpPr>
            <a:spLocks noGrp="1"/>
          </p:cNvSpPr>
          <p:nvPr>
            <p:ph idx="1"/>
          </p:nvPr>
        </p:nvSpPr>
        <p:spPr>
          <a:xfrm>
            <a:off x="812800" y="1600199"/>
            <a:ext cx="9550400" cy="4910769"/>
          </a:xfrm>
        </p:spPr>
        <p:txBody>
          <a:bodyPr>
            <a:normAutofit/>
          </a:bodyPr>
          <a:lstStyle/>
          <a:p>
            <a:pPr>
              <a:buFont typeface="Arial" panose="020B0604020202020204" pitchFamily="34" charset="0"/>
              <a:buChar char="•"/>
            </a:pPr>
            <a:r>
              <a:rPr lang="en-US" dirty="0">
                <a:solidFill>
                  <a:schemeClr val="tx1"/>
                </a:solidFill>
                <a:latin typeface="Times New Roman" panose="02020603050405020304" pitchFamily="18" charset="0"/>
                <a:cs typeface="Times New Roman" panose="02020603050405020304" pitchFamily="18" charset="0"/>
              </a:rPr>
              <a:t>14 replacements, 3 restored</a:t>
            </a:r>
            <a:r>
              <a:rPr lang="en-US" dirty="0">
                <a:latin typeface="Times New Roman" panose="02020603050405020304" pitchFamily="18" charset="0"/>
                <a:cs typeface="Times New Roman" panose="02020603050405020304" pitchFamily="18" charset="0"/>
              </a:rPr>
              <a:t>, 1 new (funded by new endowment)</a:t>
            </a:r>
          </a:p>
          <a:p>
            <a:pPr>
              <a:buFont typeface="Arial" panose="020B0604020202020204" pitchFamily="34" charset="0"/>
              <a:buChar char="•"/>
            </a:pPr>
            <a:r>
              <a:rPr lang="en-US" dirty="0">
                <a:latin typeface="Times New Roman" panose="02020603050405020304" pitchFamily="18" charset="0"/>
                <a:cs typeface="Times New Roman" panose="02020603050405020304" pitchFamily="18" charset="0"/>
              </a:rPr>
              <a:t>18 Tenure-Stream Searches</a:t>
            </a:r>
          </a:p>
          <a:p>
            <a:pPr lvl="2">
              <a:buFont typeface="Arial" panose="020B0604020202020204" pitchFamily="34" charset="0"/>
              <a:buChar char="•"/>
            </a:pPr>
            <a:r>
              <a:rPr lang="en-US" dirty="0">
                <a:latin typeface="Times New Roman" panose="02020603050405020304" pitchFamily="18" charset="0"/>
                <a:cs typeface="Times New Roman" panose="02020603050405020304" pitchFamily="18" charset="0"/>
              </a:rPr>
              <a:t>CEHD: 2</a:t>
            </a:r>
          </a:p>
          <a:p>
            <a:pPr lvl="2">
              <a:buFont typeface="Arial" panose="020B0604020202020204" pitchFamily="34" charset="0"/>
              <a:buChar char="•"/>
            </a:pPr>
            <a:r>
              <a:rPr lang="en-US" dirty="0">
                <a:latin typeface="Times New Roman" panose="02020603050405020304" pitchFamily="18" charset="0"/>
                <a:cs typeface="Times New Roman" panose="02020603050405020304" pitchFamily="18" charset="0"/>
              </a:rPr>
              <a:t>CLA: 8</a:t>
            </a:r>
          </a:p>
          <a:p>
            <a:pPr lvl="2">
              <a:buFont typeface="Arial" panose="020B0604020202020204" pitchFamily="34" charset="0"/>
              <a:buChar char="•"/>
            </a:pPr>
            <a:r>
              <a:rPr lang="en-US" dirty="0">
                <a:latin typeface="Times New Roman" panose="02020603050405020304" pitchFamily="18" charset="0"/>
                <a:cs typeface="Times New Roman" panose="02020603050405020304" pitchFamily="18" charset="0"/>
              </a:rPr>
              <a:t>CM: 2</a:t>
            </a:r>
          </a:p>
          <a:p>
            <a:pPr lvl="2">
              <a:buFont typeface="Arial" panose="020B0604020202020204" pitchFamily="34" charset="0"/>
              <a:buChar char="•"/>
            </a:pPr>
            <a:r>
              <a:rPr lang="en-US" dirty="0">
                <a:latin typeface="Times New Roman" panose="02020603050405020304" pitchFamily="18" charset="0"/>
                <a:cs typeface="Times New Roman" panose="02020603050405020304" pitchFamily="18" charset="0"/>
              </a:rPr>
              <a:t>CNHS: 1</a:t>
            </a:r>
          </a:p>
          <a:p>
            <a:pPr lvl="2">
              <a:buFont typeface="Arial" panose="020B0604020202020204" pitchFamily="34" charset="0"/>
              <a:buChar char="•"/>
            </a:pPr>
            <a:r>
              <a:rPr lang="en-US" dirty="0">
                <a:latin typeface="Times New Roman" panose="02020603050405020304" pitchFamily="18" charset="0"/>
                <a:cs typeface="Times New Roman" panose="02020603050405020304" pitchFamily="18" charset="0"/>
              </a:rPr>
              <a:t>CSM: 1</a:t>
            </a:r>
          </a:p>
          <a:p>
            <a:pPr lvl="2">
              <a:buFont typeface="Arial" panose="020B0604020202020204" pitchFamily="34" charset="0"/>
              <a:buChar char="•"/>
            </a:pPr>
            <a:r>
              <a:rPr lang="en-US" dirty="0">
                <a:latin typeface="Times New Roman" panose="02020603050405020304" pitchFamily="18" charset="0"/>
                <a:cs typeface="Times New Roman" panose="02020603050405020304" pitchFamily="18" charset="0"/>
              </a:rPr>
              <a:t>MGS: 1</a:t>
            </a:r>
          </a:p>
          <a:p>
            <a:pPr lvl="2">
              <a:buFont typeface="Arial" panose="020B0604020202020204" pitchFamily="34" charset="0"/>
              <a:buChar char="•"/>
            </a:pPr>
            <a:r>
              <a:rPr lang="en-US" dirty="0">
                <a:latin typeface="Times New Roman" panose="02020603050405020304" pitchFamily="18" charset="0"/>
                <a:cs typeface="Times New Roman" panose="02020603050405020304" pitchFamily="18" charset="0"/>
              </a:rPr>
              <a:t>SFE: 1</a:t>
            </a:r>
          </a:p>
          <a:p>
            <a:pPr lvl="2">
              <a:buFont typeface="Arial" panose="020B0604020202020204" pitchFamily="34" charset="0"/>
              <a:buChar char="•"/>
            </a:pPr>
            <a:r>
              <a:rPr lang="en-US" dirty="0">
                <a:latin typeface="Times New Roman" panose="02020603050405020304" pitchFamily="18" charset="0"/>
                <a:cs typeface="Times New Roman" panose="02020603050405020304" pitchFamily="18" charset="0"/>
              </a:rPr>
              <a:t>SGISD: 1 (failed search from AY 2017-8)</a:t>
            </a:r>
          </a:p>
          <a:p>
            <a:pPr lvl="2">
              <a:buFont typeface="Arial" panose="020B0604020202020204" pitchFamily="34" charset="0"/>
              <a:buChar char="•"/>
            </a:pPr>
            <a:r>
              <a:rPr lang="en-US" dirty="0">
                <a:latin typeface="Times New Roman" panose="02020603050405020304" pitchFamily="18" charset="0"/>
                <a:cs typeface="Times New Roman" panose="02020603050405020304" pitchFamily="18" charset="0"/>
              </a:rPr>
              <a:t>Sports Leadership (college home TBD): 1</a:t>
            </a:r>
          </a:p>
          <a:p>
            <a:pPr>
              <a:buFont typeface="Arial" panose="020B0604020202020204" pitchFamily="34" charset="0"/>
              <a:buChar char="•"/>
            </a:pPr>
            <a:r>
              <a:rPr lang="en-US" dirty="0">
                <a:latin typeface="Times New Roman" panose="02020603050405020304" pitchFamily="18" charset="0"/>
                <a:cs typeface="Times New Roman" panose="02020603050405020304" pitchFamily="18" charset="0"/>
              </a:rPr>
              <a:t>2 FT NTT (CEHD and CM)</a:t>
            </a:r>
          </a:p>
          <a:p>
            <a:pPr>
              <a:buFont typeface="Arial" panose="020B0604020202020204" pitchFamily="34" charset="0"/>
              <a:buChar char="•"/>
            </a:pPr>
            <a:r>
              <a:rPr lang="en-US" dirty="0">
                <a:latin typeface="Times New Roman" panose="02020603050405020304" pitchFamily="18" charset="0"/>
                <a:cs typeface="Times New Roman" panose="02020603050405020304" pitchFamily="18" charset="0"/>
              </a:rPr>
              <a:t>1 Visiting Assistant Professor (CSM)</a:t>
            </a:r>
          </a:p>
          <a:p>
            <a:pPr lvl="2"/>
            <a:endParaRPr lang="en-US" dirty="0"/>
          </a:p>
          <a:p>
            <a:pPr lvl="1"/>
            <a:endParaRPr lang="en-US" dirty="0"/>
          </a:p>
        </p:txBody>
      </p:sp>
      <p:sp>
        <p:nvSpPr>
          <p:cNvPr id="4" name="Title 1"/>
          <p:cNvSpPr txBox="1">
            <a:spLocks/>
          </p:cNvSpPr>
          <p:nvPr/>
        </p:nvSpPr>
        <p:spPr bwMode="auto">
          <a:xfrm>
            <a:off x="812800" y="278176"/>
            <a:ext cx="10005764" cy="990600"/>
          </a:xfrm>
          <a:prstGeom prst="rect">
            <a:avLst/>
          </a:prstGeom>
          <a:solidFill>
            <a:schemeClr val="accent5">
              <a:lumMod val="90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rtl="0" eaLnBrk="0" fontAlgn="base" hangingPunct="0">
              <a:spcBef>
                <a:spcPct val="0"/>
              </a:spcBef>
              <a:spcAft>
                <a:spcPct val="0"/>
              </a:spcAft>
              <a:defRPr sz="2800">
                <a:solidFill>
                  <a:schemeClr val="tx1"/>
                </a:solidFill>
                <a:latin typeface="+mj-lt"/>
                <a:ea typeface="+mj-ea"/>
                <a:cs typeface="+mj-cs"/>
              </a:defRPr>
            </a:lvl1pPr>
            <a:lvl2pPr algn="l" rtl="0" eaLnBrk="0" fontAlgn="base" hangingPunct="0">
              <a:spcBef>
                <a:spcPct val="0"/>
              </a:spcBef>
              <a:spcAft>
                <a:spcPct val="0"/>
              </a:spcAft>
              <a:defRPr sz="2800">
                <a:solidFill>
                  <a:schemeClr val="tx1"/>
                </a:solidFill>
                <a:latin typeface="Arial Bold" pitchFamily="1" charset="0"/>
                <a:ea typeface="ヒラギノ角ゴ Pro W3" charset="-128"/>
                <a:cs typeface="ヒラギノ角ゴ Pro W3" charset="-128"/>
              </a:defRPr>
            </a:lvl2pPr>
            <a:lvl3pPr algn="l" rtl="0" eaLnBrk="0" fontAlgn="base" hangingPunct="0">
              <a:spcBef>
                <a:spcPct val="0"/>
              </a:spcBef>
              <a:spcAft>
                <a:spcPct val="0"/>
              </a:spcAft>
              <a:defRPr sz="2800">
                <a:solidFill>
                  <a:schemeClr val="tx1"/>
                </a:solidFill>
                <a:latin typeface="Arial Bold" pitchFamily="1" charset="0"/>
                <a:ea typeface="ヒラギノ角ゴ Pro W3" charset="-128"/>
                <a:cs typeface="ヒラギノ角ゴ Pro W3" charset="-128"/>
              </a:defRPr>
            </a:lvl3pPr>
            <a:lvl4pPr algn="l" rtl="0" eaLnBrk="0" fontAlgn="base" hangingPunct="0">
              <a:spcBef>
                <a:spcPct val="0"/>
              </a:spcBef>
              <a:spcAft>
                <a:spcPct val="0"/>
              </a:spcAft>
              <a:defRPr sz="2800">
                <a:solidFill>
                  <a:schemeClr val="tx1"/>
                </a:solidFill>
                <a:latin typeface="Arial Bold" pitchFamily="1" charset="0"/>
                <a:ea typeface="ヒラギノ角ゴ Pro W3" charset="-128"/>
                <a:cs typeface="ヒラギノ角ゴ Pro W3" charset="-128"/>
              </a:defRPr>
            </a:lvl4pPr>
            <a:lvl5pPr algn="l" rtl="0" eaLnBrk="0" fontAlgn="base" hangingPunct="0">
              <a:spcBef>
                <a:spcPct val="0"/>
              </a:spcBef>
              <a:spcAft>
                <a:spcPct val="0"/>
              </a:spcAft>
              <a:defRPr sz="2800">
                <a:solidFill>
                  <a:schemeClr val="tx1"/>
                </a:solidFill>
                <a:latin typeface="Arial Bold" pitchFamily="1" charset="0"/>
                <a:ea typeface="ヒラギノ角ゴ Pro W3" charset="-128"/>
                <a:cs typeface="ヒラギノ角ゴ Pro W3" charset="-128"/>
              </a:defRPr>
            </a:lvl5pPr>
            <a:lvl6pPr marL="457200" algn="l" rtl="0" fontAlgn="base">
              <a:spcBef>
                <a:spcPct val="0"/>
              </a:spcBef>
              <a:spcAft>
                <a:spcPct val="0"/>
              </a:spcAft>
              <a:defRPr sz="2800">
                <a:solidFill>
                  <a:srgbClr val="005389"/>
                </a:solidFill>
                <a:latin typeface="Arial Bold" pitchFamily="1" charset="0"/>
                <a:ea typeface="ヒラギノ角ゴ Pro W3" charset="-128"/>
                <a:cs typeface="ヒラギノ角ゴ Pro W3" charset="-128"/>
              </a:defRPr>
            </a:lvl6pPr>
            <a:lvl7pPr marL="914400" algn="l" rtl="0" fontAlgn="base">
              <a:spcBef>
                <a:spcPct val="0"/>
              </a:spcBef>
              <a:spcAft>
                <a:spcPct val="0"/>
              </a:spcAft>
              <a:defRPr sz="2800">
                <a:solidFill>
                  <a:srgbClr val="005389"/>
                </a:solidFill>
                <a:latin typeface="Arial Bold" pitchFamily="1" charset="0"/>
                <a:ea typeface="ヒラギノ角ゴ Pro W3" charset="-128"/>
                <a:cs typeface="ヒラギノ角ゴ Pro W3" charset="-128"/>
              </a:defRPr>
            </a:lvl7pPr>
            <a:lvl8pPr marL="1371600" algn="l" rtl="0" fontAlgn="base">
              <a:spcBef>
                <a:spcPct val="0"/>
              </a:spcBef>
              <a:spcAft>
                <a:spcPct val="0"/>
              </a:spcAft>
              <a:defRPr sz="2800">
                <a:solidFill>
                  <a:srgbClr val="005389"/>
                </a:solidFill>
                <a:latin typeface="Arial Bold" pitchFamily="1" charset="0"/>
                <a:ea typeface="ヒラギノ角ゴ Pro W3" charset="-128"/>
                <a:cs typeface="ヒラギノ角ゴ Pro W3" charset="-128"/>
              </a:defRPr>
            </a:lvl8pPr>
            <a:lvl9pPr marL="1828800" algn="l" rtl="0" fontAlgn="base">
              <a:spcBef>
                <a:spcPct val="0"/>
              </a:spcBef>
              <a:spcAft>
                <a:spcPct val="0"/>
              </a:spcAft>
              <a:defRPr sz="2800">
                <a:solidFill>
                  <a:srgbClr val="005389"/>
                </a:solidFill>
                <a:latin typeface="Arial Bold" pitchFamily="1" charset="0"/>
                <a:ea typeface="ヒラギノ角ゴ Pro W3" charset="-128"/>
                <a:cs typeface="ヒラギノ角ゴ Pro W3" charset="-128"/>
              </a:defRPr>
            </a:lvl9pPr>
          </a:lstStyle>
          <a:p>
            <a:pPr algn="ctr"/>
            <a:r>
              <a:rPr lang="en-US" altLang="en-US" b="1" kern="0" dirty="0">
                <a:latin typeface="Times New Roman" panose="02020603050405020304" pitchFamily="18" charset="0"/>
                <a:cs typeface="Times New Roman" panose="02020603050405020304" pitchFamily="18" charset="0"/>
              </a:rPr>
              <a:t>18 Tenure-Track Searches Presently Authorized</a:t>
            </a:r>
            <a:endParaRPr lang="en-US" i="1" kern="0" dirty="0">
              <a:solidFill>
                <a:srgbClr val="C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210595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586646" y="2041966"/>
            <a:ext cx="10383755" cy="1311449"/>
          </a:xfrm>
          <a:prstGeom prst="rect">
            <a:avLst/>
          </a:prstGeom>
          <a:noFill/>
        </p:spPr>
        <p:txBody>
          <a:bodyPr wrap="square" rtlCol="0">
            <a:spAutoFit/>
          </a:bodyPr>
          <a:lstStyle/>
          <a:p>
            <a:pPr algn="ctr">
              <a:lnSpc>
                <a:spcPct val="150000"/>
              </a:lnSpc>
            </a:pPr>
            <a:r>
              <a:rPr lang="en-US" sz="6000" b="1" dirty="0">
                <a:latin typeface="Times New Roman" panose="02020603050405020304" pitchFamily="18" charset="0"/>
                <a:cs typeface="Times New Roman" panose="02020603050405020304" pitchFamily="18" charset="0"/>
              </a:rPr>
              <a:t>Budget</a:t>
            </a:r>
          </a:p>
        </p:txBody>
      </p:sp>
    </p:spTree>
    <p:extLst>
      <p:ext uri="{BB962C8B-B14F-4D97-AF65-F5344CB8AC3E}">
        <p14:creationId xmlns:p14="http://schemas.microsoft.com/office/powerpoint/2010/main" val="186702026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2B06F17-AB88-2145-B18D-4437452BB5B2}"/>
              </a:ext>
            </a:extLst>
          </p:cNvPr>
          <p:cNvSpPr>
            <a:spLocks noGrp="1"/>
          </p:cNvSpPr>
          <p:nvPr>
            <p:ph idx="1"/>
          </p:nvPr>
        </p:nvSpPr>
        <p:spPr>
          <a:xfrm>
            <a:off x="812799" y="1451472"/>
            <a:ext cx="10270169" cy="5406528"/>
          </a:xfrm>
        </p:spPr>
        <p:txBody>
          <a:bodyPr/>
          <a:lstStyle/>
          <a:p>
            <a:pPr>
              <a:spcBef>
                <a:spcPts val="0"/>
              </a:spcBef>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The Provost has held back 20% of TT hiring pool for diversity hiring opportunities</a:t>
            </a:r>
          </a:p>
          <a:p>
            <a:pPr>
              <a:spcBef>
                <a:spcPts val="0"/>
              </a:spcBef>
              <a:buFont typeface="Arial" panose="020B0604020202020204" pitchFamily="34" charset="0"/>
              <a:buChar char="•"/>
            </a:pPr>
            <a:endParaRPr lang="en-US" sz="2400" dirty="0">
              <a:latin typeface="Times New Roman" panose="02020603050405020304" pitchFamily="18" charset="0"/>
              <a:cs typeface="Times New Roman" panose="02020603050405020304" pitchFamily="18" charset="0"/>
            </a:endParaRPr>
          </a:p>
          <a:p>
            <a:pPr lvl="1">
              <a:spcBef>
                <a:spcPts val="0"/>
              </a:spcBef>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AY 2017-18 searches: </a:t>
            </a:r>
            <a:r>
              <a:rPr lang="en-US" sz="2400" dirty="0">
                <a:solidFill>
                  <a:schemeClr val="tx1"/>
                </a:solidFill>
                <a:latin typeface="Times New Roman" panose="02020603050405020304" pitchFamily="18" charset="0"/>
                <a:cs typeface="Times New Roman" panose="02020603050405020304" pitchFamily="18" charset="0"/>
              </a:rPr>
              <a:t>8 </a:t>
            </a:r>
            <a:r>
              <a:rPr lang="en-US" sz="2400" dirty="0">
                <a:latin typeface="Times New Roman" panose="02020603050405020304" pitchFamily="18" charset="0"/>
                <a:cs typeface="Times New Roman" panose="02020603050405020304" pitchFamily="18" charset="0"/>
              </a:rPr>
              <a:t>of 13 TT hires (61%) were women; 7 of 13 (54%)</a:t>
            </a:r>
            <a:r>
              <a:rPr lang="en-US" sz="2400" dirty="0">
                <a:solidFill>
                  <a:srgbClr val="FF0000"/>
                </a:solidFill>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were in a protected class:</a:t>
            </a:r>
          </a:p>
          <a:p>
            <a:pPr lvl="2">
              <a:spcBef>
                <a:spcPts val="0"/>
              </a:spcBef>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2 African-American</a:t>
            </a:r>
          </a:p>
          <a:p>
            <a:pPr lvl="2">
              <a:spcBef>
                <a:spcPts val="0"/>
              </a:spcBef>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4 Asian</a:t>
            </a:r>
          </a:p>
          <a:p>
            <a:pPr lvl="2">
              <a:spcBef>
                <a:spcPts val="0"/>
              </a:spcBef>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1 self-identified as disabled</a:t>
            </a:r>
          </a:p>
          <a:p>
            <a:pPr lvl="2">
              <a:spcBef>
                <a:spcPts val="0"/>
              </a:spcBef>
              <a:buFont typeface="Arial" panose="020B0604020202020204" pitchFamily="34" charset="0"/>
              <a:buChar char="•"/>
            </a:pPr>
            <a:endParaRPr lang="en-US" sz="2400" dirty="0">
              <a:latin typeface="Times New Roman" panose="02020603050405020304" pitchFamily="18" charset="0"/>
              <a:cs typeface="Times New Roman" panose="02020603050405020304" pitchFamily="18" charset="0"/>
            </a:endParaRPr>
          </a:p>
          <a:p>
            <a:pPr lvl="1">
              <a:spcBef>
                <a:spcPts val="0"/>
              </a:spcBef>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To date among the AY 2018-19 searches:</a:t>
            </a:r>
          </a:p>
          <a:p>
            <a:pPr lvl="2">
              <a:spcBef>
                <a:spcPts val="0"/>
              </a:spcBef>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2 offers have been made and accepted by African-American candidates</a:t>
            </a:r>
          </a:p>
          <a:p>
            <a:pPr lvl="2">
              <a:spcBef>
                <a:spcPts val="0"/>
              </a:spcBef>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2 offers are in process of being made to candidates in a protected class</a:t>
            </a:r>
          </a:p>
          <a:p>
            <a:pPr lvl="2">
              <a:spcBef>
                <a:spcPts val="0"/>
              </a:spcBef>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Other departments have begun identifying potential opportunity hires</a:t>
            </a:r>
          </a:p>
        </p:txBody>
      </p:sp>
      <p:sp>
        <p:nvSpPr>
          <p:cNvPr id="4" name="Title 1"/>
          <p:cNvSpPr txBox="1">
            <a:spLocks/>
          </p:cNvSpPr>
          <p:nvPr/>
        </p:nvSpPr>
        <p:spPr bwMode="auto">
          <a:xfrm>
            <a:off x="812800" y="355294"/>
            <a:ext cx="10005764" cy="990600"/>
          </a:xfrm>
          <a:prstGeom prst="rect">
            <a:avLst/>
          </a:prstGeom>
          <a:solidFill>
            <a:schemeClr val="accent5">
              <a:lumMod val="90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rtl="0" eaLnBrk="0" fontAlgn="base" hangingPunct="0">
              <a:spcBef>
                <a:spcPct val="0"/>
              </a:spcBef>
              <a:spcAft>
                <a:spcPct val="0"/>
              </a:spcAft>
              <a:defRPr sz="2800">
                <a:solidFill>
                  <a:schemeClr val="tx1"/>
                </a:solidFill>
                <a:latin typeface="+mj-lt"/>
                <a:ea typeface="+mj-ea"/>
                <a:cs typeface="+mj-cs"/>
              </a:defRPr>
            </a:lvl1pPr>
            <a:lvl2pPr algn="l" rtl="0" eaLnBrk="0" fontAlgn="base" hangingPunct="0">
              <a:spcBef>
                <a:spcPct val="0"/>
              </a:spcBef>
              <a:spcAft>
                <a:spcPct val="0"/>
              </a:spcAft>
              <a:defRPr sz="2800">
                <a:solidFill>
                  <a:schemeClr val="tx1"/>
                </a:solidFill>
                <a:latin typeface="Arial Bold" pitchFamily="1" charset="0"/>
                <a:ea typeface="ヒラギノ角ゴ Pro W3" charset="-128"/>
                <a:cs typeface="ヒラギノ角ゴ Pro W3" charset="-128"/>
              </a:defRPr>
            </a:lvl2pPr>
            <a:lvl3pPr algn="l" rtl="0" eaLnBrk="0" fontAlgn="base" hangingPunct="0">
              <a:spcBef>
                <a:spcPct val="0"/>
              </a:spcBef>
              <a:spcAft>
                <a:spcPct val="0"/>
              </a:spcAft>
              <a:defRPr sz="2800">
                <a:solidFill>
                  <a:schemeClr val="tx1"/>
                </a:solidFill>
                <a:latin typeface="Arial Bold" pitchFamily="1" charset="0"/>
                <a:ea typeface="ヒラギノ角ゴ Pro W3" charset="-128"/>
                <a:cs typeface="ヒラギノ角ゴ Pro W3" charset="-128"/>
              </a:defRPr>
            </a:lvl3pPr>
            <a:lvl4pPr algn="l" rtl="0" eaLnBrk="0" fontAlgn="base" hangingPunct="0">
              <a:spcBef>
                <a:spcPct val="0"/>
              </a:spcBef>
              <a:spcAft>
                <a:spcPct val="0"/>
              </a:spcAft>
              <a:defRPr sz="2800">
                <a:solidFill>
                  <a:schemeClr val="tx1"/>
                </a:solidFill>
                <a:latin typeface="Arial Bold" pitchFamily="1" charset="0"/>
                <a:ea typeface="ヒラギノ角ゴ Pro W3" charset="-128"/>
                <a:cs typeface="ヒラギノ角ゴ Pro W3" charset="-128"/>
              </a:defRPr>
            </a:lvl4pPr>
            <a:lvl5pPr algn="l" rtl="0" eaLnBrk="0" fontAlgn="base" hangingPunct="0">
              <a:spcBef>
                <a:spcPct val="0"/>
              </a:spcBef>
              <a:spcAft>
                <a:spcPct val="0"/>
              </a:spcAft>
              <a:defRPr sz="2800">
                <a:solidFill>
                  <a:schemeClr val="tx1"/>
                </a:solidFill>
                <a:latin typeface="Arial Bold" pitchFamily="1" charset="0"/>
                <a:ea typeface="ヒラギノ角ゴ Pro W3" charset="-128"/>
                <a:cs typeface="ヒラギノ角ゴ Pro W3" charset="-128"/>
              </a:defRPr>
            </a:lvl5pPr>
            <a:lvl6pPr marL="457200" algn="l" rtl="0" fontAlgn="base">
              <a:spcBef>
                <a:spcPct val="0"/>
              </a:spcBef>
              <a:spcAft>
                <a:spcPct val="0"/>
              </a:spcAft>
              <a:defRPr sz="2800">
                <a:solidFill>
                  <a:srgbClr val="005389"/>
                </a:solidFill>
                <a:latin typeface="Arial Bold" pitchFamily="1" charset="0"/>
                <a:ea typeface="ヒラギノ角ゴ Pro W3" charset="-128"/>
                <a:cs typeface="ヒラギノ角ゴ Pro W3" charset="-128"/>
              </a:defRPr>
            </a:lvl6pPr>
            <a:lvl7pPr marL="914400" algn="l" rtl="0" fontAlgn="base">
              <a:spcBef>
                <a:spcPct val="0"/>
              </a:spcBef>
              <a:spcAft>
                <a:spcPct val="0"/>
              </a:spcAft>
              <a:defRPr sz="2800">
                <a:solidFill>
                  <a:srgbClr val="005389"/>
                </a:solidFill>
                <a:latin typeface="Arial Bold" pitchFamily="1" charset="0"/>
                <a:ea typeface="ヒラギノ角ゴ Pro W3" charset="-128"/>
                <a:cs typeface="ヒラギノ角ゴ Pro W3" charset="-128"/>
              </a:defRPr>
            </a:lvl7pPr>
            <a:lvl8pPr marL="1371600" algn="l" rtl="0" fontAlgn="base">
              <a:spcBef>
                <a:spcPct val="0"/>
              </a:spcBef>
              <a:spcAft>
                <a:spcPct val="0"/>
              </a:spcAft>
              <a:defRPr sz="2800">
                <a:solidFill>
                  <a:srgbClr val="005389"/>
                </a:solidFill>
                <a:latin typeface="Arial Bold" pitchFamily="1" charset="0"/>
                <a:ea typeface="ヒラギノ角ゴ Pro W3" charset="-128"/>
                <a:cs typeface="ヒラギノ角ゴ Pro W3" charset="-128"/>
              </a:defRPr>
            </a:lvl8pPr>
            <a:lvl9pPr marL="1828800" algn="l" rtl="0" fontAlgn="base">
              <a:spcBef>
                <a:spcPct val="0"/>
              </a:spcBef>
              <a:spcAft>
                <a:spcPct val="0"/>
              </a:spcAft>
              <a:defRPr sz="2800">
                <a:solidFill>
                  <a:srgbClr val="005389"/>
                </a:solidFill>
                <a:latin typeface="Arial Bold" pitchFamily="1" charset="0"/>
                <a:ea typeface="ヒラギノ角ゴ Pro W3" charset="-128"/>
                <a:cs typeface="ヒラギノ角ゴ Pro W3" charset="-128"/>
              </a:defRPr>
            </a:lvl9pPr>
          </a:lstStyle>
          <a:p>
            <a:pPr algn="ctr"/>
            <a:r>
              <a:rPr lang="en-US" altLang="en-US" b="1" kern="0" dirty="0">
                <a:latin typeface="Times New Roman" panose="02020603050405020304" pitchFamily="18" charset="0"/>
                <a:cs typeface="Times New Roman" panose="02020603050405020304" pitchFamily="18" charset="0"/>
              </a:rPr>
              <a:t>Diversity Related Hiring</a:t>
            </a:r>
            <a:endParaRPr lang="en-US" i="1" kern="0" dirty="0">
              <a:solidFill>
                <a:srgbClr val="C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250390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851052" y="2019933"/>
            <a:ext cx="10383755" cy="1311449"/>
          </a:xfrm>
          <a:prstGeom prst="rect">
            <a:avLst/>
          </a:prstGeom>
          <a:noFill/>
        </p:spPr>
        <p:txBody>
          <a:bodyPr wrap="square" rtlCol="0">
            <a:spAutoFit/>
          </a:bodyPr>
          <a:lstStyle/>
          <a:p>
            <a:pPr algn="ctr">
              <a:lnSpc>
                <a:spcPct val="150000"/>
              </a:lnSpc>
            </a:pPr>
            <a:r>
              <a:rPr lang="en-US" sz="6000" b="1" dirty="0">
                <a:latin typeface="Times New Roman" panose="02020603050405020304" pitchFamily="18" charset="0"/>
                <a:cs typeface="Times New Roman" panose="02020603050405020304" pitchFamily="18" charset="0"/>
              </a:rPr>
              <a:t>Capital Projects</a:t>
            </a:r>
          </a:p>
        </p:txBody>
      </p:sp>
    </p:spTree>
    <p:extLst>
      <p:ext uri="{BB962C8B-B14F-4D97-AF65-F5344CB8AC3E}">
        <p14:creationId xmlns:p14="http://schemas.microsoft.com/office/powerpoint/2010/main" val="122831465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8480" y="354330"/>
            <a:ext cx="11095332" cy="549053"/>
          </a:xfrm>
          <a:solidFill>
            <a:schemeClr val="accent5">
              <a:lumMod val="90000"/>
            </a:schemeClr>
          </a:solidFill>
        </p:spPr>
        <p:txBody>
          <a:bodyPr/>
          <a:lstStyle/>
          <a:p>
            <a:pPr algn="ctr"/>
            <a:r>
              <a:rPr lang="en-US" b="1" dirty="0">
                <a:latin typeface="Times New Roman" panose="02020603050405020304" pitchFamily="18" charset="0"/>
                <a:cs typeface="Times New Roman" panose="02020603050405020304" pitchFamily="18" charset="0"/>
              </a:rPr>
              <a:t>Capital Projects – Completed/Nearing Completion</a:t>
            </a:r>
          </a:p>
        </p:txBody>
      </p:sp>
      <p:sp>
        <p:nvSpPr>
          <p:cNvPr id="3" name="Content Placeholder 2"/>
          <p:cNvSpPr>
            <a:spLocks noGrp="1"/>
          </p:cNvSpPr>
          <p:nvPr>
            <p:ph idx="1"/>
          </p:nvPr>
        </p:nvSpPr>
        <p:spPr>
          <a:xfrm>
            <a:off x="688769" y="997527"/>
            <a:ext cx="9674431" cy="5502425"/>
          </a:xfrm>
        </p:spPr>
        <p:txBody>
          <a:bodyPr/>
          <a:lstStyle/>
          <a:p>
            <a:pPr marL="0" indent="0">
              <a:buNone/>
            </a:pPr>
            <a:endParaRPr lang="en-US" b="1" dirty="0"/>
          </a:p>
          <a:p>
            <a:r>
              <a:rPr lang="en-US" b="1" dirty="0">
                <a:solidFill>
                  <a:schemeClr val="tx1"/>
                </a:solidFill>
                <a:latin typeface="Times New Roman" panose="02020603050405020304" pitchFamily="18" charset="0"/>
                <a:cs typeface="Times New Roman" panose="02020603050405020304" pitchFamily="18" charset="0"/>
              </a:rPr>
              <a:t>Utility Corridor and Roadway Relocation (UCRR) </a:t>
            </a:r>
          </a:p>
          <a:p>
            <a:pPr marL="685800" lvl="1">
              <a:buFont typeface="Arial" panose="020B0604020202020204" pitchFamily="34" charset="0"/>
              <a:buChar char="•"/>
            </a:pPr>
            <a:r>
              <a:rPr lang="en-US" dirty="0">
                <a:solidFill>
                  <a:schemeClr val="tx1"/>
                </a:solidFill>
                <a:latin typeface="Times New Roman" panose="02020603050405020304" pitchFamily="18" charset="0"/>
                <a:cs typeface="Times New Roman" panose="02020603050405020304" pitchFamily="18" charset="0"/>
              </a:rPr>
              <a:t>Full roadways opened earlier this fall</a:t>
            </a:r>
          </a:p>
          <a:p>
            <a:pPr marL="685800" lvl="1">
              <a:buFont typeface="Arial" panose="020B0604020202020204" pitchFamily="34" charset="0"/>
              <a:buChar char="•"/>
            </a:pPr>
            <a:r>
              <a:rPr lang="en-US" dirty="0">
                <a:solidFill>
                  <a:schemeClr val="tx1"/>
                </a:solidFill>
                <a:latin typeface="Times New Roman" panose="02020603050405020304" pitchFamily="18" charset="0"/>
                <a:cs typeface="Times New Roman" panose="02020603050405020304" pitchFamily="18" charset="0"/>
              </a:rPr>
              <a:t>Final paving, roadway striping, and landscaping being put in place</a:t>
            </a:r>
          </a:p>
          <a:p>
            <a:pPr marL="685800" lvl="1">
              <a:buFont typeface="Arial" panose="020B0604020202020204" pitchFamily="34" charset="0"/>
              <a:buChar char="•"/>
            </a:pPr>
            <a:r>
              <a:rPr lang="en-US" dirty="0">
                <a:solidFill>
                  <a:schemeClr val="tx1"/>
                </a:solidFill>
                <a:latin typeface="Times New Roman" panose="02020603050405020304" pitchFamily="18" charset="0"/>
                <a:cs typeface="Times New Roman" panose="02020603050405020304" pitchFamily="18" charset="0"/>
              </a:rPr>
              <a:t>All utilities cut over to new utility loop</a:t>
            </a:r>
          </a:p>
          <a:p>
            <a:pPr marL="400050" lvl="1" indent="0">
              <a:buNone/>
            </a:pPr>
            <a:endParaRPr lang="en-US" dirty="0">
              <a:solidFill>
                <a:schemeClr val="tx1"/>
              </a:solidFill>
              <a:latin typeface="Times New Roman" panose="02020603050405020304" pitchFamily="18" charset="0"/>
              <a:cs typeface="Times New Roman" panose="02020603050405020304" pitchFamily="18" charset="0"/>
            </a:endParaRPr>
          </a:p>
          <a:p>
            <a:r>
              <a:rPr lang="en-US" b="1" dirty="0">
                <a:solidFill>
                  <a:schemeClr val="tx1"/>
                </a:solidFill>
                <a:latin typeface="Times New Roman" panose="02020603050405020304" pitchFamily="18" charset="0"/>
                <a:cs typeface="Times New Roman" panose="02020603050405020304" pitchFamily="18" charset="0"/>
              </a:rPr>
              <a:t>Residence Halls - </a:t>
            </a:r>
            <a:r>
              <a:rPr lang="en-US" dirty="0">
                <a:solidFill>
                  <a:schemeClr val="tx1"/>
                </a:solidFill>
                <a:latin typeface="Times New Roman" panose="02020603050405020304" pitchFamily="18" charset="0"/>
                <a:cs typeface="Times New Roman" panose="02020603050405020304" pitchFamily="18" charset="0"/>
              </a:rPr>
              <a:t>completed and occupied</a:t>
            </a:r>
          </a:p>
          <a:p>
            <a:pPr marL="0" indent="0">
              <a:buNone/>
            </a:pPr>
            <a:endParaRPr lang="en-US" dirty="0">
              <a:solidFill>
                <a:schemeClr val="tx1"/>
              </a:solidFill>
              <a:latin typeface="Times New Roman" panose="02020603050405020304" pitchFamily="18" charset="0"/>
              <a:cs typeface="Times New Roman" panose="02020603050405020304" pitchFamily="18" charset="0"/>
            </a:endParaRPr>
          </a:p>
          <a:p>
            <a:r>
              <a:rPr lang="en-US" b="1" dirty="0">
                <a:solidFill>
                  <a:schemeClr val="tx1"/>
                </a:solidFill>
                <a:latin typeface="Times New Roman" panose="02020603050405020304" pitchFamily="18" charset="0"/>
                <a:cs typeface="Times New Roman" panose="02020603050405020304" pitchFamily="18" charset="0"/>
              </a:rPr>
              <a:t>West Garage</a:t>
            </a:r>
            <a:endParaRPr lang="en-US" dirty="0">
              <a:solidFill>
                <a:schemeClr val="tx1"/>
              </a:solidFill>
              <a:latin typeface="Times New Roman" panose="02020603050405020304" pitchFamily="18" charset="0"/>
              <a:cs typeface="Times New Roman" panose="02020603050405020304" pitchFamily="18" charset="0"/>
            </a:endParaRPr>
          </a:p>
          <a:p>
            <a:pPr marL="685800" lvl="1">
              <a:buFont typeface="Arial" panose="020B0604020202020204" pitchFamily="34" charset="0"/>
              <a:buChar char="•"/>
            </a:pPr>
            <a:r>
              <a:rPr lang="en-US" dirty="0">
                <a:solidFill>
                  <a:schemeClr val="tx1"/>
                </a:solidFill>
                <a:latin typeface="Times New Roman" panose="02020603050405020304" pitchFamily="18" charset="0"/>
                <a:cs typeface="Times New Roman" panose="02020603050405020304" pitchFamily="18" charset="0"/>
              </a:rPr>
              <a:t>Substantially complete</a:t>
            </a:r>
          </a:p>
          <a:p>
            <a:pPr marL="685800" lvl="1">
              <a:buFont typeface="Arial" panose="020B0604020202020204" pitchFamily="34" charset="0"/>
              <a:buChar char="•"/>
            </a:pPr>
            <a:r>
              <a:rPr lang="en-US" dirty="0">
                <a:solidFill>
                  <a:schemeClr val="tx1"/>
                </a:solidFill>
                <a:latin typeface="Times New Roman" panose="02020603050405020304" pitchFamily="18" charset="0"/>
                <a:cs typeface="Times New Roman" panose="02020603050405020304" pitchFamily="18" charset="0"/>
              </a:rPr>
              <a:t>Ongoing work includes 2/4 elevators, automated payment system, additional signage, addition of a crosswalk and solar canopy</a:t>
            </a:r>
          </a:p>
          <a:p>
            <a:pPr marL="0" indent="0">
              <a:buNone/>
            </a:pPr>
            <a:endParaRPr lang="en-US" dirty="0">
              <a:solidFill>
                <a:schemeClr val="tx1"/>
              </a:solidFill>
              <a:latin typeface="Times New Roman" panose="02020603050405020304" pitchFamily="18" charset="0"/>
              <a:cs typeface="Times New Roman" panose="02020603050405020304" pitchFamily="18" charset="0"/>
            </a:endParaRPr>
          </a:p>
          <a:p>
            <a:r>
              <a:rPr lang="en-US" b="1" dirty="0">
                <a:solidFill>
                  <a:schemeClr val="tx1"/>
                </a:solidFill>
                <a:latin typeface="Times New Roman" panose="02020603050405020304" pitchFamily="18" charset="0"/>
                <a:cs typeface="Times New Roman" panose="02020603050405020304" pitchFamily="18" charset="0"/>
              </a:rPr>
              <a:t>Dunkin Donuts </a:t>
            </a:r>
            <a:r>
              <a:rPr lang="en-US" dirty="0">
                <a:solidFill>
                  <a:schemeClr val="tx1"/>
                </a:solidFill>
                <a:latin typeface="Times New Roman" panose="02020603050405020304" pitchFamily="18" charset="0"/>
                <a:cs typeface="Times New Roman" panose="02020603050405020304" pitchFamily="18" charset="0"/>
              </a:rPr>
              <a:t>– completed and operating in the Campus Center</a:t>
            </a:r>
          </a:p>
        </p:txBody>
      </p:sp>
    </p:spTree>
    <p:extLst>
      <p:ext uri="{BB962C8B-B14F-4D97-AF65-F5344CB8AC3E}">
        <p14:creationId xmlns:p14="http://schemas.microsoft.com/office/powerpoint/2010/main" val="411029994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8480" y="354330"/>
            <a:ext cx="10963130" cy="527019"/>
          </a:xfrm>
          <a:solidFill>
            <a:schemeClr val="accent5">
              <a:lumMod val="90000"/>
            </a:schemeClr>
          </a:solidFill>
        </p:spPr>
        <p:txBody>
          <a:bodyPr/>
          <a:lstStyle/>
          <a:p>
            <a:pPr algn="ctr"/>
            <a:r>
              <a:rPr lang="en-US" b="1" dirty="0">
                <a:latin typeface="Times New Roman" panose="02020603050405020304" pitchFamily="18" charset="0"/>
                <a:cs typeface="Times New Roman" panose="02020603050405020304" pitchFamily="18" charset="0"/>
              </a:rPr>
              <a:t>Capital Projects - Upcoming</a:t>
            </a:r>
          </a:p>
        </p:txBody>
      </p:sp>
      <p:sp>
        <p:nvSpPr>
          <p:cNvPr id="3" name="Content Placeholder 2"/>
          <p:cNvSpPr>
            <a:spLocks noGrp="1"/>
          </p:cNvSpPr>
          <p:nvPr>
            <p:ph idx="1"/>
          </p:nvPr>
        </p:nvSpPr>
        <p:spPr>
          <a:xfrm>
            <a:off x="649013" y="1086979"/>
            <a:ext cx="9674431" cy="5641812"/>
          </a:xfrm>
        </p:spPr>
        <p:txBody>
          <a:bodyPr/>
          <a:lstStyle/>
          <a:p>
            <a:r>
              <a:rPr lang="en-US" b="1" dirty="0">
                <a:latin typeface="Times New Roman" panose="02020603050405020304" pitchFamily="18" charset="0"/>
                <a:cs typeface="Times New Roman" panose="02020603050405020304" pitchFamily="18" charset="0"/>
              </a:rPr>
              <a:t>Vacating the Science Center</a:t>
            </a:r>
          </a:p>
          <a:p>
            <a:pPr marL="685800" lvl="1">
              <a:buFont typeface="Arial" panose="020B0604020202020204" pitchFamily="34" charset="0"/>
              <a:buChar char="•"/>
            </a:pPr>
            <a:r>
              <a:rPr lang="en-US" sz="2000" dirty="0">
                <a:latin typeface="Times New Roman" panose="02020603050405020304" pitchFamily="18" charset="0"/>
                <a:cs typeface="Times New Roman" panose="02020603050405020304" pitchFamily="18" charset="0"/>
              </a:rPr>
              <a:t>Work underway to empty building, goal is to complete by August 2019</a:t>
            </a:r>
          </a:p>
          <a:p>
            <a:endParaRPr lang="en-US" dirty="0">
              <a:solidFill>
                <a:schemeClr val="tx1"/>
              </a:solidFill>
              <a:latin typeface="Times New Roman" panose="02020603050405020304" pitchFamily="18" charset="0"/>
              <a:cs typeface="Times New Roman" panose="02020603050405020304" pitchFamily="18" charset="0"/>
            </a:endParaRPr>
          </a:p>
          <a:p>
            <a:r>
              <a:rPr lang="en-US" b="1" dirty="0">
                <a:solidFill>
                  <a:schemeClr val="tx1"/>
                </a:solidFill>
                <a:latin typeface="Times New Roman" panose="02020603050405020304" pitchFamily="18" charset="0"/>
                <a:cs typeface="Times New Roman" panose="02020603050405020304" pitchFamily="18" charset="0"/>
              </a:rPr>
              <a:t>Renovations to Existing Academic Buildings (REAB)</a:t>
            </a:r>
          </a:p>
          <a:p>
            <a:pPr marL="685800" lvl="1">
              <a:buFont typeface="Arial" panose="020B0604020202020204" pitchFamily="34" charset="0"/>
              <a:buChar char="•"/>
            </a:pPr>
            <a:r>
              <a:rPr lang="en-US" sz="2000" b="1" dirty="0">
                <a:solidFill>
                  <a:srgbClr val="FF0000"/>
                </a:solidFill>
                <a:latin typeface="Times New Roman" panose="02020603050405020304" pitchFamily="18" charset="0"/>
                <a:cs typeface="Times New Roman" panose="02020603050405020304" pitchFamily="18" charset="0"/>
              </a:rPr>
              <a:t>Open informational meeting Monday 12/10 at 12pm in Ryan Lounge</a:t>
            </a:r>
          </a:p>
          <a:p>
            <a:pPr marL="685800" lvl="1">
              <a:buFont typeface="Arial" panose="020B0604020202020204" pitchFamily="34" charset="0"/>
              <a:buChar char="•"/>
            </a:pPr>
            <a:r>
              <a:rPr lang="en-US" sz="2000" dirty="0">
                <a:latin typeface="Times New Roman" panose="02020603050405020304" pitchFamily="18" charset="0"/>
                <a:cs typeface="Times New Roman" panose="02020603050405020304" pitchFamily="18" charset="0"/>
              </a:rPr>
              <a:t>Relocating 9 academic programs out </a:t>
            </a:r>
            <a:r>
              <a:rPr lang="en-US" sz="2000">
                <a:latin typeface="Times New Roman" panose="02020603050405020304" pitchFamily="18" charset="0"/>
                <a:cs typeface="Times New Roman" panose="02020603050405020304" pitchFamily="18" charset="0"/>
              </a:rPr>
              <a:t>of Science </a:t>
            </a:r>
            <a:r>
              <a:rPr lang="en-US" sz="2000" dirty="0">
                <a:latin typeface="Times New Roman" panose="02020603050405020304" pitchFamily="18" charset="0"/>
                <a:cs typeface="Times New Roman" panose="02020603050405020304" pitchFamily="18" charset="0"/>
              </a:rPr>
              <a:t>Center</a:t>
            </a:r>
          </a:p>
          <a:p>
            <a:pPr marL="685800" lvl="1">
              <a:buFont typeface="Arial" panose="020B0604020202020204" pitchFamily="34" charset="0"/>
              <a:buChar char="•"/>
            </a:pPr>
            <a:r>
              <a:rPr lang="en-US" sz="2000" dirty="0">
                <a:latin typeface="Times New Roman" panose="02020603050405020304" pitchFamily="18" charset="0"/>
                <a:cs typeface="Times New Roman" panose="02020603050405020304" pitchFamily="18" charset="0"/>
              </a:rPr>
              <a:t>Renovations to begin in </a:t>
            </a:r>
            <a:r>
              <a:rPr lang="en-US" sz="2000" dirty="0">
                <a:solidFill>
                  <a:schemeClr val="tx1"/>
                </a:solidFill>
                <a:latin typeface="Times New Roman" panose="02020603050405020304" pitchFamily="18" charset="0"/>
                <a:cs typeface="Times New Roman" panose="02020603050405020304" pitchFamily="18" charset="0"/>
              </a:rPr>
              <a:t>Wheatley</a:t>
            </a:r>
            <a:r>
              <a:rPr lang="en-US" sz="2000" dirty="0">
                <a:latin typeface="Times New Roman" panose="02020603050405020304" pitchFamily="18" charset="0"/>
                <a:cs typeface="Times New Roman" panose="02020603050405020304" pitchFamily="18" charset="0"/>
              </a:rPr>
              <a:t> and McCormack this winter</a:t>
            </a:r>
          </a:p>
          <a:p>
            <a:pPr marL="685800" lvl="1">
              <a:buFont typeface="Arial" panose="020B0604020202020204" pitchFamily="34" charset="0"/>
              <a:buChar char="•"/>
            </a:pPr>
            <a:r>
              <a:rPr lang="en-US" sz="2000" dirty="0">
                <a:latin typeface="Times New Roman" panose="02020603050405020304" pitchFamily="18" charset="0"/>
                <a:cs typeface="Times New Roman" panose="02020603050405020304" pitchFamily="18" charset="0"/>
              </a:rPr>
              <a:t>Renovations in Healey and Quinn beginning in spring 2019</a:t>
            </a:r>
          </a:p>
          <a:p>
            <a:pPr marL="0" indent="0">
              <a:buNone/>
            </a:pPr>
            <a:endParaRPr lang="en-US" dirty="0">
              <a:latin typeface="Times New Roman" panose="02020603050405020304" pitchFamily="18" charset="0"/>
              <a:cs typeface="Times New Roman" panose="02020603050405020304" pitchFamily="18" charset="0"/>
            </a:endParaRPr>
          </a:p>
          <a:p>
            <a:r>
              <a:rPr lang="en-US" b="1" dirty="0">
                <a:latin typeface="Times New Roman" panose="02020603050405020304" pitchFamily="18" charset="0"/>
                <a:cs typeface="Times New Roman" panose="02020603050405020304" pitchFamily="18" charset="0"/>
              </a:rPr>
              <a:t>Substructure Demolition and Quadrangle Development (SDQD)</a:t>
            </a:r>
          </a:p>
          <a:p>
            <a:pPr marL="685800" lvl="1">
              <a:buFont typeface="Arial" panose="020B0604020202020204" pitchFamily="34" charset="0"/>
              <a:buChar char="•"/>
            </a:pPr>
            <a:r>
              <a:rPr lang="en-US" sz="2000" dirty="0">
                <a:latin typeface="Times New Roman" panose="02020603050405020304" pitchFamily="18" charset="0"/>
                <a:cs typeface="Times New Roman" panose="02020603050405020304" pitchFamily="18" charset="0"/>
              </a:rPr>
              <a:t>Revised scope complete</a:t>
            </a:r>
          </a:p>
          <a:p>
            <a:pPr marL="685800" lvl="1">
              <a:buFont typeface="Arial" panose="020B0604020202020204" pitchFamily="34" charset="0"/>
              <a:buChar char="•"/>
            </a:pPr>
            <a:r>
              <a:rPr lang="en-US" sz="2000" dirty="0">
                <a:latin typeface="Times New Roman" panose="02020603050405020304" pitchFamily="18" charset="0"/>
                <a:cs typeface="Times New Roman" panose="02020603050405020304" pitchFamily="18" charset="0"/>
              </a:rPr>
              <a:t>Design charrettes beginning in December</a:t>
            </a:r>
          </a:p>
          <a:p>
            <a:pPr marL="685800" lvl="1">
              <a:buFont typeface="Arial" panose="020B0604020202020204" pitchFamily="34" charset="0"/>
              <a:buChar char="•"/>
            </a:pPr>
            <a:r>
              <a:rPr lang="en-US" sz="2000" dirty="0">
                <a:latin typeface="Times New Roman" panose="02020603050405020304" pitchFamily="18" charset="0"/>
                <a:cs typeface="Times New Roman" panose="02020603050405020304" pitchFamily="18" charset="0"/>
              </a:rPr>
              <a:t>Includes projects for iHub and Machine Shop</a:t>
            </a:r>
          </a:p>
          <a:p>
            <a:pPr marL="0" indent="0">
              <a:buNone/>
            </a:pPr>
            <a:endParaRPr lang="en-US" dirty="0">
              <a:latin typeface="Times New Roman" panose="02020603050405020304" pitchFamily="18" charset="0"/>
              <a:cs typeface="Times New Roman" panose="02020603050405020304" pitchFamily="18" charset="0"/>
            </a:endParaRPr>
          </a:p>
          <a:p>
            <a:r>
              <a:rPr lang="en-US" b="1" dirty="0">
                <a:latin typeface="Times New Roman" panose="02020603050405020304" pitchFamily="18" charset="0"/>
                <a:cs typeface="Times New Roman" panose="02020603050405020304" pitchFamily="18" charset="0"/>
              </a:rPr>
              <a:t>Bayside</a:t>
            </a:r>
            <a:r>
              <a:rPr lang="en-US" dirty="0">
                <a:latin typeface="Times New Roman" panose="02020603050405020304" pitchFamily="18" charset="0"/>
                <a:cs typeface="Times New Roman" panose="02020603050405020304" pitchFamily="18" charset="0"/>
              </a:rPr>
              <a:t> – developer evaluations underway</a:t>
            </a:r>
          </a:p>
          <a:p>
            <a:pPr marL="0" indent="0">
              <a:buNone/>
            </a:pPr>
            <a:endParaRPr lang="en-US" dirty="0"/>
          </a:p>
          <a:p>
            <a:pPr marL="0" indent="0">
              <a:buNone/>
            </a:pPr>
            <a:endParaRPr lang="en-US" b="1" dirty="0"/>
          </a:p>
        </p:txBody>
      </p:sp>
    </p:spTree>
    <p:extLst>
      <p:ext uri="{BB962C8B-B14F-4D97-AF65-F5344CB8AC3E}">
        <p14:creationId xmlns:p14="http://schemas.microsoft.com/office/powerpoint/2010/main" val="358279818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873085" y="2449591"/>
            <a:ext cx="10383755" cy="1311449"/>
          </a:xfrm>
          <a:prstGeom prst="rect">
            <a:avLst/>
          </a:prstGeom>
          <a:noFill/>
        </p:spPr>
        <p:txBody>
          <a:bodyPr wrap="square" rtlCol="0">
            <a:spAutoFit/>
          </a:bodyPr>
          <a:lstStyle/>
          <a:p>
            <a:pPr algn="ctr">
              <a:lnSpc>
                <a:spcPct val="150000"/>
              </a:lnSpc>
            </a:pPr>
            <a:r>
              <a:rPr lang="en-US" sz="6000" b="1" dirty="0">
                <a:latin typeface="Times New Roman" panose="02020603050405020304" pitchFamily="18" charset="0"/>
                <a:cs typeface="Times New Roman" panose="02020603050405020304" pitchFamily="18" charset="0"/>
              </a:rPr>
              <a:t>Planning</a:t>
            </a:r>
          </a:p>
        </p:txBody>
      </p:sp>
    </p:spTree>
    <p:extLst>
      <p:ext uri="{BB962C8B-B14F-4D97-AF65-F5344CB8AC3E}">
        <p14:creationId xmlns:p14="http://schemas.microsoft.com/office/powerpoint/2010/main" val="19265311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12800" y="148728"/>
            <a:ext cx="9550400" cy="514350"/>
          </a:xfrm>
          <a:solidFill>
            <a:schemeClr val="accent5">
              <a:lumMod val="90000"/>
            </a:schemeClr>
          </a:solidFill>
        </p:spPr>
        <p:txBody>
          <a:bodyPr/>
          <a:lstStyle/>
          <a:p>
            <a:pPr algn="ctr"/>
            <a:r>
              <a:rPr lang="en-US" b="1" dirty="0">
                <a:latin typeface="Times New Roman" panose="02020603050405020304" pitchFamily="18" charset="0"/>
                <a:cs typeface="Times New Roman" panose="02020603050405020304" pitchFamily="18" charset="0"/>
              </a:rPr>
              <a:t>Planning Efforts Upcoming or Underway</a:t>
            </a:r>
          </a:p>
        </p:txBody>
      </p:sp>
      <p:sp>
        <p:nvSpPr>
          <p:cNvPr id="3" name="Content Placeholder 2"/>
          <p:cNvSpPr>
            <a:spLocks noGrp="1"/>
          </p:cNvSpPr>
          <p:nvPr>
            <p:ph idx="1"/>
          </p:nvPr>
        </p:nvSpPr>
        <p:spPr>
          <a:xfrm>
            <a:off x="812799" y="405903"/>
            <a:ext cx="10832029" cy="6314386"/>
          </a:xfrm>
        </p:spPr>
        <p:txBody>
          <a:bodyPr/>
          <a:lstStyle/>
          <a:p>
            <a:pPr marL="457200" lvl="1" indent="0">
              <a:buNone/>
            </a:pPr>
            <a:endParaRPr lang="en-US" sz="1600" dirty="0"/>
          </a:p>
          <a:p>
            <a:pPr lvl="1">
              <a:spcBef>
                <a:spcPts val="0"/>
              </a:spcBef>
            </a:pPr>
            <a:r>
              <a:rPr lang="en-US" sz="2000" dirty="0">
                <a:latin typeface="Times New Roman" panose="02020603050405020304" pitchFamily="18" charset="0"/>
                <a:cs typeface="Times New Roman" panose="02020603050405020304" pitchFamily="18" charset="0"/>
              </a:rPr>
              <a:t>Strategic Plan</a:t>
            </a:r>
          </a:p>
          <a:p>
            <a:pPr marL="457200" lvl="1" indent="0">
              <a:spcBef>
                <a:spcPts val="0"/>
              </a:spcBef>
              <a:buNone/>
            </a:pPr>
            <a:endParaRPr lang="en-US" sz="2000" dirty="0">
              <a:latin typeface="Times New Roman" panose="02020603050405020304" pitchFamily="18" charset="0"/>
              <a:cs typeface="Times New Roman" panose="02020603050405020304" pitchFamily="18" charset="0"/>
            </a:endParaRPr>
          </a:p>
          <a:p>
            <a:pPr lvl="1">
              <a:spcBef>
                <a:spcPts val="0"/>
              </a:spcBef>
            </a:pPr>
            <a:r>
              <a:rPr lang="en-US" sz="2000" dirty="0">
                <a:solidFill>
                  <a:schemeClr val="tx1"/>
                </a:solidFill>
                <a:latin typeface="Times New Roman" panose="02020603050405020304" pitchFamily="18" charset="0"/>
                <a:cs typeface="Times New Roman" panose="02020603050405020304" pitchFamily="18" charset="0"/>
              </a:rPr>
              <a:t>Academic Master Plan </a:t>
            </a:r>
          </a:p>
          <a:p>
            <a:pPr lvl="2">
              <a:spcBef>
                <a:spcPts val="0"/>
              </a:spcBef>
              <a:buFont typeface="Arial" panose="020B0604020202020204" pitchFamily="34" charset="0"/>
              <a:buChar char="•"/>
            </a:pPr>
            <a:r>
              <a:rPr lang="en-US" sz="2000" dirty="0">
                <a:latin typeface="Times New Roman" panose="02020603050405020304" pitchFamily="18" charset="0"/>
                <a:cs typeface="Times New Roman" panose="02020603050405020304" pitchFamily="18" charset="0"/>
              </a:rPr>
              <a:t>Task Force on C&amp;I</a:t>
            </a:r>
          </a:p>
          <a:p>
            <a:pPr marL="857250" lvl="2" indent="0">
              <a:spcBef>
                <a:spcPts val="0"/>
              </a:spcBef>
              <a:buNone/>
            </a:pPr>
            <a:endParaRPr lang="en-US" sz="2000" dirty="0">
              <a:latin typeface="Times New Roman" panose="02020603050405020304" pitchFamily="18" charset="0"/>
              <a:cs typeface="Times New Roman" panose="02020603050405020304" pitchFamily="18" charset="0"/>
            </a:endParaRPr>
          </a:p>
          <a:p>
            <a:pPr lvl="1">
              <a:spcBef>
                <a:spcPts val="0"/>
              </a:spcBef>
            </a:pPr>
            <a:r>
              <a:rPr lang="en-US" sz="2000" dirty="0">
                <a:latin typeface="Times New Roman" panose="02020603050405020304" pitchFamily="18" charset="0"/>
                <a:cs typeface="Times New Roman" panose="02020603050405020304" pitchFamily="18" charset="0"/>
              </a:rPr>
              <a:t>Campus Master Plan</a:t>
            </a:r>
          </a:p>
          <a:p>
            <a:pPr marL="1028700" lvl="2">
              <a:spcBef>
                <a:spcPts val="0"/>
              </a:spcBef>
              <a:buFont typeface="Arial" panose="020B0604020202020204" pitchFamily="34" charset="0"/>
              <a:buChar char="•"/>
            </a:pPr>
            <a:r>
              <a:rPr lang="en-US" sz="2000" dirty="0">
                <a:latin typeface="Times New Roman" panose="02020603050405020304" pitchFamily="18" charset="0"/>
                <a:cs typeface="Times New Roman" panose="02020603050405020304" pitchFamily="18" charset="0"/>
              </a:rPr>
              <a:t>The 25 year plan is the physical blueprint for the strategic plan</a:t>
            </a:r>
          </a:p>
          <a:p>
            <a:pPr marL="1028700" lvl="2">
              <a:spcBef>
                <a:spcPts val="0"/>
              </a:spcBef>
              <a:buFont typeface="Arial" panose="020B0604020202020204" pitchFamily="34" charset="0"/>
              <a:buChar char="•"/>
            </a:pPr>
            <a:r>
              <a:rPr lang="en-US" sz="2000" dirty="0">
                <a:latin typeface="Times New Roman" panose="02020603050405020304" pitchFamily="18" charset="0"/>
                <a:cs typeface="Times New Roman" panose="02020603050405020304" pitchFamily="18" charset="0"/>
              </a:rPr>
              <a:t>Phase 1 is nearing completion (included most construction over last 10 years)</a:t>
            </a:r>
          </a:p>
          <a:p>
            <a:pPr marL="1028700" lvl="2">
              <a:spcBef>
                <a:spcPts val="0"/>
              </a:spcBef>
              <a:buFont typeface="Arial" panose="020B0604020202020204" pitchFamily="34" charset="0"/>
              <a:buChar char="•"/>
            </a:pPr>
            <a:r>
              <a:rPr lang="en-US" sz="2000" dirty="0">
                <a:latin typeface="Times New Roman" panose="02020603050405020304" pitchFamily="18" charset="0"/>
                <a:cs typeface="Times New Roman" panose="02020603050405020304" pitchFamily="18" charset="0"/>
              </a:rPr>
              <a:t>Planning for Phase 2 will build on goals from Strategic and Academic Master Plans</a:t>
            </a:r>
          </a:p>
          <a:p>
            <a:pPr marL="1028700" lvl="2">
              <a:spcBef>
                <a:spcPts val="0"/>
              </a:spcBef>
              <a:buFont typeface="Arial" panose="020B0604020202020204" pitchFamily="34" charset="0"/>
              <a:buChar char="•"/>
            </a:pPr>
            <a:r>
              <a:rPr lang="en-US" sz="2000" dirty="0">
                <a:latin typeface="Times New Roman" panose="02020603050405020304" pitchFamily="18" charset="0"/>
                <a:cs typeface="Times New Roman" panose="02020603050405020304" pitchFamily="18" charset="0"/>
              </a:rPr>
              <a:t>Will in part be informed by future of Bayside</a:t>
            </a:r>
          </a:p>
          <a:p>
            <a:pPr marL="1028700" lvl="2">
              <a:spcBef>
                <a:spcPts val="0"/>
              </a:spcBef>
              <a:buFont typeface="Arial" panose="020B0604020202020204" pitchFamily="34" charset="0"/>
              <a:buChar char="•"/>
            </a:pPr>
            <a:r>
              <a:rPr lang="en-US" sz="2000" dirty="0">
                <a:latin typeface="Times New Roman" panose="02020603050405020304" pitchFamily="18" charset="0"/>
                <a:cs typeface="Times New Roman" panose="02020603050405020304" pitchFamily="18" charset="0"/>
              </a:rPr>
              <a:t>To be aligned with Capital Plan and availability of funding</a:t>
            </a:r>
          </a:p>
          <a:p>
            <a:pPr marL="800100" lvl="2" indent="0">
              <a:spcBef>
                <a:spcPts val="0"/>
              </a:spcBef>
              <a:buNone/>
            </a:pPr>
            <a:endParaRPr lang="en-US" sz="2000" dirty="0">
              <a:latin typeface="Times New Roman" panose="02020603050405020304" pitchFamily="18" charset="0"/>
              <a:cs typeface="Times New Roman" panose="02020603050405020304" pitchFamily="18" charset="0"/>
            </a:endParaRPr>
          </a:p>
          <a:p>
            <a:pPr lvl="1">
              <a:spcBef>
                <a:spcPts val="0"/>
              </a:spcBef>
            </a:pPr>
            <a:r>
              <a:rPr lang="en-US" sz="2000" dirty="0">
                <a:latin typeface="Times New Roman" panose="02020603050405020304" pitchFamily="18" charset="0"/>
                <a:cs typeface="Times New Roman" panose="02020603050405020304" pitchFamily="18" charset="0"/>
              </a:rPr>
              <a:t>Capital Plan</a:t>
            </a:r>
          </a:p>
          <a:p>
            <a:pPr lvl="2">
              <a:spcBef>
                <a:spcPts val="0"/>
              </a:spcBef>
              <a:buFont typeface="Arial" panose="020B0604020202020204" pitchFamily="34" charset="0"/>
              <a:buChar char="•"/>
            </a:pPr>
            <a:r>
              <a:rPr lang="en-US" sz="2000" dirty="0">
                <a:latin typeface="Times New Roman" panose="02020603050405020304" pitchFamily="18" charset="0"/>
                <a:cs typeface="Times New Roman" panose="02020603050405020304" pitchFamily="18" charset="0"/>
              </a:rPr>
              <a:t>FY19-23 consolidated capital plan (State, UMBA, Local funding sources)</a:t>
            </a:r>
          </a:p>
          <a:p>
            <a:pPr lvl="2">
              <a:spcBef>
                <a:spcPts val="0"/>
              </a:spcBef>
              <a:buFont typeface="Arial" panose="020B0604020202020204" pitchFamily="34" charset="0"/>
              <a:buChar char="•"/>
            </a:pPr>
            <a:r>
              <a:rPr lang="en-US" sz="2000" dirty="0">
                <a:solidFill>
                  <a:schemeClr val="tx1"/>
                </a:solidFill>
                <a:latin typeface="Times New Roman" panose="02020603050405020304" pitchFamily="18" charset="0"/>
                <a:cs typeface="Times New Roman" panose="02020603050405020304" pitchFamily="18" charset="0"/>
              </a:rPr>
              <a:t>FY19 local capital requests – preliminary approval of requests communication this week</a:t>
            </a:r>
          </a:p>
          <a:p>
            <a:pPr lvl="3">
              <a:spcBef>
                <a:spcPts val="0"/>
              </a:spcBef>
              <a:buFont typeface="Arial" panose="020B0604020202020204" pitchFamily="34" charset="0"/>
              <a:buChar char="•"/>
            </a:pPr>
            <a:r>
              <a:rPr lang="en-US" sz="2000" dirty="0">
                <a:latin typeface="Times New Roman" panose="02020603050405020304" pitchFamily="18" charset="0"/>
                <a:cs typeface="Times New Roman" panose="02020603050405020304" pitchFamily="18" charset="0"/>
              </a:rPr>
              <a:t>Process for final approval and accounting established</a:t>
            </a:r>
          </a:p>
          <a:p>
            <a:pPr lvl="3">
              <a:spcBef>
                <a:spcPts val="0"/>
              </a:spcBef>
              <a:buFont typeface="Arial" panose="020B0604020202020204" pitchFamily="34" charset="0"/>
              <a:buChar char="•"/>
            </a:pPr>
            <a:r>
              <a:rPr lang="en-US" sz="2000" dirty="0">
                <a:latin typeface="Times New Roman" panose="02020603050405020304" pitchFamily="18" charset="0"/>
                <a:cs typeface="Times New Roman" panose="02020603050405020304" pitchFamily="18" charset="0"/>
              </a:rPr>
              <a:t>Plan shared with Procurement</a:t>
            </a:r>
          </a:p>
          <a:p>
            <a:pPr lvl="3">
              <a:spcBef>
                <a:spcPts val="0"/>
              </a:spcBef>
              <a:buFont typeface="Arial" panose="020B0604020202020204" pitchFamily="34" charset="0"/>
              <a:buChar char="•"/>
            </a:pPr>
            <a:r>
              <a:rPr lang="en-US" sz="2000" dirty="0">
                <a:latin typeface="Times New Roman" panose="02020603050405020304" pitchFamily="18" charset="0"/>
                <a:cs typeface="Times New Roman" panose="02020603050405020304" pitchFamily="18" charset="0"/>
              </a:rPr>
              <a:t>Process will run concurrent with operating budget development in FY20 </a:t>
            </a:r>
          </a:p>
        </p:txBody>
      </p:sp>
    </p:spTree>
    <p:extLst>
      <p:ext uri="{BB962C8B-B14F-4D97-AF65-F5344CB8AC3E}">
        <p14:creationId xmlns:p14="http://schemas.microsoft.com/office/powerpoint/2010/main" val="58284403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906135" y="1788579"/>
            <a:ext cx="10383755" cy="2696444"/>
          </a:xfrm>
          <a:prstGeom prst="rect">
            <a:avLst/>
          </a:prstGeom>
          <a:noFill/>
        </p:spPr>
        <p:txBody>
          <a:bodyPr wrap="square" rtlCol="0">
            <a:spAutoFit/>
          </a:bodyPr>
          <a:lstStyle/>
          <a:p>
            <a:pPr algn="ctr">
              <a:lnSpc>
                <a:spcPct val="150000"/>
              </a:lnSpc>
            </a:pPr>
            <a:r>
              <a:rPr lang="en-US" sz="6000" b="1" dirty="0">
                <a:latin typeface="Times New Roman" panose="02020603050405020304" pitchFamily="18" charset="0"/>
                <a:cs typeface="Times New Roman" panose="02020603050405020304" pitchFamily="18" charset="0"/>
              </a:rPr>
              <a:t>Excellence in Leadership/Management</a:t>
            </a:r>
          </a:p>
        </p:txBody>
      </p:sp>
    </p:spTree>
    <p:extLst>
      <p:ext uri="{BB962C8B-B14F-4D97-AF65-F5344CB8AC3E}">
        <p14:creationId xmlns:p14="http://schemas.microsoft.com/office/powerpoint/2010/main" val="404023912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12800" y="1410159"/>
            <a:ext cx="10137966" cy="5618602"/>
          </a:xfrm>
        </p:spPr>
        <p:txBody>
          <a:bodyPr/>
          <a:lstStyle/>
          <a:p>
            <a:pPr>
              <a:spcBef>
                <a:spcPts val="0"/>
              </a:spcBef>
            </a:pPr>
            <a:r>
              <a:rPr lang="en-US" altLang="en-US" sz="2800" dirty="0">
                <a:solidFill>
                  <a:schemeClr val="tx1"/>
                </a:solidFill>
                <a:latin typeface="Times New Roman" panose="02020603050405020304" pitchFamily="18" charset="0"/>
                <a:cs typeface="Times New Roman" panose="02020603050405020304" pitchFamily="18" charset="0"/>
              </a:rPr>
              <a:t>Focus on quality across the board for all of us</a:t>
            </a:r>
          </a:p>
          <a:p>
            <a:pPr marL="0" indent="0">
              <a:spcBef>
                <a:spcPts val="0"/>
              </a:spcBef>
              <a:buNone/>
            </a:pPr>
            <a:endParaRPr lang="en-US" altLang="en-US" sz="2800" dirty="0">
              <a:solidFill>
                <a:schemeClr val="tx1"/>
              </a:solidFill>
              <a:latin typeface="Times New Roman" panose="02020603050405020304" pitchFamily="18" charset="0"/>
              <a:cs typeface="Times New Roman" panose="02020603050405020304" pitchFamily="18" charset="0"/>
            </a:endParaRPr>
          </a:p>
          <a:p>
            <a:pPr>
              <a:spcBef>
                <a:spcPts val="0"/>
              </a:spcBef>
            </a:pPr>
            <a:r>
              <a:rPr lang="en-US" altLang="en-US" sz="2800" dirty="0">
                <a:solidFill>
                  <a:schemeClr val="tx1"/>
                </a:solidFill>
                <a:latin typeface="Times New Roman" panose="02020603050405020304" pitchFamily="18" charset="0"/>
                <a:cs typeface="Times New Roman" panose="02020603050405020304" pitchFamily="18" charset="0"/>
              </a:rPr>
              <a:t>Reinforce an “accountability culture”</a:t>
            </a:r>
          </a:p>
          <a:p>
            <a:pPr marL="0" indent="0">
              <a:spcBef>
                <a:spcPts val="0"/>
              </a:spcBef>
              <a:buNone/>
            </a:pPr>
            <a:endParaRPr lang="en-US" altLang="en-US" sz="2800" dirty="0">
              <a:solidFill>
                <a:schemeClr val="tx1"/>
              </a:solidFill>
              <a:latin typeface="Times New Roman" panose="02020603050405020304" pitchFamily="18" charset="0"/>
              <a:cs typeface="Times New Roman" panose="02020603050405020304" pitchFamily="18" charset="0"/>
            </a:endParaRPr>
          </a:p>
          <a:p>
            <a:pPr>
              <a:spcBef>
                <a:spcPts val="0"/>
              </a:spcBef>
            </a:pPr>
            <a:r>
              <a:rPr lang="en-US" altLang="en-US" sz="2800" dirty="0">
                <a:solidFill>
                  <a:schemeClr val="tx1"/>
                </a:solidFill>
                <a:latin typeface="Times New Roman" panose="02020603050405020304" pitchFamily="18" charset="0"/>
                <a:cs typeface="Times New Roman" panose="02020603050405020304" pitchFamily="18" charset="0"/>
              </a:rPr>
              <a:t>Robustly participating in UMPO “shared services” initiative.</a:t>
            </a:r>
          </a:p>
          <a:p>
            <a:pPr marL="0" indent="0">
              <a:spcBef>
                <a:spcPts val="0"/>
              </a:spcBef>
              <a:buNone/>
            </a:pPr>
            <a:endParaRPr lang="en-US" sz="2800" dirty="0">
              <a:solidFill>
                <a:schemeClr val="tx1"/>
              </a:solidFill>
              <a:latin typeface="Times New Roman" panose="02020603050405020304" pitchFamily="18" charset="0"/>
              <a:cs typeface="Times New Roman" panose="02020603050405020304" pitchFamily="18" charset="0"/>
            </a:endParaRPr>
          </a:p>
          <a:p>
            <a:pPr>
              <a:spcBef>
                <a:spcPts val="0"/>
              </a:spcBef>
            </a:pPr>
            <a:r>
              <a:rPr lang="en-US" sz="2800" dirty="0">
                <a:solidFill>
                  <a:schemeClr val="tx1"/>
                </a:solidFill>
                <a:latin typeface="Times New Roman" panose="02020603050405020304" pitchFamily="18" charset="0"/>
                <a:cs typeface="Times New Roman" panose="02020603050405020304" pitchFamily="18" charset="0"/>
              </a:rPr>
              <a:t>FY 20 Budget planning in January</a:t>
            </a:r>
          </a:p>
          <a:p>
            <a:pPr>
              <a:spcBef>
                <a:spcPts val="0"/>
              </a:spcBef>
            </a:pPr>
            <a:endParaRPr lang="en-US" sz="2800" dirty="0">
              <a:solidFill>
                <a:schemeClr val="tx1"/>
              </a:solidFill>
              <a:latin typeface="Times New Roman" panose="02020603050405020304" pitchFamily="18" charset="0"/>
              <a:cs typeface="Times New Roman" panose="02020603050405020304" pitchFamily="18" charset="0"/>
            </a:endParaRPr>
          </a:p>
          <a:p>
            <a:pPr>
              <a:spcBef>
                <a:spcPts val="0"/>
              </a:spcBef>
            </a:pPr>
            <a:r>
              <a:rPr lang="en-US" sz="2800" dirty="0">
                <a:solidFill>
                  <a:schemeClr val="tx1"/>
                </a:solidFill>
                <a:latin typeface="Times New Roman" panose="02020603050405020304" pitchFamily="18" charset="0"/>
                <a:cs typeface="Times New Roman" panose="02020603050405020304" pitchFamily="18" charset="0"/>
              </a:rPr>
              <a:t>Self-studies undertaken in Human Resources, University Relations and Facilities to promote highest quality of service delivery</a:t>
            </a:r>
          </a:p>
          <a:p>
            <a:pPr marL="0" indent="0">
              <a:buNone/>
            </a:pPr>
            <a:endParaRPr lang="en-US" sz="2800" dirty="0">
              <a:solidFill>
                <a:schemeClr val="tx1"/>
              </a:solidFill>
              <a:latin typeface="Arial" panose="020B0604020202020204" pitchFamily="34" charset="0"/>
              <a:cs typeface="Arial" panose="020B0604020202020204" pitchFamily="34" charset="0"/>
            </a:endParaRPr>
          </a:p>
        </p:txBody>
      </p:sp>
      <p:sp>
        <p:nvSpPr>
          <p:cNvPr id="4" name="Title 1"/>
          <p:cNvSpPr>
            <a:spLocks noGrp="1"/>
          </p:cNvSpPr>
          <p:nvPr>
            <p:ph type="title"/>
          </p:nvPr>
        </p:nvSpPr>
        <p:spPr>
          <a:xfrm>
            <a:off x="812800" y="267159"/>
            <a:ext cx="9550400" cy="746393"/>
          </a:xfrm>
          <a:solidFill>
            <a:schemeClr val="accent5">
              <a:lumMod val="90000"/>
            </a:schemeClr>
          </a:solidFill>
        </p:spPr>
        <p:txBody>
          <a:bodyPr/>
          <a:lstStyle/>
          <a:p>
            <a:pPr algn="ctr"/>
            <a:r>
              <a:rPr lang="en-US" dirty="0"/>
              <a:t>Improving Leadership Management</a:t>
            </a:r>
          </a:p>
        </p:txBody>
      </p:sp>
    </p:spTree>
    <p:extLst>
      <p:ext uri="{BB962C8B-B14F-4D97-AF65-F5344CB8AC3E}">
        <p14:creationId xmlns:p14="http://schemas.microsoft.com/office/powerpoint/2010/main" val="194388110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58564" y="651372"/>
            <a:ext cx="10137966" cy="5618602"/>
          </a:xfrm>
        </p:spPr>
        <p:txBody>
          <a:bodyPr/>
          <a:lstStyle/>
          <a:p>
            <a:pPr lvl="1">
              <a:spcBef>
                <a:spcPts val="0"/>
              </a:spcBef>
            </a:pPr>
            <a:endParaRPr lang="en-US" sz="1600" dirty="0">
              <a:latin typeface="Times New Roman" panose="02020603050405020304" pitchFamily="18" charset="0"/>
              <a:cs typeface="Times New Roman" panose="02020603050405020304" pitchFamily="18" charset="0"/>
            </a:endParaRPr>
          </a:p>
          <a:p>
            <a:pPr lvl="1">
              <a:spcBef>
                <a:spcPts val="0"/>
              </a:spcBef>
            </a:pPr>
            <a:endParaRPr lang="en-US" sz="1600" dirty="0">
              <a:latin typeface="Times New Roman" panose="02020603050405020304" pitchFamily="18" charset="0"/>
              <a:cs typeface="Times New Roman" panose="02020603050405020304" pitchFamily="18" charset="0"/>
            </a:endParaRPr>
          </a:p>
          <a:p>
            <a:pPr lvl="1">
              <a:spcBef>
                <a:spcPts val="0"/>
              </a:spcBef>
            </a:pPr>
            <a:r>
              <a:rPr lang="en-US" sz="2800" dirty="0">
                <a:latin typeface="Times New Roman" panose="02020603050405020304" pitchFamily="18" charset="0"/>
                <a:cs typeface="Times New Roman" panose="02020603050405020304" pitchFamily="18" charset="0"/>
              </a:rPr>
              <a:t>Shared services work is underway in the following areas: </a:t>
            </a:r>
          </a:p>
          <a:p>
            <a:pPr lvl="2">
              <a:spcBef>
                <a:spcPts val="0"/>
              </a:spcBef>
            </a:pPr>
            <a:r>
              <a:rPr lang="en-US" sz="2800" dirty="0">
                <a:latin typeface="Times New Roman" panose="02020603050405020304" pitchFamily="18" charset="0"/>
                <a:cs typeface="Times New Roman" panose="02020603050405020304" pitchFamily="18" charset="0"/>
              </a:rPr>
              <a:t>Procurement</a:t>
            </a:r>
          </a:p>
          <a:p>
            <a:pPr lvl="2">
              <a:spcBef>
                <a:spcPts val="0"/>
              </a:spcBef>
            </a:pPr>
            <a:r>
              <a:rPr lang="en-US" sz="2800" dirty="0">
                <a:latin typeface="Times New Roman" panose="02020603050405020304" pitchFamily="18" charset="0"/>
                <a:cs typeface="Times New Roman" panose="02020603050405020304" pitchFamily="18" charset="0"/>
              </a:rPr>
              <a:t>Accounts Payable</a:t>
            </a:r>
          </a:p>
          <a:p>
            <a:pPr lvl="2">
              <a:spcBef>
                <a:spcPts val="0"/>
              </a:spcBef>
            </a:pPr>
            <a:r>
              <a:rPr lang="en-US" sz="2800" dirty="0">
                <a:latin typeface="Times New Roman" panose="02020603050405020304" pitchFamily="18" charset="0"/>
                <a:cs typeface="Times New Roman" panose="02020603050405020304" pitchFamily="18" charset="0"/>
              </a:rPr>
              <a:t>Payroll</a:t>
            </a:r>
          </a:p>
          <a:p>
            <a:pPr marL="857250" lvl="2" indent="0">
              <a:spcBef>
                <a:spcPts val="0"/>
              </a:spcBef>
              <a:buNone/>
            </a:pPr>
            <a:endParaRPr lang="en-US" sz="2800" dirty="0">
              <a:latin typeface="Times New Roman" panose="02020603050405020304" pitchFamily="18" charset="0"/>
              <a:cs typeface="Times New Roman" panose="02020603050405020304" pitchFamily="18" charset="0"/>
            </a:endParaRPr>
          </a:p>
          <a:p>
            <a:pPr lvl="1">
              <a:spcBef>
                <a:spcPts val="0"/>
              </a:spcBef>
            </a:pPr>
            <a:r>
              <a:rPr lang="en-US" sz="2800" dirty="0">
                <a:latin typeface="Times New Roman" panose="02020603050405020304" pitchFamily="18" charset="0"/>
                <a:cs typeface="Times New Roman" panose="02020603050405020304" pitchFamily="18" charset="0"/>
              </a:rPr>
              <a:t>Key Performance Indicators (KPI’s) have been developed for each of these areas to achieve strategic goals, evaluate performance, support management and governance</a:t>
            </a:r>
          </a:p>
          <a:p>
            <a:pPr marL="457200" lvl="1" indent="0">
              <a:spcBef>
                <a:spcPts val="0"/>
              </a:spcBef>
              <a:buNone/>
            </a:pPr>
            <a:endParaRPr lang="en-US" sz="2800" dirty="0">
              <a:latin typeface="Times New Roman" panose="02020603050405020304" pitchFamily="18" charset="0"/>
              <a:cs typeface="Times New Roman" panose="02020603050405020304" pitchFamily="18" charset="0"/>
            </a:endParaRPr>
          </a:p>
          <a:p>
            <a:pPr lvl="1">
              <a:spcBef>
                <a:spcPts val="0"/>
              </a:spcBef>
            </a:pPr>
            <a:r>
              <a:rPr lang="en-US" sz="2800" dirty="0">
                <a:latin typeface="Times New Roman" panose="02020603050405020304" pitchFamily="18" charset="0"/>
                <a:cs typeface="Times New Roman" panose="02020603050405020304" pitchFamily="18" charset="0"/>
              </a:rPr>
              <a:t>Data has been analyzed</a:t>
            </a:r>
          </a:p>
          <a:p>
            <a:pPr marL="457200" lvl="1" indent="0">
              <a:spcBef>
                <a:spcPts val="0"/>
              </a:spcBef>
              <a:buNone/>
            </a:pPr>
            <a:endParaRPr lang="en-US" sz="2800" dirty="0">
              <a:latin typeface="Times New Roman" panose="02020603050405020304" pitchFamily="18" charset="0"/>
              <a:cs typeface="Times New Roman" panose="02020603050405020304" pitchFamily="18" charset="0"/>
            </a:endParaRPr>
          </a:p>
          <a:p>
            <a:pPr lvl="1">
              <a:spcBef>
                <a:spcPts val="0"/>
              </a:spcBef>
            </a:pPr>
            <a:r>
              <a:rPr lang="en-US" sz="2800" dirty="0">
                <a:latin typeface="Times New Roman" panose="02020603050405020304" pitchFamily="18" charset="0"/>
                <a:cs typeface="Times New Roman" panose="02020603050405020304" pitchFamily="18" charset="0"/>
              </a:rPr>
              <a:t>Plan required for deliver to President Meehan by December</a:t>
            </a:r>
            <a:endParaRPr lang="en-US" sz="2800" dirty="0">
              <a:solidFill>
                <a:schemeClr val="tx1"/>
              </a:solidFill>
              <a:latin typeface="Times New Roman" panose="02020603050405020304" pitchFamily="18" charset="0"/>
              <a:cs typeface="Times New Roman" panose="02020603050405020304" pitchFamily="18" charset="0"/>
            </a:endParaRPr>
          </a:p>
          <a:p>
            <a:pPr marL="0" indent="0">
              <a:spcBef>
                <a:spcPts val="0"/>
              </a:spcBef>
              <a:buNone/>
            </a:pPr>
            <a:endParaRPr lang="en-US" sz="2800" dirty="0">
              <a:solidFill>
                <a:schemeClr val="tx1"/>
              </a:solidFill>
              <a:latin typeface="Times New Roman" panose="02020603050405020304" pitchFamily="18" charset="0"/>
              <a:cs typeface="Times New Roman" panose="02020603050405020304" pitchFamily="18" charset="0"/>
            </a:endParaRPr>
          </a:p>
        </p:txBody>
      </p:sp>
      <p:sp>
        <p:nvSpPr>
          <p:cNvPr id="4" name="Title 1"/>
          <p:cNvSpPr>
            <a:spLocks noGrp="1"/>
          </p:cNvSpPr>
          <p:nvPr>
            <p:ph type="title"/>
          </p:nvPr>
        </p:nvSpPr>
        <p:spPr>
          <a:xfrm>
            <a:off x="812800" y="267159"/>
            <a:ext cx="9550400" cy="746393"/>
          </a:xfrm>
          <a:solidFill>
            <a:schemeClr val="accent5">
              <a:lumMod val="90000"/>
            </a:schemeClr>
          </a:solidFill>
        </p:spPr>
        <p:txBody>
          <a:bodyPr/>
          <a:lstStyle/>
          <a:p>
            <a:pPr algn="ctr"/>
            <a:r>
              <a:rPr lang="en-US" dirty="0"/>
              <a:t>Shared Services</a:t>
            </a:r>
          </a:p>
        </p:txBody>
      </p:sp>
    </p:spTree>
    <p:extLst>
      <p:ext uri="{BB962C8B-B14F-4D97-AF65-F5344CB8AC3E}">
        <p14:creationId xmlns:p14="http://schemas.microsoft.com/office/powerpoint/2010/main" val="218398800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p:txBody>
          <a:bodyPr/>
          <a:lstStyle/>
          <a:p>
            <a:pPr marL="0" indent="0" algn="ctr">
              <a:buNone/>
            </a:pPr>
            <a:endParaRPr lang="en-US" dirty="0"/>
          </a:p>
          <a:p>
            <a:pPr marL="0" indent="0" algn="ctr">
              <a:buNone/>
            </a:pPr>
            <a:endParaRPr lang="en-US" dirty="0"/>
          </a:p>
          <a:p>
            <a:pPr marL="0" indent="0" algn="ctr">
              <a:buNone/>
            </a:pPr>
            <a:endParaRPr lang="en-US" dirty="0"/>
          </a:p>
          <a:p>
            <a:pPr marL="0" indent="0" algn="ctr">
              <a:buNone/>
            </a:pPr>
            <a:r>
              <a:rPr lang="en-US" sz="6600" dirty="0">
                <a:latin typeface="Times New Roman" panose="02020603050405020304" pitchFamily="18" charset="0"/>
                <a:cs typeface="Times New Roman" panose="02020603050405020304" pitchFamily="18" charset="0"/>
              </a:rPr>
              <a:t>Comments and Questions?</a:t>
            </a:r>
          </a:p>
          <a:p>
            <a:pPr marL="0" indent="0" algn="ctr">
              <a:buNone/>
            </a:pPr>
            <a:endParaRPr lang="en-US" sz="4000" dirty="0">
              <a:latin typeface="Times New Roman" panose="02020603050405020304" pitchFamily="18" charset="0"/>
              <a:cs typeface="Times New Roman" panose="02020603050405020304" pitchFamily="18" charset="0"/>
            </a:endParaRPr>
          </a:p>
          <a:p>
            <a:pPr marL="0" indent="0" algn="ctr">
              <a:buNone/>
            </a:pPr>
            <a:r>
              <a:rPr lang="en-US" sz="2400" dirty="0">
                <a:latin typeface="Times New Roman" panose="02020603050405020304" pitchFamily="18" charset="0"/>
                <a:cs typeface="Times New Roman" panose="02020603050405020304" pitchFamily="18" charset="0"/>
              </a:rPr>
              <a:t> </a:t>
            </a:r>
            <a:endParaRPr lang="en-US" sz="2400"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742754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75363" y="342066"/>
            <a:ext cx="9981729" cy="585216"/>
          </a:xfrm>
        </p:spPr>
        <p:txBody>
          <a:bodyPr/>
          <a:lstStyle/>
          <a:p>
            <a:br>
              <a:rPr lang="en-US" dirty="0">
                <a:solidFill>
                  <a:srgbClr val="FF0000"/>
                </a:solidFill>
                <a:latin typeface="Times New Roman" panose="02020603050405020304" pitchFamily="18" charset="0"/>
                <a:cs typeface="Times New Roman" panose="02020603050405020304" pitchFamily="18" charset="0"/>
              </a:rPr>
            </a:br>
            <a:br>
              <a:rPr lang="en-US" dirty="0">
                <a:solidFill>
                  <a:srgbClr val="FF0000"/>
                </a:solidFill>
                <a:latin typeface="Times New Roman" panose="02020603050405020304" pitchFamily="18" charset="0"/>
                <a:cs typeface="Times New Roman" panose="02020603050405020304" pitchFamily="18" charset="0"/>
              </a:rPr>
            </a:br>
            <a:endParaRPr lang="en-US" dirty="0">
              <a:solidFill>
                <a:srgbClr val="FF0000"/>
              </a:solidFill>
              <a:latin typeface="Times New Roman" panose="02020603050405020304" pitchFamily="18" charset="0"/>
              <a:cs typeface="Times New Roman" panose="02020603050405020304" pitchFamily="18" charset="0"/>
            </a:endParaRPr>
          </a:p>
        </p:txBody>
      </p:sp>
      <p:sp>
        <p:nvSpPr>
          <p:cNvPr id="5" name="Title 1"/>
          <p:cNvSpPr txBox="1">
            <a:spLocks/>
          </p:cNvSpPr>
          <p:nvPr/>
        </p:nvSpPr>
        <p:spPr bwMode="auto">
          <a:xfrm>
            <a:off x="607613" y="314356"/>
            <a:ext cx="10396152" cy="612926"/>
          </a:xfrm>
          <a:prstGeom prst="rect">
            <a:avLst/>
          </a:prstGeom>
          <a:solidFill>
            <a:schemeClr val="accent5">
              <a:lumMod val="90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rtl="0" eaLnBrk="0" fontAlgn="base" hangingPunct="0">
              <a:spcBef>
                <a:spcPct val="0"/>
              </a:spcBef>
              <a:spcAft>
                <a:spcPct val="0"/>
              </a:spcAft>
              <a:defRPr sz="2800">
                <a:solidFill>
                  <a:schemeClr val="tx1"/>
                </a:solidFill>
                <a:latin typeface="+mj-lt"/>
                <a:ea typeface="+mj-ea"/>
                <a:cs typeface="+mj-cs"/>
              </a:defRPr>
            </a:lvl1pPr>
            <a:lvl2pPr algn="l" rtl="0" eaLnBrk="0" fontAlgn="base" hangingPunct="0">
              <a:spcBef>
                <a:spcPct val="0"/>
              </a:spcBef>
              <a:spcAft>
                <a:spcPct val="0"/>
              </a:spcAft>
              <a:defRPr sz="2800">
                <a:solidFill>
                  <a:schemeClr val="tx1"/>
                </a:solidFill>
                <a:latin typeface="Arial Bold" pitchFamily="1" charset="0"/>
                <a:ea typeface="ヒラギノ角ゴ Pro W3" charset="-128"/>
                <a:cs typeface="ヒラギノ角ゴ Pro W3" charset="-128"/>
              </a:defRPr>
            </a:lvl2pPr>
            <a:lvl3pPr algn="l" rtl="0" eaLnBrk="0" fontAlgn="base" hangingPunct="0">
              <a:spcBef>
                <a:spcPct val="0"/>
              </a:spcBef>
              <a:spcAft>
                <a:spcPct val="0"/>
              </a:spcAft>
              <a:defRPr sz="2800">
                <a:solidFill>
                  <a:schemeClr val="tx1"/>
                </a:solidFill>
                <a:latin typeface="Arial Bold" pitchFamily="1" charset="0"/>
                <a:ea typeface="ヒラギノ角ゴ Pro W3" charset="-128"/>
                <a:cs typeface="ヒラギノ角ゴ Pro W3" charset="-128"/>
              </a:defRPr>
            </a:lvl3pPr>
            <a:lvl4pPr algn="l" rtl="0" eaLnBrk="0" fontAlgn="base" hangingPunct="0">
              <a:spcBef>
                <a:spcPct val="0"/>
              </a:spcBef>
              <a:spcAft>
                <a:spcPct val="0"/>
              </a:spcAft>
              <a:defRPr sz="2800">
                <a:solidFill>
                  <a:schemeClr val="tx1"/>
                </a:solidFill>
                <a:latin typeface="Arial Bold" pitchFamily="1" charset="0"/>
                <a:ea typeface="ヒラギノ角ゴ Pro W3" charset="-128"/>
                <a:cs typeface="ヒラギノ角ゴ Pro W3" charset="-128"/>
              </a:defRPr>
            </a:lvl4pPr>
            <a:lvl5pPr algn="l" rtl="0" eaLnBrk="0" fontAlgn="base" hangingPunct="0">
              <a:spcBef>
                <a:spcPct val="0"/>
              </a:spcBef>
              <a:spcAft>
                <a:spcPct val="0"/>
              </a:spcAft>
              <a:defRPr sz="2800">
                <a:solidFill>
                  <a:schemeClr val="tx1"/>
                </a:solidFill>
                <a:latin typeface="Arial Bold" pitchFamily="1" charset="0"/>
                <a:ea typeface="ヒラギノ角ゴ Pro W3" charset="-128"/>
                <a:cs typeface="ヒラギノ角ゴ Pro W3" charset="-128"/>
              </a:defRPr>
            </a:lvl5pPr>
            <a:lvl6pPr marL="457200" algn="l" rtl="0" fontAlgn="base">
              <a:spcBef>
                <a:spcPct val="0"/>
              </a:spcBef>
              <a:spcAft>
                <a:spcPct val="0"/>
              </a:spcAft>
              <a:defRPr sz="2800">
                <a:solidFill>
                  <a:srgbClr val="005389"/>
                </a:solidFill>
                <a:latin typeface="Arial Bold" pitchFamily="1" charset="0"/>
                <a:ea typeface="ヒラギノ角ゴ Pro W3" charset="-128"/>
                <a:cs typeface="ヒラギノ角ゴ Pro W3" charset="-128"/>
              </a:defRPr>
            </a:lvl6pPr>
            <a:lvl7pPr marL="914400" algn="l" rtl="0" fontAlgn="base">
              <a:spcBef>
                <a:spcPct val="0"/>
              </a:spcBef>
              <a:spcAft>
                <a:spcPct val="0"/>
              </a:spcAft>
              <a:defRPr sz="2800">
                <a:solidFill>
                  <a:srgbClr val="005389"/>
                </a:solidFill>
                <a:latin typeface="Arial Bold" pitchFamily="1" charset="0"/>
                <a:ea typeface="ヒラギノ角ゴ Pro W3" charset="-128"/>
                <a:cs typeface="ヒラギノ角ゴ Pro W3" charset="-128"/>
              </a:defRPr>
            </a:lvl7pPr>
            <a:lvl8pPr marL="1371600" algn="l" rtl="0" fontAlgn="base">
              <a:spcBef>
                <a:spcPct val="0"/>
              </a:spcBef>
              <a:spcAft>
                <a:spcPct val="0"/>
              </a:spcAft>
              <a:defRPr sz="2800">
                <a:solidFill>
                  <a:srgbClr val="005389"/>
                </a:solidFill>
                <a:latin typeface="Arial Bold" pitchFamily="1" charset="0"/>
                <a:ea typeface="ヒラギノ角ゴ Pro W3" charset="-128"/>
                <a:cs typeface="ヒラギノ角ゴ Pro W3" charset="-128"/>
              </a:defRPr>
            </a:lvl8pPr>
            <a:lvl9pPr marL="1828800" algn="l" rtl="0" fontAlgn="base">
              <a:spcBef>
                <a:spcPct val="0"/>
              </a:spcBef>
              <a:spcAft>
                <a:spcPct val="0"/>
              </a:spcAft>
              <a:defRPr sz="2800">
                <a:solidFill>
                  <a:srgbClr val="005389"/>
                </a:solidFill>
                <a:latin typeface="Arial Bold" pitchFamily="1" charset="0"/>
                <a:ea typeface="ヒラギノ角ゴ Pro W3" charset="-128"/>
                <a:cs typeface="ヒラギノ角ゴ Pro W3" charset="-128"/>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2800" b="1" i="0" u="none" strike="noStrike" kern="1200" cap="none" spc="0" normalizeH="0" baseline="0" noProof="0" dirty="0">
                <a:ln>
                  <a:noFill/>
                </a:ln>
                <a:solidFill>
                  <a:srgbClr val="005A8B"/>
                </a:solidFill>
                <a:effectLst/>
                <a:uLnTx/>
                <a:uFillTx/>
                <a:latin typeface="Times New Roman" panose="02020603050405020304" pitchFamily="18" charset="0"/>
                <a:cs typeface="Times New Roman" panose="02020603050405020304" pitchFamily="18" charset="0"/>
              </a:rPr>
              <a:t>Operating Margin Trend</a:t>
            </a:r>
            <a:endParaRPr kumimoji="0" lang="en-US" sz="2800" b="0" i="1" u="none" strike="noStrike" kern="0" cap="none" spc="0" normalizeH="0" baseline="0" noProof="0" dirty="0">
              <a:ln>
                <a:noFill/>
              </a:ln>
              <a:solidFill>
                <a:srgbClr val="C00000"/>
              </a:solidFill>
              <a:effectLst/>
              <a:uLnTx/>
              <a:uFillTx/>
              <a:latin typeface="Times New Roman" panose="02020603050405020304" pitchFamily="18" charset="0"/>
              <a:cs typeface="Times New Roman" panose="02020603050405020304" pitchFamily="18" charset="0"/>
            </a:endParaRPr>
          </a:p>
        </p:txBody>
      </p:sp>
      <p:graphicFrame>
        <p:nvGraphicFramePr>
          <p:cNvPr id="4" name="Table 3"/>
          <p:cNvGraphicFramePr>
            <a:graphicFrameLocks noGrp="1"/>
          </p:cNvGraphicFramePr>
          <p:nvPr>
            <p:extLst>
              <p:ext uri="{D42A27DB-BD31-4B8C-83A1-F6EECF244321}">
                <p14:modId xmlns:p14="http://schemas.microsoft.com/office/powerpoint/2010/main" val="387839724"/>
              </p:ext>
            </p:extLst>
          </p:nvPr>
        </p:nvGraphicFramePr>
        <p:xfrm>
          <a:off x="950777" y="2092241"/>
          <a:ext cx="8968121" cy="2304471"/>
        </p:xfrm>
        <a:graphic>
          <a:graphicData uri="http://schemas.openxmlformats.org/drawingml/2006/table">
            <a:tbl>
              <a:tblPr firstRow="1" bandRow="1">
                <a:tableStyleId>{073A0DAA-6AF3-43AB-8588-CEC1D06C72B9}</a:tableStyleId>
              </a:tblPr>
              <a:tblGrid>
                <a:gridCol w="2407066">
                  <a:extLst>
                    <a:ext uri="{9D8B030D-6E8A-4147-A177-3AD203B41FA5}">
                      <a16:colId xmlns:a16="http://schemas.microsoft.com/office/drawing/2014/main" val="20000"/>
                    </a:ext>
                  </a:extLst>
                </a:gridCol>
                <a:gridCol w="1059426">
                  <a:extLst>
                    <a:ext uri="{9D8B030D-6E8A-4147-A177-3AD203B41FA5}">
                      <a16:colId xmlns:a16="http://schemas.microsoft.com/office/drawing/2014/main" val="20001"/>
                    </a:ext>
                  </a:extLst>
                </a:gridCol>
                <a:gridCol w="1013580">
                  <a:extLst>
                    <a:ext uri="{9D8B030D-6E8A-4147-A177-3AD203B41FA5}">
                      <a16:colId xmlns:a16="http://schemas.microsoft.com/office/drawing/2014/main" val="20002"/>
                    </a:ext>
                  </a:extLst>
                </a:gridCol>
                <a:gridCol w="930370">
                  <a:extLst>
                    <a:ext uri="{9D8B030D-6E8A-4147-A177-3AD203B41FA5}">
                      <a16:colId xmlns:a16="http://schemas.microsoft.com/office/drawing/2014/main" val="20003"/>
                    </a:ext>
                  </a:extLst>
                </a:gridCol>
                <a:gridCol w="933761">
                  <a:extLst>
                    <a:ext uri="{9D8B030D-6E8A-4147-A177-3AD203B41FA5}">
                      <a16:colId xmlns:a16="http://schemas.microsoft.com/office/drawing/2014/main" val="20004"/>
                    </a:ext>
                  </a:extLst>
                </a:gridCol>
                <a:gridCol w="1311959">
                  <a:extLst>
                    <a:ext uri="{9D8B030D-6E8A-4147-A177-3AD203B41FA5}">
                      <a16:colId xmlns:a16="http://schemas.microsoft.com/office/drawing/2014/main" val="20006"/>
                    </a:ext>
                  </a:extLst>
                </a:gridCol>
                <a:gridCol w="1311959">
                  <a:extLst>
                    <a:ext uri="{9D8B030D-6E8A-4147-A177-3AD203B41FA5}">
                      <a16:colId xmlns:a16="http://schemas.microsoft.com/office/drawing/2014/main" val="1228991954"/>
                    </a:ext>
                  </a:extLst>
                </a:gridCol>
              </a:tblGrid>
              <a:tr h="479470">
                <a:tc>
                  <a:txBody>
                    <a:bodyPr/>
                    <a:lstStyle/>
                    <a:p>
                      <a:endParaRPr lang="en-US" dirty="0">
                        <a:latin typeface="Times New Roman" panose="02020603050405020304" pitchFamily="18" charset="0"/>
                        <a:cs typeface="Times New Roman" panose="02020603050405020304" pitchFamily="18" charset="0"/>
                      </a:endParaRPr>
                    </a:p>
                  </a:txBody>
                  <a:tcPr/>
                </a:tc>
                <a:tc>
                  <a:txBody>
                    <a:bodyPr/>
                    <a:lstStyle/>
                    <a:p>
                      <a:pPr algn="ctr"/>
                      <a:r>
                        <a:rPr lang="en-US" dirty="0">
                          <a:latin typeface="Times New Roman" panose="02020603050405020304" pitchFamily="18" charset="0"/>
                          <a:cs typeface="Times New Roman" panose="02020603050405020304" pitchFamily="18" charset="0"/>
                        </a:rPr>
                        <a:t>FY14</a:t>
                      </a:r>
                    </a:p>
                  </a:txBody>
                  <a:tcPr anchor="ctr"/>
                </a:tc>
                <a:tc>
                  <a:txBody>
                    <a:bodyPr/>
                    <a:lstStyle/>
                    <a:p>
                      <a:pPr algn="ctr"/>
                      <a:r>
                        <a:rPr lang="en-US" dirty="0">
                          <a:latin typeface="Times New Roman" panose="02020603050405020304" pitchFamily="18" charset="0"/>
                          <a:cs typeface="Times New Roman" panose="02020603050405020304" pitchFamily="18" charset="0"/>
                        </a:rPr>
                        <a:t>FY15</a:t>
                      </a:r>
                    </a:p>
                  </a:txBody>
                  <a:tcPr anchor="ctr"/>
                </a:tc>
                <a:tc>
                  <a:txBody>
                    <a:bodyPr/>
                    <a:lstStyle/>
                    <a:p>
                      <a:pPr algn="ctr"/>
                      <a:r>
                        <a:rPr lang="en-US" dirty="0">
                          <a:latin typeface="Times New Roman" panose="02020603050405020304" pitchFamily="18" charset="0"/>
                          <a:cs typeface="Times New Roman" panose="02020603050405020304" pitchFamily="18" charset="0"/>
                        </a:rPr>
                        <a:t>FY16</a:t>
                      </a:r>
                    </a:p>
                  </a:txBody>
                  <a:tcPr anchor="ct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dirty="0">
                          <a:latin typeface="Times New Roman" panose="02020603050405020304" pitchFamily="18" charset="0"/>
                          <a:cs typeface="Times New Roman" panose="02020603050405020304" pitchFamily="18" charset="0"/>
                        </a:rPr>
                        <a:t>FY17 </a:t>
                      </a:r>
                    </a:p>
                  </a:txBody>
                  <a:tcPr anchor="ctr">
                    <a:solidFill>
                      <a:schemeClr val="tx1"/>
                    </a:solidFill>
                  </a:tcPr>
                </a:tc>
                <a:tc>
                  <a:txBody>
                    <a:bodyPr/>
                    <a:lstStyle/>
                    <a:p>
                      <a:pPr algn="ctr"/>
                      <a:r>
                        <a:rPr lang="en-US" dirty="0">
                          <a:latin typeface="Times New Roman" panose="02020603050405020304" pitchFamily="18" charset="0"/>
                          <a:cs typeface="Times New Roman" panose="02020603050405020304" pitchFamily="18" charset="0"/>
                        </a:rPr>
                        <a:t>FY18*</a:t>
                      </a:r>
                    </a:p>
                  </a:txBody>
                  <a:tcPr anchor="ctr">
                    <a:solidFill>
                      <a:schemeClr val="tx1"/>
                    </a:solidFill>
                  </a:tcPr>
                </a:tc>
                <a:tc>
                  <a:txBody>
                    <a:bodyPr/>
                    <a:lstStyle/>
                    <a:p>
                      <a:pPr algn="ctr"/>
                      <a:r>
                        <a:rPr lang="en-US" dirty="0">
                          <a:latin typeface="Times New Roman" panose="02020603050405020304" pitchFamily="18" charset="0"/>
                          <a:cs typeface="Times New Roman" panose="02020603050405020304" pitchFamily="18" charset="0"/>
                        </a:rPr>
                        <a:t>FY19 Budget*</a:t>
                      </a:r>
                    </a:p>
                  </a:txBody>
                  <a:tcPr anchor="ctr">
                    <a:solidFill>
                      <a:schemeClr val="tx1"/>
                    </a:solidFill>
                  </a:tcPr>
                </a:tc>
                <a:extLst>
                  <a:ext uri="{0D108BD9-81ED-4DB2-BD59-A6C34878D82A}">
                    <a16:rowId xmlns:a16="http://schemas.microsoft.com/office/drawing/2014/main" val="10000"/>
                  </a:ext>
                </a:extLst>
              </a:tr>
              <a:tr h="371917">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a:latin typeface="Times New Roman" panose="02020603050405020304" pitchFamily="18" charset="0"/>
                          <a:cs typeface="Times New Roman" panose="02020603050405020304" pitchFamily="18" charset="0"/>
                        </a:rPr>
                        <a:t>Revenue </a:t>
                      </a:r>
                      <a:r>
                        <a:rPr lang="en-US" sz="1200" i="1" dirty="0">
                          <a:latin typeface="Times New Roman" panose="02020603050405020304" pitchFamily="18" charset="0"/>
                          <a:cs typeface="Times New Roman" panose="02020603050405020304" pitchFamily="18" charset="0"/>
                        </a:rPr>
                        <a:t>($</a:t>
                      </a:r>
                      <a:r>
                        <a:rPr lang="en-US" sz="1200" i="1" baseline="0" dirty="0">
                          <a:latin typeface="Times New Roman" panose="02020603050405020304" pitchFamily="18" charset="0"/>
                          <a:cs typeface="Times New Roman" panose="02020603050405020304" pitchFamily="18" charset="0"/>
                        </a:rPr>
                        <a:t> t</a:t>
                      </a:r>
                      <a:r>
                        <a:rPr lang="en-US" sz="1200" i="1" dirty="0">
                          <a:latin typeface="Times New Roman" panose="02020603050405020304" pitchFamily="18" charset="0"/>
                          <a:cs typeface="Times New Roman" panose="02020603050405020304" pitchFamily="18" charset="0"/>
                        </a:rPr>
                        <a:t>housands)</a:t>
                      </a:r>
                      <a:endParaRPr lang="en-US" sz="1400" i="1" dirty="0">
                        <a:latin typeface="Times New Roman" panose="02020603050405020304" pitchFamily="18" charset="0"/>
                        <a:cs typeface="Times New Roman" panose="02020603050405020304" pitchFamily="18" charset="0"/>
                      </a:endParaRPr>
                    </a:p>
                  </a:txBody>
                  <a:tcPr/>
                </a:tc>
                <a:tc>
                  <a:txBody>
                    <a:bodyPr/>
                    <a:lstStyle/>
                    <a:p>
                      <a:pPr algn="r"/>
                      <a:r>
                        <a:rPr lang="en-US" dirty="0">
                          <a:latin typeface="Times New Roman" panose="02020603050405020304" pitchFamily="18" charset="0"/>
                          <a:cs typeface="Times New Roman" panose="02020603050405020304" pitchFamily="18" charset="0"/>
                        </a:rPr>
                        <a:t>354,137</a:t>
                      </a:r>
                    </a:p>
                  </a:txBody>
                  <a:tcPr/>
                </a:tc>
                <a:tc>
                  <a:txBody>
                    <a:bodyPr/>
                    <a:lstStyle/>
                    <a:p>
                      <a:pPr algn="r"/>
                      <a:r>
                        <a:rPr lang="en-US" dirty="0">
                          <a:latin typeface="Times New Roman" panose="02020603050405020304" pitchFamily="18" charset="0"/>
                          <a:cs typeface="Times New Roman" panose="02020603050405020304" pitchFamily="18" charset="0"/>
                        </a:rPr>
                        <a:t>376,122</a:t>
                      </a:r>
                    </a:p>
                  </a:txBody>
                  <a:tcPr/>
                </a:tc>
                <a:tc>
                  <a:txBody>
                    <a:bodyPr/>
                    <a:lstStyle/>
                    <a:p>
                      <a:pPr algn="r"/>
                      <a:r>
                        <a:rPr lang="en-US" dirty="0">
                          <a:latin typeface="Times New Roman" panose="02020603050405020304" pitchFamily="18" charset="0"/>
                          <a:cs typeface="Times New Roman" panose="02020603050405020304" pitchFamily="18" charset="0"/>
                        </a:rPr>
                        <a:t>406,403</a:t>
                      </a:r>
                    </a:p>
                  </a:txBody>
                  <a:tcPr/>
                </a:tc>
                <a:tc>
                  <a:txBody>
                    <a:bodyPr/>
                    <a:lstStyle/>
                    <a:p>
                      <a:pPr algn="r"/>
                      <a:r>
                        <a:rPr lang="en-US" dirty="0">
                          <a:latin typeface="Times New Roman" panose="02020603050405020304" pitchFamily="18" charset="0"/>
                          <a:cs typeface="Times New Roman" panose="02020603050405020304" pitchFamily="18" charset="0"/>
                        </a:rPr>
                        <a:t>421,461</a:t>
                      </a:r>
                    </a:p>
                  </a:txBody>
                  <a:tcPr/>
                </a:tc>
                <a:tc>
                  <a:txBody>
                    <a:bodyPr/>
                    <a:lstStyle/>
                    <a:p>
                      <a:pPr marL="0" marR="0" lvl="0" indent="0" algn="r" defTabSz="457200" rtl="0" eaLnBrk="1" fontAlgn="auto" latinLnBrk="0" hangingPunct="1">
                        <a:lnSpc>
                          <a:spcPct val="100000"/>
                        </a:lnSpc>
                        <a:spcBef>
                          <a:spcPts val="0"/>
                        </a:spcBef>
                        <a:spcAft>
                          <a:spcPts val="0"/>
                        </a:spcAft>
                        <a:buClrTx/>
                        <a:buSzTx/>
                        <a:buFontTx/>
                        <a:buNone/>
                        <a:tabLst/>
                        <a:defRPr/>
                      </a:pPr>
                      <a:r>
                        <a:rPr lang="en-US" dirty="0">
                          <a:effectLst/>
                          <a:latin typeface="Times New Roman" panose="02020603050405020304" pitchFamily="18" charset="0"/>
                          <a:cs typeface="Times New Roman" panose="02020603050405020304" pitchFamily="18" charset="0"/>
                        </a:rPr>
                        <a:t>426,590</a:t>
                      </a:r>
                      <a:endParaRPr lang="en-US" dirty="0">
                        <a:latin typeface="Times New Roman" panose="02020603050405020304" pitchFamily="18" charset="0"/>
                        <a:cs typeface="Times New Roman" panose="02020603050405020304" pitchFamily="18" charset="0"/>
                      </a:endParaRPr>
                    </a:p>
                  </a:txBody>
                  <a:tcPr/>
                </a:tc>
                <a:tc>
                  <a:txBody>
                    <a:bodyPr/>
                    <a:lstStyle/>
                    <a:p>
                      <a:pPr marL="0" marR="0" lvl="0" indent="0" algn="r" defTabSz="457200" rtl="0" eaLnBrk="1" fontAlgn="auto" latinLnBrk="0" hangingPunct="1">
                        <a:lnSpc>
                          <a:spcPct val="100000"/>
                        </a:lnSpc>
                        <a:spcBef>
                          <a:spcPts val="0"/>
                        </a:spcBef>
                        <a:spcAft>
                          <a:spcPts val="0"/>
                        </a:spcAft>
                        <a:buClrTx/>
                        <a:buSzTx/>
                        <a:buFontTx/>
                        <a:buNone/>
                        <a:tabLst/>
                        <a:defRPr/>
                      </a:pPr>
                      <a:r>
                        <a:rPr lang="en-US" dirty="0">
                          <a:latin typeface="Times New Roman" panose="02020603050405020304" pitchFamily="18" charset="0"/>
                          <a:cs typeface="Times New Roman" panose="02020603050405020304" pitchFamily="18" charset="0"/>
                        </a:rPr>
                        <a:t>436,969</a:t>
                      </a:r>
                    </a:p>
                  </a:txBody>
                  <a:tcPr/>
                </a:tc>
                <a:extLst>
                  <a:ext uri="{0D108BD9-81ED-4DB2-BD59-A6C34878D82A}">
                    <a16:rowId xmlns:a16="http://schemas.microsoft.com/office/drawing/2014/main" val="10002"/>
                  </a:ext>
                </a:extLst>
              </a:tr>
              <a:tr h="371917">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a:latin typeface="Times New Roman" panose="02020603050405020304" pitchFamily="18" charset="0"/>
                          <a:cs typeface="Times New Roman" panose="02020603050405020304" pitchFamily="18" charset="0"/>
                        </a:rPr>
                        <a:t>Expenses </a:t>
                      </a:r>
                      <a:r>
                        <a:rPr lang="en-US" sz="1200" i="1" dirty="0">
                          <a:latin typeface="Times New Roman" panose="02020603050405020304" pitchFamily="18" charset="0"/>
                          <a:cs typeface="Times New Roman" panose="02020603050405020304" pitchFamily="18" charset="0"/>
                        </a:rPr>
                        <a:t>($</a:t>
                      </a:r>
                      <a:r>
                        <a:rPr lang="en-US" sz="1200" i="1" baseline="0" dirty="0">
                          <a:latin typeface="Times New Roman" panose="02020603050405020304" pitchFamily="18" charset="0"/>
                          <a:cs typeface="Times New Roman" panose="02020603050405020304" pitchFamily="18" charset="0"/>
                        </a:rPr>
                        <a:t> </a:t>
                      </a:r>
                      <a:r>
                        <a:rPr lang="en-US" sz="1200" i="1" dirty="0">
                          <a:latin typeface="Times New Roman" panose="02020603050405020304" pitchFamily="18" charset="0"/>
                          <a:cs typeface="Times New Roman" panose="02020603050405020304" pitchFamily="18" charset="0"/>
                        </a:rPr>
                        <a:t>thousands)</a:t>
                      </a:r>
                      <a:endParaRPr lang="en-US" sz="1400" i="1" dirty="0">
                        <a:solidFill>
                          <a:schemeClr val="accent5">
                            <a:lumMod val="25000"/>
                          </a:schemeClr>
                        </a:solidFill>
                        <a:latin typeface="Times New Roman" panose="02020603050405020304" pitchFamily="18" charset="0"/>
                        <a:cs typeface="Times New Roman" panose="02020603050405020304" pitchFamily="18" charset="0"/>
                      </a:endParaRPr>
                    </a:p>
                  </a:txBody>
                  <a:tcPr/>
                </a:tc>
                <a:tc>
                  <a:txBody>
                    <a:bodyPr/>
                    <a:lstStyle/>
                    <a:p>
                      <a:pPr algn="r"/>
                      <a:r>
                        <a:rPr lang="en-US" dirty="0">
                          <a:latin typeface="Times New Roman" panose="02020603050405020304" pitchFamily="18" charset="0"/>
                          <a:cs typeface="Times New Roman" panose="02020603050405020304" pitchFamily="18" charset="0"/>
                        </a:rPr>
                        <a:t>347,427</a:t>
                      </a:r>
                    </a:p>
                  </a:txBody>
                  <a:tcPr/>
                </a:tc>
                <a:tc>
                  <a:txBody>
                    <a:bodyPr/>
                    <a:lstStyle/>
                    <a:p>
                      <a:pPr algn="r"/>
                      <a:r>
                        <a:rPr lang="en-US" dirty="0">
                          <a:latin typeface="Times New Roman" panose="02020603050405020304" pitchFamily="18" charset="0"/>
                          <a:cs typeface="Times New Roman" panose="02020603050405020304" pitchFamily="18" charset="0"/>
                        </a:rPr>
                        <a:t>377,435</a:t>
                      </a:r>
                    </a:p>
                  </a:txBody>
                  <a:tcPr/>
                </a:tc>
                <a:tc>
                  <a:txBody>
                    <a:bodyPr/>
                    <a:lstStyle/>
                    <a:p>
                      <a:pPr algn="r"/>
                      <a:r>
                        <a:rPr lang="en-US" dirty="0">
                          <a:latin typeface="Times New Roman" panose="02020603050405020304" pitchFamily="18" charset="0"/>
                          <a:cs typeface="Times New Roman" panose="02020603050405020304" pitchFamily="18" charset="0"/>
                        </a:rPr>
                        <a:t>411,912</a:t>
                      </a:r>
                    </a:p>
                  </a:txBody>
                  <a:tcPr/>
                </a:tc>
                <a:tc>
                  <a:txBody>
                    <a:bodyPr/>
                    <a:lstStyle/>
                    <a:p>
                      <a:pPr algn="r"/>
                      <a:r>
                        <a:rPr lang="en-US" dirty="0">
                          <a:latin typeface="Times New Roman" panose="02020603050405020304" pitchFamily="18" charset="0"/>
                          <a:cs typeface="Times New Roman" panose="02020603050405020304" pitchFamily="18" charset="0"/>
                        </a:rPr>
                        <a:t>424,463</a:t>
                      </a:r>
                    </a:p>
                  </a:txBody>
                  <a:tcPr/>
                </a:tc>
                <a:tc>
                  <a:txBody>
                    <a:bodyPr/>
                    <a:lstStyle/>
                    <a:p>
                      <a:pPr marL="0" marR="0" lvl="0" indent="0" algn="r" defTabSz="457200" rtl="0" eaLnBrk="1" fontAlgn="auto" latinLnBrk="0" hangingPunct="1">
                        <a:lnSpc>
                          <a:spcPct val="100000"/>
                        </a:lnSpc>
                        <a:spcBef>
                          <a:spcPts val="0"/>
                        </a:spcBef>
                        <a:spcAft>
                          <a:spcPts val="0"/>
                        </a:spcAft>
                        <a:buClrTx/>
                        <a:buSzTx/>
                        <a:buFontTx/>
                        <a:buNone/>
                        <a:tabLst/>
                        <a:defRPr/>
                      </a:pPr>
                      <a:r>
                        <a:rPr lang="en-US" dirty="0">
                          <a:effectLst/>
                          <a:latin typeface="Times New Roman" panose="02020603050405020304" pitchFamily="18" charset="0"/>
                          <a:cs typeface="Times New Roman" panose="02020603050405020304" pitchFamily="18" charset="0"/>
                        </a:rPr>
                        <a:t>424,202</a:t>
                      </a:r>
                      <a:endParaRPr lang="en-US" dirty="0">
                        <a:latin typeface="Times New Roman" panose="02020603050405020304" pitchFamily="18" charset="0"/>
                        <a:cs typeface="Times New Roman" panose="02020603050405020304" pitchFamily="18" charset="0"/>
                      </a:endParaRPr>
                    </a:p>
                  </a:txBody>
                  <a:tcPr/>
                </a:tc>
                <a:tc>
                  <a:txBody>
                    <a:bodyPr/>
                    <a:lstStyle/>
                    <a:p>
                      <a:pPr marL="0" marR="0" lvl="0" indent="0" algn="r" defTabSz="457200" rtl="0" eaLnBrk="1" fontAlgn="auto" latinLnBrk="0" hangingPunct="1">
                        <a:lnSpc>
                          <a:spcPct val="100000"/>
                        </a:lnSpc>
                        <a:spcBef>
                          <a:spcPts val="0"/>
                        </a:spcBef>
                        <a:spcAft>
                          <a:spcPts val="0"/>
                        </a:spcAft>
                        <a:buClrTx/>
                        <a:buSzTx/>
                        <a:buFontTx/>
                        <a:buNone/>
                        <a:tabLst/>
                        <a:defRPr/>
                      </a:pPr>
                      <a:r>
                        <a:rPr lang="en-US" dirty="0">
                          <a:latin typeface="Times New Roman" panose="02020603050405020304" pitchFamily="18" charset="0"/>
                          <a:cs typeface="Times New Roman" panose="02020603050405020304" pitchFamily="18" charset="0"/>
                        </a:rPr>
                        <a:t>436,500</a:t>
                      </a:r>
                    </a:p>
                  </a:txBody>
                  <a:tcPr/>
                </a:tc>
                <a:extLst>
                  <a:ext uri="{0D108BD9-81ED-4DB2-BD59-A6C34878D82A}">
                    <a16:rowId xmlns:a16="http://schemas.microsoft.com/office/drawing/2014/main" val="10003"/>
                  </a:ext>
                </a:extLst>
              </a:tr>
              <a:tr h="371917">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a:latin typeface="Times New Roman" panose="02020603050405020304" pitchFamily="18" charset="0"/>
                          <a:cs typeface="Times New Roman" panose="02020603050405020304" pitchFamily="18" charset="0"/>
                        </a:rPr>
                        <a:t>Operating Margin $ </a:t>
                      </a:r>
                      <a:r>
                        <a:rPr lang="en-US" sz="1200" i="1" dirty="0">
                          <a:latin typeface="Times New Roman" panose="02020603050405020304" pitchFamily="18" charset="0"/>
                          <a:cs typeface="Times New Roman" panose="02020603050405020304" pitchFamily="18" charset="0"/>
                        </a:rPr>
                        <a:t>($</a:t>
                      </a:r>
                      <a:r>
                        <a:rPr lang="en-US" sz="1200" i="1" baseline="0" dirty="0">
                          <a:latin typeface="Times New Roman" panose="02020603050405020304" pitchFamily="18" charset="0"/>
                          <a:cs typeface="Times New Roman" panose="02020603050405020304" pitchFamily="18" charset="0"/>
                        </a:rPr>
                        <a:t> thousands)</a:t>
                      </a:r>
                      <a:endParaRPr lang="en-US" sz="1200" i="1" dirty="0">
                        <a:solidFill>
                          <a:schemeClr val="accent5">
                            <a:lumMod val="25000"/>
                          </a:schemeClr>
                        </a:solidFill>
                        <a:latin typeface="Times New Roman" panose="02020603050405020304" pitchFamily="18" charset="0"/>
                        <a:cs typeface="Times New Roman" panose="02020603050405020304" pitchFamily="18" charset="0"/>
                      </a:endParaRPr>
                    </a:p>
                  </a:txBody>
                  <a:tcPr/>
                </a:tc>
                <a:tc>
                  <a:txBody>
                    <a:bodyPr/>
                    <a:lstStyle/>
                    <a:p>
                      <a:pPr algn="r"/>
                      <a:r>
                        <a:rPr lang="en-US" dirty="0">
                          <a:latin typeface="Times New Roman" panose="02020603050405020304" pitchFamily="18" charset="0"/>
                          <a:cs typeface="Times New Roman" panose="02020603050405020304" pitchFamily="18" charset="0"/>
                        </a:rPr>
                        <a:t>6,710</a:t>
                      </a:r>
                    </a:p>
                  </a:txBody>
                  <a:tcPr/>
                </a:tc>
                <a:tc>
                  <a:txBody>
                    <a:bodyPr/>
                    <a:lstStyle/>
                    <a:p>
                      <a:pPr algn="r"/>
                      <a:r>
                        <a:rPr lang="en-US" dirty="0">
                          <a:latin typeface="Times New Roman" panose="02020603050405020304" pitchFamily="18" charset="0"/>
                          <a:cs typeface="Times New Roman" panose="02020603050405020304" pitchFamily="18" charset="0"/>
                        </a:rPr>
                        <a:t>-1,313</a:t>
                      </a:r>
                    </a:p>
                  </a:txBody>
                  <a:tcPr/>
                </a:tc>
                <a:tc>
                  <a:txBody>
                    <a:bodyPr/>
                    <a:lstStyle/>
                    <a:p>
                      <a:pPr algn="r"/>
                      <a:r>
                        <a:rPr lang="en-US" dirty="0">
                          <a:latin typeface="Times New Roman" panose="02020603050405020304" pitchFamily="18" charset="0"/>
                          <a:cs typeface="Times New Roman" panose="02020603050405020304" pitchFamily="18" charset="0"/>
                        </a:rPr>
                        <a:t>-5,509</a:t>
                      </a:r>
                    </a:p>
                  </a:txBody>
                  <a:tcPr/>
                </a:tc>
                <a:tc>
                  <a:txBody>
                    <a:bodyPr/>
                    <a:lstStyle/>
                    <a:p>
                      <a:pPr algn="r"/>
                      <a:r>
                        <a:rPr lang="en-US" dirty="0">
                          <a:latin typeface="Times New Roman" panose="02020603050405020304" pitchFamily="18" charset="0"/>
                          <a:cs typeface="Times New Roman" panose="02020603050405020304" pitchFamily="18" charset="0"/>
                        </a:rPr>
                        <a:t>-3,002</a:t>
                      </a:r>
                    </a:p>
                  </a:txBody>
                  <a:tcPr/>
                </a:tc>
                <a:tc>
                  <a:txBody>
                    <a:bodyPr/>
                    <a:lstStyle/>
                    <a:p>
                      <a:pPr marL="0" marR="0" lvl="0" indent="0" algn="r" defTabSz="4572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latin typeface="Times New Roman" panose="02020603050405020304" pitchFamily="18" charset="0"/>
                          <a:ea typeface="+mn-ea"/>
                          <a:cs typeface="Times New Roman" panose="02020603050405020304" pitchFamily="18" charset="0"/>
                        </a:rPr>
                        <a:t>2,388</a:t>
                      </a:r>
                    </a:p>
                  </a:txBody>
                  <a:tcPr/>
                </a:tc>
                <a:tc>
                  <a:txBody>
                    <a:bodyPr/>
                    <a:lstStyle/>
                    <a:p>
                      <a:pPr marL="0" marR="0" lvl="0" indent="0" algn="r" defTabSz="4572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latin typeface="Times New Roman" panose="02020603050405020304" pitchFamily="18" charset="0"/>
                          <a:ea typeface="+mn-ea"/>
                          <a:cs typeface="Times New Roman" panose="02020603050405020304" pitchFamily="18" charset="0"/>
                        </a:rPr>
                        <a:t>469</a:t>
                      </a:r>
                    </a:p>
                  </a:txBody>
                  <a:tcPr/>
                </a:tc>
                <a:extLst>
                  <a:ext uri="{0D108BD9-81ED-4DB2-BD59-A6C34878D82A}">
                    <a16:rowId xmlns:a16="http://schemas.microsoft.com/office/drawing/2014/main" val="10004"/>
                  </a:ext>
                </a:extLst>
              </a:tr>
              <a:tr h="371917">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a:latin typeface="Times New Roman" panose="02020603050405020304" pitchFamily="18" charset="0"/>
                          <a:cs typeface="Times New Roman" panose="02020603050405020304" pitchFamily="18" charset="0"/>
                        </a:rPr>
                        <a:t>Operating Margin %</a:t>
                      </a:r>
                    </a:p>
                  </a:txBody>
                  <a:tcPr/>
                </a:tc>
                <a:tc>
                  <a:txBody>
                    <a:bodyPr/>
                    <a:lstStyle/>
                    <a:p>
                      <a:pPr algn="r"/>
                      <a:r>
                        <a:rPr lang="en-US" dirty="0">
                          <a:latin typeface="Times New Roman" panose="02020603050405020304" pitchFamily="18" charset="0"/>
                          <a:cs typeface="Times New Roman" panose="02020603050405020304" pitchFamily="18" charset="0"/>
                        </a:rPr>
                        <a:t>1.9%</a:t>
                      </a:r>
                    </a:p>
                  </a:txBody>
                  <a:tcPr/>
                </a:tc>
                <a:tc>
                  <a:txBody>
                    <a:bodyPr/>
                    <a:lstStyle/>
                    <a:p>
                      <a:pPr algn="r"/>
                      <a:r>
                        <a:rPr lang="en-US" dirty="0">
                          <a:solidFill>
                            <a:srgbClr val="FF0000"/>
                          </a:solidFill>
                          <a:latin typeface="Times New Roman" panose="02020603050405020304" pitchFamily="18" charset="0"/>
                          <a:cs typeface="Times New Roman" panose="02020603050405020304" pitchFamily="18" charset="0"/>
                        </a:rPr>
                        <a:t>-0.8%</a:t>
                      </a:r>
                    </a:p>
                  </a:txBody>
                  <a:tcPr/>
                </a:tc>
                <a:tc>
                  <a:txBody>
                    <a:bodyPr/>
                    <a:lstStyle/>
                    <a:p>
                      <a:pPr algn="r"/>
                      <a:r>
                        <a:rPr lang="en-US" dirty="0">
                          <a:solidFill>
                            <a:srgbClr val="FF0000"/>
                          </a:solidFill>
                          <a:latin typeface="Times New Roman" panose="02020603050405020304" pitchFamily="18" charset="0"/>
                          <a:cs typeface="Times New Roman" panose="02020603050405020304" pitchFamily="18" charset="0"/>
                        </a:rPr>
                        <a:t>-1.4%</a:t>
                      </a:r>
                    </a:p>
                  </a:txBody>
                  <a:tcPr/>
                </a:tc>
                <a:tc>
                  <a:txBody>
                    <a:bodyPr/>
                    <a:lstStyle/>
                    <a:p>
                      <a:pPr algn="r"/>
                      <a:r>
                        <a:rPr lang="en-US" dirty="0">
                          <a:solidFill>
                            <a:srgbClr val="FF0000"/>
                          </a:solidFill>
                          <a:latin typeface="Times New Roman" panose="02020603050405020304" pitchFamily="18" charset="0"/>
                          <a:cs typeface="Times New Roman" panose="02020603050405020304" pitchFamily="18" charset="0"/>
                        </a:rPr>
                        <a:t>-0.7%</a:t>
                      </a:r>
                    </a:p>
                  </a:txBody>
                  <a:tcPr/>
                </a:tc>
                <a:tc>
                  <a:txBody>
                    <a:bodyPr/>
                    <a:lstStyle/>
                    <a:p>
                      <a:pPr algn="r"/>
                      <a:r>
                        <a:rPr lang="en-US" dirty="0">
                          <a:latin typeface="Times New Roman" panose="02020603050405020304" pitchFamily="18" charset="0"/>
                          <a:cs typeface="Times New Roman" panose="02020603050405020304" pitchFamily="18" charset="0"/>
                        </a:rPr>
                        <a:t>0.6%</a:t>
                      </a:r>
                    </a:p>
                  </a:txBody>
                  <a:tcPr/>
                </a:tc>
                <a:tc>
                  <a:txBody>
                    <a:bodyPr/>
                    <a:lstStyle/>
                    <a:p>
                      <a:pPr algn="r"/>
                      <a:r>
                        <a:rPr lang="en-US" dirty="0">
                          <a:latin typeface="Times New Roman" panose="02020603050405020304" pitchFamily="18" charset="0"/>
                          <a:cs typeface="Times New Roman" panose="02020603050405020304" pitchFamily="18" charset="0"/>
                        </a:rPr>
                        <a:t>0.0%</a:t>
                      </a:r>
                    </a:p>
                  </a:txBody>
                  <a:tcPr/>
                </a:tc>
                <a:extLst>
                  <a:ext uri="{0D108BD9-81ED-4DB2-BD59-A6C34878D82A}">
                    <a16:rowId xmlns:a16="http://schemas.microsoft.com/office/drawing/2014/main" val="10005"/>
                  </a:ext>
                </a:extLst>
              </a:tr>
            </a:tbl>
          </a:graphicData>
        </a:graphic>
      </p:graphicFrame>
      <p:sp>
        <p:nvSpPr>
          <p:cNvPr id="6" name="TextBox 5"/>
          <p:cNvSpPr txBox="1"/>
          <p:nvPr/>
        </p:nvSpPr>
        <p:spPr>
          <a:xfrm>
            <a:off x="875363" y="4396712"/>
            <a:ext cx="9118951" cy="2308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srgbClr val="005A8B"/>
                </a:solidFill>
                <a:effectLst/>
                <a:uLnTx/>
                <a:uFillTx/>
                <a:latin typeface="Arial"/>
              </a:rPr>
              <a:t>*Note:  Due to an accounting change at the system-level, FY18 Actual &amp; FY19 Budget includes non-operating revenue not included in prior years</a:t>
            </a:r>
          </a:p>
        </p:txBody>
      </p:sp>
    </p:spTree>
    <p:extLst>
      <p:ext uri="{BB962C8B-B14F-4D97-AF65-F5344CB8AC3E}">
        <p14:creationId xmlns:p14="http://schemas.microsoft.com/office/powerpoint/2010/main" val="4042248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bwMode="auto">
          <a:xfrm>
            <a:off x="491865" y="591824"/>
            <a:ext cx="10045712" cy="609015"/>
          </a:xfrm>
          <a:prstGeom prst="rect">
            <a:avLst/>
          </a:prstGeom>
          <a:solidFill>
            <a:schemeClr val="accent5">
              <a:lumMod val="90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lgn="l" rtl="0" eaLnBrk="0" fontAlgn="base" hangingPunct="0">
              <a:spcBef>
                <a:spcPct val="0"/>
              </a:spcBef>
              <a:spcAft>
                <a:spcPct val="0"/>
              </a:spcAft>
              <a:defRPr sz="2800">
                <a:solidFill>
                  <a:schemeClr val="tx1"/>
                </a:solidFill>
                <a:latin typeface="+mj-lt"/>
                <a:ea typeface="+mj-ea"/>
                <a:cs typeface="+mj-cs"/>
              </a:defRPr>
            </a:lvl1pPr>
            <a:lvl2pPr algn="l" rtl="0" eaLnBrk="0" fontAlgn="base" hangingPunct="0">
              <a:spcBef>
                <a:spcPct val="0"/>
              </a:spcBef>
              <a:spcAft>
                <a:spcPct val="0"/>
              </a:spcAft>
              <a:defRPr sz="2800">
                <a:solidFill>
                  <a:schemeClr val="tx1"/>
                </a:solidFill>
                <a:latin typeface="Arial Bold" pitchFamily="1" charset="0"/>
                <a:ea typeface="ヒラギノ角ゴ Pro W3" charset="-128"/>
                <a:cs typeface="ヒラギノ角ゴ Pro W3" charset="-128"/>
              </a:defRPr>
            </a:lvl2pPr>
            <a:lvl3pPr algn="l" rtl="0" eaLnBrk="0" fontAlgn="base" hangingPunct="0">
              <a:spcBef>
                <a:spcPct val="0"/>
              </a:spcBef>
              <a:spcAft>
                <a:spcPct val="0"/>
              </a:spcAft>
              <a:defRPr sz="2800">
                <a:solidFill>
                  <a:schemeClr val="tx1"/>
                </a:solidFill>
                <a:latin typeface="Arial Bold" pitchFamily="1" charset="0"/>
                <a:ea typeface="ヒラギノ角ゴ Pro W3" charset="-128"/>
                <a:cs typeface="ヒラギノ角ゴ Pro W3" charset="-128"/>
              </a:defRPr>
            </a:lvl3pPr>
            <a:lvl4pPr algn="l" rtl="0" eaLnBrk="0" fontAlgn="base" hangingPunct="0">
              <a:spcBef>
                <a:spcPct val="0"/>
              </a:spcBef>
              <a:spcAft>
                <a:spcPct val="0"/>
              </a:spcAft>
              <a:defRPr sz="2800">
                <a:solidFill>
                  <a:schemeClr val="tx1"/>
                </a:solidFill>
                <a:latin typeface="Arial Bold" pitchFamily="1" charset="0"/>
                <a:ea typeface="ヒラギノ角ゴ Pro W3" charset="-128"/>
                <a:cs typeface="ヒラギノ角ゴ Pro W3" charset="-128"/>
              </a:defRPr>
            </a:lvl4pPr>
            <a:lvl5pPr algn="l" rtl="0" eaLnBrk="0" fontAlgn="base" hangingPunct="0">
              <a:spcBef>
                <a:spcPct val="0"/>
              </a:spcBef>
              <a:spcAft>
                <a:spcPct val="0"/>
              </a:spcAft>
              <a:defRPr sz="2800">
                <a:solidFill>
                  <a:schemeClr val="tx1"/>
                </a:solidFill>
                <a:latin typeface="Arial Bold" pitchFamily="1" charset="0"/>
                <a:ea typeface="ヒラギノ角ゴ Pro W3" charset="-128"/>
                <a:cs typeface="ヒラギノ角ゴ Pro W3" charset="-128"/>
              </a:defRPr>
            </a:lvl5pPr>
            <a:lvl6pPr marL="457200" algn="l" rtl="0" fontAlgn="base">
              <a:spcBef>
                <a:spcPct val="0"/>
              </a:spcBef>
              <a:spcAft>
                <a:spcPct val="0"/>
              </a:spcAft>
              <a:defRPr sz="2800">
                <a:solidFill>
                  <a:srgbClr val="005389"/>
                </a:solidFill>
                <a:latin typeface="Arial Bold" pitchFamily="1" charset="0"/>
                <a:ea typeface="ヒラギノ角ゴ Pro W3" charset="-128"/>
                <a:cs typeface="ヒラギノ角ゴ Pro W3" charset="-128"/>
              </a:defRPr>
            </a:lvl6pPr>
            <a:lvl7pPr marL="914400" algn="l" rtl="0" fontAlgn="base">
              <a:spcBef>
                <a:spcPct val="0"/>
              </a:spcBef>
              <a:spcAft>
                <a:spcPct val="0"/>
              </a:spcAft>
              <a:defRPr sz="2800">
                <a:solidFill>
                  <a:srgbClr val="005389"/>
                </a:solidFill>
                <a:latin typeface="Arial Bold" pitchFamily="1" charset="0"/>
                <a:ea typeface="ヒラギノ角ゴ Pro W3" charset="-128"/>
                <a:cs typeface="ヒラギノ角ゴ Pro W3" charset="-128"/>
              </a:defRPr>
            </a:lvl7pPr>
            <a:lvl8pPr marL="1371600" algn="l" rtl="0" fontAlgn="base">
              <a:spcBef>
                <a:spcPct val="0"/>
              </a:spcBef>
              <a:spcAft>
                <a:spcPct val="0"/>
              </a:spcAft>
              <a:defRPr sz="2800">
                <a:solidFill>
                  <a:srgbClr val="005389"/>
                </a:solidFill>
                <a:latin typeface="Arial Bold" pitchFamily="1" charset="0"/>
                <a:ea typeface="ヒラギノ角ゴ Pro W3" charset="-128"/>
                <a:cs typeface="ヒラギノ角ゴ Pro W3" charset="-128"/>
              </a:defRPr>
            </a:lvl8pPr>
            <a:lvl9pPr marL="1828800" algn="l" rtl="0" fontAlgn="base">
              <a:spcBef>
                <a:spcPct val="0"/>
              </a:spcBef>
              <a:spcAft>
                <a:spcPct val="0"/>
              </a:spcAft>
              <a:defRPr sz="2800">
                <a:solidFill>
                  <a:srgbClr val="005389"/>
                </a:solidFill>
                <a:latin typeface="Arial Bold" pitchFamily="1" charset="0"/>
                <a:ea typeface="ヒラギノ角ゴ Pro W3" charset="-128"/>
                <a:cs typeface="ヒラギノ角ゴ Pro W3" charset="-128"/>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2800" b="1" i="0" u="none" strike="noStrike" kern="0" cap="none" spc="0" normalizeH="0" baseline="0" noProof="0" dirty="0">
                <a:ln>
                  <a:noFill/>
                </a:ln>
                <a:solidFill>
                  <a:srgbClr val="005A8B"/>
                </a:solidFill>
                <a:effectLst/>
                <a:uLnTx/>
                <a:uFillTx/>
                <a:latin typeface="Times New Roman" panose="02020603050405020304" pitchFamily="18" charset="0"/>
                <a:cs typeface="Times New Roman" panose="02020603050405020304" pitchFamily="18" charset="0"/>
              </a:rPr>
              <a:t>Use of</a:t>
            </a:r>
            <a:r>
              <a:rPr kumimoji="0" lang="en-US" altLang="en-US" sz="2800" b="1" i="0" u="none" strike="noStrike" kern="0" cap="none" spc="0" normalizeH="0" noProof="0" dirty="0">
                <a:ln>
                  <a:noFill/>
                </a:ln>
                <a:solidFill>
                  <a:srgbClr val="005A8B"/>
                </a:solidFill>
                <a:effectLst/>
                <a:uLnTx/>
                <a:uFillTx/>
                <a:latin typeface="Times New Roman" panose="02020603050405020304" pitchFamily="18" charset="0"/>
                <a:cs typeface="Times New Roman" panose="02020603050405020304" pitchFamily="18" charset="0"/>
              </a:rPr>
              <a:t> </a:t>
            </a:r>
            <a:r>
              <a:rPr kumimoji="0" lang="en-US" altLang="en-US" sz="2800" b="1" i="0" u="none" strike="noStrike" kern="0" cap="none" spc="0" normalizeH="0" baseline="0" noProof="0" dirty="0">
                <a:ln>
                  <a:noFill/>
                </a:ln>
                <a:solidFill>
                  <a:srgbClr val="005A8B"/>
                </a:solidFill>
                <a:effectLst/>
                <a:uLnTx/>
                <a:uFillTx/>
                <a:latin typeface="Times New Roman" panose="02020603050405020304" pitchFamily="18" charset="0"/>
                <a:cs typeface="Times New Roman" panose="02020603050405020304" pitchFamily="18" charset="0"/>
              </a:rPr>
              <a:t>Reserves (unrestricted</a:t>
            </a:r>
            <a:r>
              <a:rPr lang="en-US" altLang="en-US" b="1" kern="0" dirty="0">
                <a:solidFill>
                  <a:srgbClr val="005A8B"/>
                </a:solidFill>
                <a:latin typeface="Times New Roman" panose="02020603050405020304" pitchFamily="18" charset="0"/>
                <a:cs typeface="Times New Roman" panose="02020603050405020304" pitchFamily="18" charset="0"/>
              </a:rPr>
              <a:t>)</a:t>
            </a:r>
            <a:endParaRPr kumimoji="0" lang="en-US" altLang="en-US" sz="1800" b="1" i="0" u="none" strike="noStrike" kern="0" cap="none" spc="0" normalizeH="0" baseline="0" noProof="0" dirty="0">
              <a:ln>
                <a:noFill/>
              </a:ln>
              <a:solidFill>
                <a:srgbClr val="005A8B"/>
              </a:solidFill>
              <a:effectLst/>
              <a:uLnTx/>
              <a:uFillTx/>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800" b="0" i="1" u="none" strike="noStrike" kern="0" cap="none" spc="0" normalizeH="0" baseline="0" noProof="0" dirty="0">
              <a:ln>
                <a:noFill/>
              </a:ln>
              <a:solidFill>
                <a:srgbClr val="C00000"/>
              </a:solidFill>
              <a:effectLst/>
              <a:uLnTx/>
              <a:uFillTx/>
              <a:latin typeface="Times New Roman" panose="02020603050405020304" pitchFamily="18" charset="0"/>
              <a:cs typeface="Times New Roman" panose="02020603050405020304" pitchFamily="18" charset="0"/>
            </a:endParaRPr>
          </a:p>
        </p:txBody>
      </p:sp>
      <p:graphicFrame>
        <p:nvGraphicFramePr>
          <p:cNvPr id="5" name="Table 4"/>
          <p:cNvGraphicFramePr>
            <a:graphicFrameLocks noGrp="1"/>
          </p:cNvGraphicFramePr>
          <p:nvPr>
            <p:extLst/>
          </p:nvPr>
        </p:nvGraphicFramePr>
        <p:xfrm>
          <a:off x="1295667" y="4206249"/>
          <a:ext cx="8131223" cy="2011227"/>
        </p:xfrm>
        <a:graphic>
          <a:graphicData uri="http://schemas.openxmlformats.org/drawingml/2006/table">
            <a:tbl>
              <a:tblPr>
                <a:tableStyleId>{D7AC3CCA-C797-4891-BE02-D94E43425B78}</a:tableStyleId>
              </a:tblPr>
              <a:tblGrid>
                <a:gridCol w="2436293">
                  <a:extLst>
                    <a:ext uri="{9D8B030D-6E8A-4147-A177-3AD203B41FA5}">
                      <a16:colId xmlns:a16="http://schemas.microsoft.com/office/drawing/2014/main" val="20000"/>
                    </a:ext>
                  </a:extLst>
                </a:gridCol>
                <a:gridCol w="995042">
                  <a:extLst>
                    <a:ext uri="{9D8B030D-6E8A-4147-A177-3AD203B41FA5}">
                      <a16:colId xmlns:a16="http://schemas.microsoft.com/office/drawing/2014/main" val="20002"/>
                    </a:ext>
                  </a:extLst>
                </a:gridCol>
                <a:gridCol w="1122982">
                  <a:extLst>
                    <a:ext uri="{9D8B030D-6E8A-4147-A177-3AD203B41FA5}">
                      <a16:colId xmlns:a16="http://schemas.microsoft.com/office/drawing/2014/main" val="20003"/>
                    </a:ext>
                  </a:extLst>
                </a:gridCol>
                <a:gridCol w="1122982">
                  <a:extLst>
                    <a:ext uri="{9D8B030D-6E8A-4147-A177-3AD203B41FA5}">
                      <a16:colId xmlns:a16="http://schemas.microsoft.com/office/drawing/2014/main" val="20004"/>
                    </a:ext>
                  </a:extLst>
                </a:gridCol>
                <a:gridCol w="1226962">
                  <a:extLst>
                    <a:ext uri="{9D8B030D-6E8A-4147-A177-3AD203B41FA5}">
                      <a16:colId xmlns:a16="http://schemas.microsoft.com/office/drawing/2014/main" val="3889043989"/>
                    </a:ext>
                  </a:extLst>
                </a:gridCol>
                <a:gridCol w="1226962">
                  <a:extLst>
                    <a:ext uri="{9D8B030D-6E8A-4147-A177-3AD203B41FA5}">
                      <a16:colId xmlns:a16="http://schemas.microsoft.com/office/drawing/2014/main" val="20005"/>
                    </a:ext>
                  </a:extLst>
                </a:gridCol>
              </a:tblGrid>
              <a:tr h="377500">
                <a:tc>
                  <a:txBody>
                    <a:bodyPr/>
                    <a:lstStyle/>
                    <a:p>
                      <a:pPr algn="l" fontAlgn="b"/>
                      <a:r>
                        <a:rPr lang="en-US" sz="1600" b="0" i="0" u="none" strike="noStrike" dirty="0">
                          <a:solidFill>
                            <a:schemeClr val="bg1"/>
                          </a:solidFill>
                          <a:effectLst/>
                          <a:latin typeface="+mn-lt"/>
                        </a:rPr>
                        <a:t>$millions</a:t>
                      </a:r>
                    </a:p>
                  </a:txBody>
                  <a:tcPr marL="9525" marR="9525" marT="9525" marB="0" anchor="b">
                    <a:lnT w="12700" cap="flat" cmpd="sng" algn="ctr">
                      <a:solidFill>
                        <a:schemeClr val="tx1"/>
                      </a:solidFill>
                      <a:prstDash val="solid"/>
                      <a:round/>
                      <a:headEnd type="none" w="med" len="med"/>
                      <a:tailEnd type="none" w="med" len="med"/>
                    </a:lnT>
                    <a:solidFill>
                      <a:schemeClr val="tx1">
                        <a:lumMod val="75000"/>
                      </a:schemeClr>
                    </a:solidFill>
                  </a:tcPr>
                </a:tc>
                <a:tc>
                  <a:txBody>
                    <a:bodyPr/>
                    <a:lstStyle/>
                    <a:p>
                      <a:pPr algn="ctr" fontAlgn="b"/>
                      <a:r>
                        <a:rPr lang="en-US" sz="2000" u="none" strike="noStrike" dirty="0">
                          <a:solidFill>
                            <a:schemeClr val="bg1"/>
                          </a:solidFill>
                          <a:effectLst/>
                          <a:latin typeface="+mn-lt"/>
                        </a:rPr>
                        <a:t>FY14</a:t>
                      </a:r>
                      <a:endParaRPr lang="en-US" sz="2000" b="1" i="0" u="none" strike="noStrike" dirty="0">
                        <a:solidFill>
                          <a:schemeClr val="bg1"/>
                        </a:solidFill>
                        <a:effectLst/>
                        <a:latin typeface="+mn-lt"/>
                      </a:endParaRPr>
                    </a:p>
                  </a:txBody>
                  <a:tcPr marL="9525" marR="9525" marT="9525" marB="0" anchor="b">
                    <a:lnT w="12700" cap="flat" cmpd="sng" algn="ctr">
                      <a:solidFill>
                        <a:schemeClr val="tx1"/>
                      </a:solidFill>
                      <a:prstDash val="solid"/>
                      <a:round/>
                      <a:headEnd type="none" w="med" len="med"/>
                      <a:tailEnd type="none" w="med" len="med"/>
                    </a:lnT>
                    <a:solidFill>
                      <a:schemeClr val="tx1">
                        <a:lumMod val="75000"/>
                      </a:schemeClr>
                    </a:solidFill>
                  </a:tcPr>
                </a:tc>
                <a:tc>
                  <a:txBody>
                    <a:bodyPr/>
                    <a:lstStyle/>
                    <a:p>
                      <a:pPr algn="ctr" fontAlgn="b"/>
                      <a:r>
                        <a:rPr lang="en-US" sz="2000" u="none" strike="noStrike" dirty="0">
                          <a:solidFill>
                            <a:schemeClr val="bg1"/>
                          </a:solidFill>
                          <a:effectLst/>
                          <a:latin typeface="+mn-lt"/>
                        </a:rPr>
                        <a:t>FY15</a:t>
                      </a:r>
                      <a:endParaRPr lang="en-US" sz="2000" b="1" i="0" u="none" strike="noStrike" dirty="0">
                        <a:solidFill>
                          <a:schemeClr val="bg1"/>
                        </a:solidFill>
                        <a:effectLst/>
                        <a:latin typeface="+mn-lt"/>
                      </a:endParaRPr>
                    </a:p>
                  </a:txBody>
                  <a:tcPr marL="9525" marR="9525" marT="9525" marB="0" anchor="b">
                    <a:lnT w="12700" cap="flat" cmpd="sng" algn="ctr">
                      <a:solidFill>
                        <a:schemeClr val="tx1"/>
                      </a:solidFill>
                      <a:prstDash val="solid"/>
                      <a:round/>
                      <a:headEnd type="none" w="med" len="med"/>
                      <a:tailEnd type="none" w="med" len="med"/>
                    </a:lnT>
                    <a:solidFill>
                      <a:schemeClr val="tx1">
                        <a:lumMod val="75000"/>
                      </a:schemeClr>
                    </a:solidFill>
                  </a:tcPr>
                </a:tc>
                <a:tc>
                  <a:txBody>
                    <a:bodyPr/>
                    <a:lstStyle/>
                    <a:p>
                      <a:pPr algn="ctr" fontAlgn="b"/>
                      <a:r>
                        <a:rPr lang="en-US" sz="2000" u="none" strike="noStrike" dirty="0">
                          <a:solidFill>
                            <a:schemeClr val="bg1"/>
                          </a:solidFill>
                          <a:effectLst/>
                          <a:latin typeface="+mn-lt"/>
                        </a:rPr>
                        <a:t>FY16</a:t>
                      </a:r>
                      <a:endParaRPr lang="en-US" sz="2000" b="1" i="0" u="none" strike="noStrike" dirty="0">
                        <a:solidFill>
                          <a:schemeClr val="bg1"/>
                        </a:solidFill>
                        <a:effectLst/>
                        <a:latin typeface="+mn-lt"/>
                      </a:endParaRPr>
                    </a:p>
                  </a:txBody>
                  <a:tcPr marL="9525" marR="9525" marT="9525" marB="0" anchor="b">
                    <a:lnT w="12700" cap="flat" cmpd="sng" algn="ctr">
                      <a:solidFill>
                        <a:schemeClr val="tx1"/>
                      </a:solidFill>
                      <a:prstDash val="solid"/>
                      <a:round/>
                      <a:headEnd type="none" w="med" len="med"/>
                      <a:tailEnd type="none" w="med" len="med"/>
                    </a:lnT>
                    <a:solidFill>
                      <a:schemeClr val="tx1">
                        <a:lumMod val="75000"/>
                      </a:schemeClr>
                    </a:solidFill>
                  </a:tcPr>
                </a:tc>
                <a:tc>
                  <a:txBody>
                    <a:bodyPr/>
                    <a:lstStyle/>
                    <a:p>
                      <a:pPr marL="0" algn="ctr" defTabSz="457200" rtl="0" eaLnBrk="1" fontAlgn="b" latinLnBrk="0" hangingPunct="1"/>
                      <a:r>
                        <a:rPr lang="en-US" sz="2000" u="none" strike="noStrike" kern="1200" dirty="0">
                          <a:solidFill>
                            <a:schemeClr val="bg1"/>
                          </a:solidFill>
                          <a:effectLst/>
                          <a:latin typeface="+mn-lt"/>
                          <a:ea typeface="+mn-ea"/>
                          <a:cs typeface="+mn-cs"/>
                        </a:rPr>
                        <a:t>FY17</a:t>
                      </a:r>
                    </a:p>
                  </a:txBody>
                  <a:tcPr marL="9525" marR="9525" marT="9525" marB="0" anchor="b">
                    <a:solidFill>
                      <a:schemeClr val="tx1">
                        <a:lumMod val="75000"/>
                      </a:schemeClr>
                    </a:solidFill>
                  </a:tcPr>
                </a:tc>
                <a:tc>
                  <a:txBody>
                    <a:bodyPr/>
                    <a:lstStyle/>
                    <a:p>
                      <a:pPr marL="0" algn="ctr" defTabSz="457200" rtl="0" eaLnBrk="1" fontAlgn="b" latinLnBrk="0" hangingPunct="1"/>
                      <a:r>
                        <a:rPr lang="en-US" sz="2000" u="none" strike="noStrike" kern="1200" dirty="0">
                          <a:solidFill>
                            <a:schemeClr val="bg1"/>
                          </a:solidFill>
                          <a:effectLst/>
                          <a:latin typeface="+mn-lt"/>
                          <a:ea typeface="+mn-ea"/>
                          <a:cs typeface="+mn-cs"/>
                        </a:rPr>
                        <a:t>FY18</a:t>
                      </a:r>
                    </a:p>
                  </a:txBody>
                  <a:tcPr marL="9525" marR="9525" marT="9525" marB="0" anchor="b">
                    <a:solidFill>
                      <a:schemeClr val="tx1">
                        <a:lumMod val="75000"/>
                      </a:schemeClr>
                    </a:solidFill>
                  </a:tcPr>
                </a:tc>
                <a:extLst>
                  <a:ext uri="{0D108BD9-81ED-4DB2-BD59-A6C34878D82A}">
                    <a16:rowId xmlns:a16="http://schemas.microsoft.com/office/drawing/2014/main" val="10001"/>
                  </a:ext>
                </a:extLst>
              </a:tr>
              <a:tr h="377500">
                <a:tc>
                  <a:txBody>
                    <a:bodyPr/>
                    <a:lstStyle/>
                    <a:p>
                      <a:pPr algn="l" fontAlgn="b"/>
                      <a:r>
                        <a:rPr lang="en-US" sz="2000" u="none" strike="noStrike" dirty="0">
                          <a:effectLst/>
                          <a:latin typeface="+mn-lt"/>
                          <a:cs typeface="Times New Roman" panose="02020603050405020304" pitchFamily="18" charset="0"/>
                        </a:rPr>
                        <a:t>Unrestricted net assets</a:t>
                      </a:r>
                      <a:endParaRPr lang="en-US" sz="2000" b="0" i="0" u="none" strike="noStrike" dirty="0">
                        <a:solidFill>
                          <a:srgbClr val="000000"/>
                        </a:solidFill>
                        <a:effectLst/>
                        <a:latin typeface="+mn-lt"/>
                        <a:cs typeface="Times New Roman" panose="02020603050405020304" pitchFamily="18" charset="0"/>
                      </a:endParaRPr>
                    </a:p>
                  </a:txBody>
                  <a:tcPr marL="9525" marR="9525" marT="9525" marB="0" anchor="b">
                    <a:noFill/>
                  </a:tcPr>
                </a:tc>
                <a:tc>
                  <a:txBody>
                    <a:bodyPr/>
                    <a:lstStyle/>
                    <a:p>
                      <a:pPr algn="r" fontAlgn="b"/>
                      <a:r>
                        <a:rPr lang="en-US" sz="2000" u="none" strike="noStrike" dirty="0">
                          <a:effectLst/>
                          <a:latin typeface="+mn-lt"/>
                          <a:cs typeface="Times New Roman" panose="02020603050405020304" pitchFamily="18" charset="0"/>
                        </a:rPr>
                        <a:t>    88,321 </a:t>
                      </a:r>
                      <a:endParaRPr lang="en-US" sz="2000" b="0" i="0" u="none" strike="noStrike" dirty="0">
                        <a:solidFill>
                          <a:srgbClr val="000000"/>
                        </a:solidFill>
                        <a:effectLst/>
                        <a:latin typeface="+mn-lt"/>
                        <a:cs typeface="Times New Roman" panose="02020603050405020304" pitchFamily="18" charset="0"/>
                      </a:endParaRPr>
                    </a:p>
                  </a:txBody>
                  <a:tcPr marL="9525" marR="9525" marT="9525" marB="0" anchor="b">
                    <a:noFill/>
                  </a:tcPr>
                </a:tc>
                <a:tc>
                  <a:txBody>
                    <a:bodyPr/>
                    <a:lstStyle/>
                    <a:p>
                      <a:pPr algn="r" fontAlgn="b"/>
                      <a:r>
                        <a:rPr lang="en-US" sz="2000" u="none" strike="noStrike" dirty="0">
                          <a:effectLst/>
                          <a:latin typeface="+mn-lt"/>
                          <a:cs typeface="Times New Roman" panose="02020603050405020304" pitchFamily="18" charset="0"/>
                        </a:rPr>
                        <a:t>    72,024 </a:t>
                      </a:r>
                      <a:endParaRPr lang="en-US" sz="2000" b="0" i="0" u="none" strike="noStrike" dirty="0">
                        <a:solidFill>
                          <a:srgbClr val="000000"/>
                        </a:solidFill>
                        <a:effectLst/>
                        <a:latin typeface="+mn-lt"/>
                        <a:cs typeface="Times New Roman" panose="02020603050405020304" pitchFamily="18" charset="0"/>
                      </a:endParaRPr>
                    </a:p>
                  </a:txBody>
                  <a:tcPr marL="9525" marR="9525" marT="9525" marB="0" anchor="b">
                    <a:noFill/>
                  </a:tcPr>
                </a:tc>
                <a:tc>
                  <a:txBody>
                    <a:bodyPr/>
                    <a:lstStyle/>
                    <a:p>
                      <a:pPr algn="r" fontAlgn="b"/>
                      <a:r>
                        <a:rPr lang="en-US" sz="2000" u="none" strike="noStrike" dirty="0">
                          <a:effectLst/>
                          <a:latin typeface="+mn-lt"/>
                          <a:cs typeface="Times New Roman" panose="02020603050405020304" pitchFamily="18" charset="0"/>
                        </a:rPr>
                        <a:t>    40,352 </a:t>
                      </a:r>
                      <a:endParaRPr lang="en-US" sz="2000" b="0" i="0" u="none" strike="noStrike" dirty="0">
                        <a:solidFill>
                          <a:srgbClr val="000000"/>
                        </a:solidFill>
                        <a:effectLst/>
                        <a:latin typeface="+mn-lt"/>
                        <a:cs typeface="Times New Roman" panose="02020603050405020304" pitchFamily="18" charset="0"/>
                      </a:endParaRPr>
                    </a:p>
                  </a:txBody>
                  <a:tcPr marL="9525" marR="9525" marT="9525" marB="0" anchor="b">
                    <a:noFill/>
                  </a:tcPr>
                </a:tc>
                <a:tc>
                  <a:txBody>
                    <a:bodyPr/>
                    <a:lstStyle/>
                    <a:p>
                      <a:pPr algn="r" fontAlgn="b"/>
                      <a:r>
                        <a:rPr lang="en-US" sz="2000" u="none" strike="noStrike" kern="1200" dirty="0">
                          <a:solidFill>
                            <a:schemeClr val="dk1"/>
                          </a:solidFill>
                          <a:effectLst/>
                          <a:latin typeface="+mn-lt"/>
                          <a:ea typeface="+mn-ea"/>
                          <a:cs typeface="Times New Roman" panose="02020603050405020304" pitchFamily="18" charset="0"/>
                        </a:rPr>
                        <a:t>40,265</a:t>
                      </a:r>
                    </a:p>
                  </a:txBody>
                  <a:tcPr marL="9525" marR="9525" marT="9525" marB="0" anchor="b">
                    <a:noFill/>
                  </a:tcPr>
                </a:tc>
                <a:tc>
                  <a:txBody>
                    <a:bodyPr/>
                    <a:lstStyle/>
                    <a:p>
                      <a:pPr marL="0" algn="r" defTabSz="457200" rtl="0" eaLnBrk="1" fontAlgn="b" latinLnBrk="0" hangingPunct="1"/>
                      <a:r>
                        <a:rPr lang="en-US" sz="2000" u="none" strike="noStrike" kern="1200" dirty="0">
                          <a:solidFill>
                            <a:schemeClr val="dk1"/>
                          </a:solidFill>
                          <a:effectLst/>
                          <a:latin typeface="+mn-lt"/>
                          <a:ea typeface="+mn-ea"/>
                          <a:cs typeface="Times New Roman" panose="02020603050405020304" pitchFamily="18" charset="0"/>
                        </a:rPr>
                        <a:t>38,620</a:t>
                      </a:r>
                    </a:p>
                  </a:txBody>
                  <a:tcPr marL="9525" marR="9525" marT="9525" marB="0" anchor="b">
                    <a:noFill/>
                  </a:tcPr>
                </a:tc>
                <a:extLst>
                  <a:ext uri="{0D108BD9-81ED-4DB2-BD59-A6C34878D82A}">
                    <a16:rowId xmlns:a16="http://schemas.microsoft.com/office/drawing/2014/main" val="10002"/>
                  </a:ext>
                </a:extLst>
              </a:tr>
              <a:tr h="395477">
                <a:tc>
                  <a:txBody>
                    <a:bodyPr/>
                    <a:lstStyle/>
                    <a:p>
                      <a:pPr algn="l" fontAlgn="b"/>
                      <a:r>
                        <a:rPr lang="en-US" sz="2000" u="none" strike="noStrike" dirty="0">
                          <a:effectLst/>
                          <a:latin typeface="+mn-lt"/>
                          <a:cs typeface="Times New Roman" panose="02020603050405020304" pitchFamily="18" charset="0"/>
                        </a:rPr>
                        <a:t>Total expense</a:t>
                      </a:r>
                      <a:endParaRPr lang="en-US" sz="2000" b="0" i="0" u="none" strike="noStrike" dirty="0">
                        <a:solidFill>
                          <a:srgbClr val="000000"/>
                        </a:solidFill>
                        <a:effectLst/>
                        <a:latin typeface="+mn-lt"/>
                        <a:cs typeface="Times New Roman" panose="02020603050405020304" pitchFamily="18" charset="0"/>
                      </a:endParaRPr>
                    </a:p>
                  </a:txBody>
                  <a:tcPr marL="9525" marR="9525" marT="9525" marB="0" anchor="b">
                    <a:noFill/>
                  </a:tcPr>
                </a:tc>
                <a:tc>
                  <a:txBody>
                    <a:bodyPr/>
                    <a:lstStyle/>
                    <a:p>
                      <a:pPr algn="r" fontAlgn="b"/>
                      <a:r>
                        <a:rPr lang="en-US" sz="2000" u="none" strike="noStrike" dirty="0">
                          <a:effectLst/>
                          <a:latin typeface="+mn-lt"/>
                          <a:cs typeface="Times New Roman" panose="02020603050405020304" pitchFamily="18" charset="0"/>
                        </a:rPr>
                        <a:t>  347,427 </a:t>
                      </a:r>
                      <a:endParaRPr lang="en-US" sz="2000" b="0" i="0" u="none" strike="noStrike" dirty="0">
                        <a:solidFill>
                          <a:srgbClr val="000000"/>
                        </a:solidFill>
                        <a:effectLst/>
                        <a:latin typeface="+mn-lt"/>
                        <a:cs typeface="Times New Roman" panose="02020603050405020304" pitchFamily="18" charset="0"/>
                      </a:endParaRPr>
                    </a:p>
                  </a:txBody>
                  <a:tcPr marL="9525" marR="9525" marT="9525" marB="0" anchor="b">
                    <a:noFill/>
                  </a:tcPr>
                </a:tc>
                <a:tc>
                  <a:txBody>
                    <a:bodyPr/>
                    <a:lstStyle/>
                    <a:p>
                      <a:pPr algn="r" fontAlgn="b"/>
                      <a:r>
                        <a:rPr lang="en-US" sz="2000" u="none" strike="noStrike" dirty="0">
                          <a:effectLst/>
                          <a:latin typeface="+mn-lt"/>
                          <a:cs typeface="Times New Roman" panose="02020603050405020304" pitchFamily="18" charset="0"/>
                        </a:rPr>
                        <a:t>  377,435 </a:t>
                      </a:r>
                      <a:endParaRPr lang="en-US" sz="2000" b="0" i="0" u="none" strike="noStrike" dirty="0">
                        <a:solidFill>
                          <a:srgbClr val="000000"/>
                        </a:solidFill>
                        <a:effectLst/>
                        <a:latin typeface="+mn-lt"/>
                        <a:cs typeface="Times New Roman" panose="02020603050405020304" pitchFamily="18" charset="0"/>
                      </a:endParaRPr>
                    </a:p>
                  </a:txBody>
                  <a:tcPr marL="9525" marR="9525" marT="9525" marB="0" anchor="b">
                    <a:noFill/>
                  </a:tcPr>
                </a:tc>
                <a:tc>
                  <a:txBody>
                    <a:bodyPr/>
                    <a:lstStyle/>
                    <a:p>
                      <a:pPr algn="r" fontAlgn="b"/>
                      <a:r>
                        <a:rPr lang="en-US" sz="2000" u="none" strike="noStrike" dirty="0">
                          <a:effectLst/>
                          <a:latin typeface="+mn-lt"/>
                          <a:cs typeface="Times New Roman" panose="02020603050405020304" pitchFamily="18" charset="0"/>
                        </a:rPr>
                        <a:t>  411,912 </a:t>
                      </a:r>
                      <a:endParaRPr lang="en-US" sz="2000" b="0" i="0" u="none" strike="noStrike" dirty="0">
                        <a:solidFill>
                          <a:srgbClr val="000000"/>
                        </a:solidFill>
                        <a:effectLst/>
                        <a:latin typeface="+mn-lt"/>
                        <a:cs typeface="Times New Roman" panose="02020603050405020304" pitchFamily="18" charset="0"/>
                      </a:endParaRPr>
                    </a:p>
                  </a:txBody>
                  <a:tcPr marL="9525" marR="9525" marT="9525" marB="0" anchor="b">
                    <a:noFill/>
                  </a:tcPr>
                </a:tc>
                <a:tc>
                  <a:txBody>
                    <a:bodyPr/>
                    <a:lstStyle/>
                    <a:p>
                      <a:pPr marL="0" algn="r" defTabSz="457200" rtl="0" eaLnBrk="1" fontAlgn="b" latinLnBrk="0" hangingPunct="1"/>
                      <a:r>
                        <a:rPr lang="en-US" sz="2000" u="none" strike="noStrike" kern="1200" dirty="0">
                          <a:solidFill>
                            <a:schemeClr val="dk1"/>
                          </a:solidFill>
                          <a:effectLst/>
                          <a:latin typeface="+mn-lt"/>
                          <a:ea typeface="+mn-ea"/>
                          <a:cs typeface="Times New Roman" panose="02020603050405020304" pitchFamily="18" charset="0"/>
                        </a:rPr>
                        <a:t>424,462</a:t>
                      </a:r>
                    </a:p>
                  </a:txBody>
                  <a:tcPr marL="9525" marR="9525" marT="9525" marB="0" anchor="b">
                    <a:noFill/>
                  </a:tcPr>
                </a:tc>
                <a:tc>
                  <a:txBody>
                    <a:bodyPr/>
                    <a:lstStyle/>
                    <a:p>
                      <a:pPr marL="0" algn="r" defTabSz="457200" rtl="0" eaLnBrk="1" fontAlgn="b" latinLnBrk="0" hangingPunct="1"/>
                      <a:r>
                        <a:rPr lang="en-US" sz="2000" u="none" strike="noStrike" kern="1200" dirty="0">
                          <a:solidFill>
                            <a:schemeClr val="dk1"/>
                          </a:solidFill>
                          <a:effectLst/>
                          <a:latin typeface="+mn-lt"/>
                          <a:ea typeface="+mn-ea"/>
                          <a:cs typeface="Times New Roman" panose="02020603050405020304" pitchFamily="18" charset="0"/>
                        </a:rPr>
                        <a:t>424,202</a:t>
                      </a:r>
                    </a:p>
                  </a:txBody>
                  <a:tcPr marL="9525" marR="9525" marT="9525" marB="0" anchor="b">
                    <a:noFill/>
                  </a:tcPr>
                </a:tc>
                <a:extLst>
                  <a:ext uri="{0D108BD9-81ED-4DB2-BD59-A6C34878D82A}">
                    <a16:rowId xmlns:a16="http://schemas.microsoft.com/office/drawing/2014/main" val="10003"/>
                  </a:ext>
                </a:extLst>
              </a:tr>
              <a:tr h="395477">
                <a:tc>
                  <a:txBody>
                    <a:bodyPr/>
                    <a:lstStyle/>
                    <a:p>
                      <a:pPr algn="l" fontAlgn="b"/>
                      <a:r>
                        <a:rPr lang="en-US" sz="2000" u="none" strike="noStrike" dirty="0">
                          <a:effectLst/>
                          <a:latin typeface="+mn-lt"/>
                          <a:cs typeface="Times New Roman" panose="02020603050405020304" pitchFamily="18" charset="0"/>
                        </a:rPr>
                        <a:t>Financial cushion</a:t>
                      </a:r>
                      <a:endParaRPr lang="en-US" sz="2000" b="1" i="0" u="none" strike="noStrike" dirty="0">
                        <a:solidFill>
                          <a:srgbClr val="000000"/>
                        </a:solidFill>
                        <a:effectLst/>
                        <a:latin typeface="+mn-lt"/>
                        <a:cs typeface="Times New Roman" panose="02020603050405020304" pitchFamily="18" charset="0"/>
                      </a:endParaRPr>
                    </a:p>
                  </a:txBody>
                  <a:tcPr marL="9525" marR="9525" marT="9525" marB="0" anchor="b">
                    <a:noFill/>
                  </a:tcPr>
                </a:tc>
                <a:tc>
                  <a:txBody>
                    <a:bodyPr/>
                    <a:lstStyle/>
                    <a:p>
                      <a:pPr algn="r" fontAlgn="b"/>
                      <a:r>
                        <a:rPr lang="en-US" sz="2000" u="none" strike="noStrike" dirty="0">
                          <a:effectLst/>
                          <a:latin typeface="+mn-lt"/>
                          <a:cs typeface="Times New Roman" panose="02020603050405020304" pitchFamily="18" charset="0"/>
                        </a:rPr>
                        <a:t>25.4%</a:t>
                      </a:r>
                      <a:endParaRPr lang="en-US" sz="2000" b="1" i="0" u="none" strike="noStrike" dirty="0">
                        <a:solidFill>
                          <a:srgbClr val="000000"/>
                        </a:solidFill>
                        <a:effectLst/>
                        <a:latin typeface="+mn-lt"/>
                        <a:cs typeface="Times New Roman" panose="02020603050405020304" pitchFamily="18" charset="0"/>
                      </a:endParaRPr>
                    </a:p>
                  </a:txBody>
                  <a:tcPr marL="9525" marR="9525" marT="9525" marB="0" anchor="b">
                    <a:noFill/>
                  </a:tcPr>
                </a:tc>
                <a:tc>
                  <a:txBody>
                    <a:bodyPr/>
                    <a:lstStyle/>
                    <a:p>
                      <a:pPr algn="r" fontAlgn="b"/>
                      <a:r>
                        <a:rPr lang="en-US" sz="2000" u="none" strike="noStrike" dirty="0">
                          <a:effectLst/>
                          <a:latin typeface="+mn-lt"/>
                          <a:cs typeface="Times New Roman" panose="02020603050405020304" pitchFamily="18" charset="0"/>
                        </a:rPr>
                        <a:t>19.1%</a:t>
                      </a:r>
                      <a:endParaRPr lang="en-US" sz="2000" b="1" i="0" u="none" strike="noStrike" dirty="0">
                        <a:solidFill>
                          <a:srgbClr val="000000"/>
                        </a:solidFill>
                        <a:effectLst/>
                        <a:latin typeface="+mn-lt"/>
                        <a:cs typeface="Times New Roman" panose="02020603050405020304" pitchFamily="18" charset="0"/>
                      </a:endParaRPr>
                    </a:p>
                  </a:txBody>
                  <a:tcPr marL="9525" marR="9525" marT="9525" marB="0" anchor="b">
                    <a:noFill/>
                  </a:tcPr>
                </a:tc>
                <a:tc>
                  <a:txBody>
                    <a:bodyPr/>
                    <a:lstStyle/>
                    <a:p>
                      <a:pPr algn="r" fontAlgn="b"/>
                      <a:r>
                        <a:rPr lang="en-US" sz="2000" u="none" strike="noStrike" dirty="0">
                          <a:effectLst/>
                          <a:latin typeface="+mn-lt"/>
                          <a:cs typeface="Times New Roman" panose="02020603050405020304" pitchFamily="18" charset="0"/>
                        </a:rPr>
                        <a:t>9.8%</a:t>
                      </a:r>
                      <a:endParaRPr lang="en-US" sz="2000" b="1" i="0" u="none" strike="noStrike" dirty="0">
                        <a:solidFill>
                          <a:srgbClr val="000000"/>
                        </a:solidFill>
                        <a:effectLst/>
                        <a:latin typeface="+mn-lt"/>
                        <a:cs typeface="Times New Roman" panose="02020603050405020304" pitchFamily="18" charset="0"/>
                      </a:endParaRPr>
                    </a:p>
                  </a:txBody>
                  <a:tcPr marL="9525" marR="9525" marT="9525" marB="0" anchor="b">
                    <a:noFill/>
                  </a:tcPr>
                </a:tc>
                <a:tc>
                  <a:txBody>
                    <a:bodyPr/>
                    <a:lstStyle/>
                    <a:p>
                      <a:pPr marL="0" algn="r" defTabSz="457200" rtl="0" eaLnBrk="1" fontAlgn="b" latinLnBrk="0" hangingPunct="1"/>
                      <a:r>
                        <a:rPr lang="en-US" sz="2000" u="none" strike="noStrike" kern="1200" dirty="0">
                          <a:solidFill>
                            <a:schemeClr val="dk1"/>
                          </a:solidFill>
                          <a:effectLst/>
                          <a:latin typeface="+mn-lt"/>
                          <a:ea typeface="+mn-ea"/>
                          <a:cs typeface="Times New Roman" panose="02020603050405020304" pitchFamily="18" charset="0"/>
                        </a:rPr>
                        <a:t>9.5%</a:t>
                      </a:r>
                    </a:p>
                  </a:txBody>
                  <a:tcPr marL="9525" marR="9525" marT="9525" marB="0" anchor="b">
                    <a:noFill/>
                  </a:tcPr>
                </a:tc>
                <a:tc>
                  <a:txBody>
                    <a:bodyPr/>
                    <a:lstStyle/>
                    <a:p>
                      <a:pPr marL="0" algn="r" defTabSz="457200" rtl="0" eaLnBrk="1" fontAlgn="b" latinLnBrk="0" hangingPunct="1"/>
                      <a:r>
                        <a:rPr lang="en-US" sz="2000" u="none" strike="noStrike" kern="1200" dirty="0">
                          <a:solidFill>
                            <a:schemeClr val="dk1"/>
                          </a:solidFill>
                          <a:effectLst/>
                          <a:latin typeface="+mn-lt"/>
                          <a:ea typeface="+mn-ea"/>
                          <a:cs typeface="Times New Roman" panose="02020603050405020304" pitchFamily="18" charset="0"/>
                        </a:rPr>
                        <a:t>9.1%</a:t>
                      </a:r>
                    </a:p>
                  </a:txBody>
                  <a:tcPr marL="9525" marR="9525" marT="9525" marB="0" anchor="b">
                    <a:noFill/>
                  </a:tcPr>
                </a:tc>
                <a:extLst>
                  <a:ext uri="{0D108BD9-81ED-4DB2-BD59-A6C34878D82A}">
                    <a16:rowId xmlns:a16="http://schemas.microsoft.com/office/drawing/2014/main" val="10004"/>
                  </a:ext>
                </a:extLst>
              </a:tr>
            </a:tbl>
          </a:graphicData>
        </a:graphic>
      </p:graphicFrame>
      <p:sp>
        <p:nvSpPr>
          <p:cNvPr id="6" name="Content Placeholder 2"/>
          <p:cNvSpPr>
            <a:spLocks noGrp="1"/>
          </p:cNvSpPr>
          <p:nvPr>
            <p:ph idx="1"/>
          </p:nvPr>
        </p:nvSpPr>
        <p:spPr>
          <a:xfrm>
            <a:off x="1295667" y="1474471"/>
            <a:ext cx="8131223" cy="2330569"/>
          </a:xfrm>
        </p:spPr>
        <p:txBody>
          <a:bodyPr/>
          <a:lstStyle/>
          <a:p>
            <a:r>
              <a:rPr lang="en-US" altLang="en-US" dirty="0">
                <a:latin typeface="Times New Roman" panose="02020603050405020304" pitchFamily="18" charset="0"/>
                <a:cs typeface="Times New Roman" panose="02020603050405020304" pitchFamily="18" charset="0"/>
              </a:rPr>
              <a:t>Recurring operating expenses must be covered by recurring revenues.  </a:t>
            </a:r>
          </a:p>
          <a:p>
            <a:r>
              <a:rPr lang="en-US" altLang="en-US" dirty="0">
                <a:latin typeface="Times New Roman" panose="02020603050405020304" pitchFamily="18" charset="0"/>
                <a:cs typeface="Times New Roman" panose="02020603050405020304" pitchFamily="18" charset="0"/>
              </a:rPr>
              <a:t>The use of reserves to pay for operating expenses is a non-recurring revenue source and not sustainable.</a:t>
            </a:r>
          </a:p>
          <a:p>
            <a:r>
              <a:rPr lang="en-US" altLang="en-US" dirty="0">
                <a:latin typeface="Times New Roman" panose="02020603050405020304" pitchFamily="18" charset="0"/>
                <a:cs typeface="Times New Roman" panose="02020603050405020304" pitchFamily="18" charset="0"/>
              </a:rPr>
              <a:t>UMass generally does not allow reserves to be used to balance an operating budget. </a:t>
            </a:r>
          </a:p>
          <a:p>
            <a:r>
              <a:rPr lang="en-US" altLang="en-US" dirty="0">
                <a:latin typeface="Times New Roman" panose="02020603050405020304" pitchFamily="18" charset="0"/>
                <a:cs typeface="Times New Roman" panose="02020603050405020304" pitchFamily="18" charset="0"/>
              </a:rPr>
              <a:t>Use of reserves is subject to the Trustees’ Reserve Policy</a:t>
            </a:r>
          </a:p>
          <a:p>
            <a:pPr marL="0" indent="0">
              <a:buNone/>
            </a:pPr>
            <a:endParaRPr lang="en-US" alt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93369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DA36538-4BCB-421C-90CA-FC648EA81945}"/>
              </a:ext>
            </a:extLst>
          </p:cNvPr>
          <p:cNvSpPr>
            <a:spLocks noGrp="1"/>
          </p:cNvSpPr>
          <p:nvPr>
            <p:ph idx="1"/>
          </p:nvPr>
        </p:nvSpPr>
        <p:spPr>
          <a:xfrm>
            <a:off x="410877" y="1375793"/>
            <a:ext cx="10767076" cy="5150841"/>
          </a:xfrm>
        </p:spPr>
        <p:txBody>
          <a:bodyPr/>
          <a:lstStyle/>
          <a:p>
            <a:pPr>
              <a:spcBef>
                <a:spcPts val="0"/>
              </a:spcBef>
              <a:defRPr/>
            </a:pPr>
            <a:r>
              <a:rPr lang="en-US" b="1" dirty="0">
                <a:latin typeface="Times New Roman" panose="02020603050405020304" pitchFamily="18" charset="0"/>
                <a:ea typeface="ヒラギノ角ゴ Pro W3" pitchFamily="-106" charset="-128"/>
                <a:cs typeface="Times New Roman" panose="02020603050405020304" pitchFamily="18" charset="0"/>
              </a:rPr>
              <a:t>Throughout FY19 progress will be monitored a number of ways</a:t>
            </a:r>
          </a:p>
          <a:p>
            <a:pPr>
              <a:spcBef>
                <a:spcPts val="0"/>
              </a:spcBef>
              <a:defRPr/>
            </a:pPr>
            <a:endParaRPr lang="en-US" b="1" dirty="0">
              <a:latin typeface="Times New Roman" panose="02020603050405020304" pitchFamily="18" charset="0"/>
              <a:ea typeface="ヒラギノ角ゴ Pro W3" pitchFamily="-106" charset="-128"/>
              <a:cs typeface="Times New Roman" panose="02020603050405020304" pitchFamily="18" charset="0"/>
            </a:endParaRPr>
          </a:p>
          <a:p>
            <a:pPr marL="685800" lvl="1">
              <a:spcBef>
                <a:spcPts val="0"/>
              </a:spcBef>
              <a:buFont typeface="Arial" panose="020B0604020202020204" pitchFamily="34" charset="0"/>
              <a:buChar char="•"/>
              <a:defRPr/>
            </a:pPr>
            <a:r>
              <a:rPr lang="en-US" sz="2000" dirty="0">
                <a:latin typeface="Times New Roman" panose="02020603050405020304" pitchFamily="18" charset="0"/>
                <a:ea typeface="ヒラギノ角ゴ Pro W3" pitchFamily="-106" charset="-128"/>
                <a:cs typeface="Times New Roman" panose="02020603050405020304" pitchFamily="18" charset="0"/>
              </a:rPr>
              <a:t>Identify divergence from the budget as planned.   </a:t>
            </a:r>
          </a:p>
          <a:p>
            <a:pPr lvl="2">
              <a:spcBef>
                <a:spcPts val="0"/>
              </a:spcBef>
              <a:buFont typeface="Arial" panose="020B0604020202020204" pitchFamily="34" charset="0"/>
              <a:buChar char="•"/>
              <a:defRPr/>
            </a:pPr>
            <a:r>
              <a:rPr lang="en-US" sz="2000" dirty="0">
                <a:latin typeface="Times New Roman" panose="02020603050405020304" pitchFamily="18" charset="0"/>
                <a:ea typeface="ヒラギノ角ゴ Pro W3" pitchFamily="-106" charset="-128"/>
                <a:cs typeface="Times New Roman" panose="02020603050405020304" pitchFamily="18" charset="0"/>
              </a:rPr>
              <a:t>Monitoring spending compared to budget plan and prior year on a quarterly basis</a:t>
            </a:r>
          </a:p>
          <a:p>
            <a:pPr lvl="2">
              <a:spcBef>
                <a:spcPts val="0"/>
              </a:spcBef>
              <a:buFont typeface="Arial" panose="020B0604020202020204" pitchFamily="34" charset="0"/>
              <a:buChar char="•"/>
              <a:defRPr/>
            </a:pPr>
            <a:r>
              <a:rPr lang="en-US" sz="2000" dirty="0">
                <a:latin typeface="Times New Roman" panose="02020603050405020304" pitchFamily="18" charset="0"/>
                <a:ea typeface="ヒラギノ角ゴ Pro W3" pitchFamily="-106" charset="-128"/>
                <a:cs typeface="Times New Roman" panose="02020603050405020304" pitchFamily="18" charset="0"/>
              </a:rPr>
              <a:t>Budget “owners” will need to explain and correct for significant variances</a:t>
            </a:r>
          </a:p>
          <a:p>
            <a:pPr marL="857250" lvl="2" indent="0">
              <a:spcBef>
                <a:spcPts val="0"/>
              </a:spcBef>
              <a:buNone/>
              <a:defRPr/>
            </a:pPr>
            <a:endParaRPr lang="en-US" sz="2000" dirty="0">
              <a:latin typeface="Times New Roman" panose="02020603050405020304" pitchFamily="18" charset="0"/>
              <a:ea typeface="ヒラギノ角ゴ Pro W3" pitchFamily="-106" charset="-128"/>
              <a:cs typeface="Times New Roman" panose="02020603050405020304" pitchFamily="18" charset="0"/>
            </a:endParaRPr>
          </a:p>
          <a:p>
            <a:pPr marL="685800" lvl="1">
              <a:spcBef>
                <a:spcPts val="0"/>
              </a:spcBef>
              <a:buFont typeface="Arial" panose="020B0604020202020204" pitchFamily="34" charset="0"/>
              <a:buChar char="•"/>
              <a:defRPr/>
            </a:pPr>
            <a:r>
              <a:rPr lang="en-US" sz="2000" dirty="0">
                <a:latin typeface="Times New Roman" panose="02020603050405020304" pitchFamily="18" charset="0"/>
                <a:ea typeface="ヒラギノ角ゴ Pro W3" pitchFamily="-106" charset="-128"/>
                <a:cs typeface="Times New Roman" panose="02020603050405020304" pitchFamily="18" charset="0"/>
              </a:rPr>
              <a:t>Important data points</a:t>
            </a:r>
          </a:p>
          <a:p>
            <a:pPr lvl="2">
              <a:spcBef>
                <a:spcPts val="0"/>
              </a:spcBef>
              <a:buFont typeface="Arial" panose="020B0604020202020204" pitchFamily="34" charset="0"/>
              <a:buChar char="•"/>
              <a:defRPr/>
            </a:pPr>
            <a:r>
              <a:rPr lang="en-US" sz="2000" dirty="0">
                <a:latin typeface="Times New Roman" panose="02020603050405020304" pitchFamily="18" charset="0"/>
                <a:ea typeface="ヒラギノ角ゴ Pro W3" pitchFamily="-106" charset="-128"/>
                <a:cs typeface="Times New Roman" panose="02020603050405020304" pitchFamily="18" charset="0"/>
              </a:rPr>
              <a:t>Tuition and Fee revenue analysis</a:t>
            </a:r>
          </a:p>
          <a:p>
            <a:pPr marL="1543050" lvl="3" indent="-285750">
              <a:spcBef>
                <a:spcPts val="0"/>
              </a:spcBef>
              <a:buFont typeface="Arial" panose="020B0604020202020204" pitchFamily="34" charset="0"/>
              <a:buChar char="•"/>
              <a:defRPr/>
            </a:pPr>
            <a:r>
              <a:rPr lang="en-US" sz="2000" dirty="0">
                <a:latin typeface="Times New Roman" panose="02020603050405020304" pitchFamily="18" charset="0"/>
                <a:ea typeface="ヒラギノ角ゴ Pro W3" pitchFamily="-106" charset="-128"/>
                <a:cs typeface="Times New Roman" panose="02020603050405020304" pitchFamily="18" charset="0"/>
              </a:rPr>
              <a:t>Fall, half year, spring, summer</a:t>
            </a:r>
          </a:p>
          <a:p>
            <a:pPr lvl="2">
              <a:spcBef>
                <a:spcPts val="0"/>
              </a:spcBef>
              <a:buFont typeface="Arial" panose="020B0604020202020204" pitchFamily="34" charset="0"/>
              <a:buChar char="•"/>
              <a:defRPr/>
            </a:pPr>
            <a:r>
              <a:rPr lang="en-US" sz="2000" dirty="0">
                <a:latin typeface="Times New Roman" panose="02020603050405020304" pitchFamily="18" charset="0"/>
                <a:ea typeface="ヒラギノ角ゴ Pro W3" pitchFamily="-106" charset="-128"/>
                <a:cs typeface="Times New Roman" panose="02020603050405020304" pitchFamily="18" charset="0"/>
              </a:rPr>
              <a:t>Monthly expense projections  </a:t>
            </a:r>
          </a:p>
          <a:p>
            <a:pPr marL="857250" lvl="2" indent="0">
              <a:spcBef>
                <a:spcPts val="0"/>
              </a:spcBef>
              <a:buNone/>
              <a:defRPr/>
            </a:pPr>
            <a:endParaRPr lang="en-US" sz="2000" dirty="0">
              <a:latin typeface="Times New Roman" panose="02020603050405020304" pitchFamily="18" charset="0"/>
              <a:ea typeface="ヒラギノ角ゴ Pro W3" pitchFamily="-106" charset="-128"/>
              <a:cs typeface="Times New Roman" panose="02020603050405020304" pitchFamily="18" charset="0"/>
            </a:endParaRPr>
          </a:p>
          <a:p>
            <a:pPr marL="685800" lvl="1">
              <a:spcBef>
                <a:spcPts val="0"/>
              </a:spcBef>
              <a:buFont typeface="Arial" panose="020B0604020202020204" pitchFamily="34" charset="0"/>
              <a:buChar char="•"/>
              <a:defRPr/>
            </a:pPr>
            <a:r>
              <a:rPr lang="en-US" sz="2000" dirty="0">
                <a:latin typeface="Times New Roman" panose="02020603050405020304" pitchFamily="18" charset="0"/>
                <a:ea typeface="ヒラギノ角ゴ Pro W3" pitchFamily="-106" charset="-128"/>
                <a:cs typeface="Times New Roman" panose="02020603050405020304" pitchFamily="18" charset="0"/>
              </a:rPr>
              <a:t>Carry-forward process</a:t>
            </a:r>
          </a:p>
          <a:p>
            <a:pPr lvl="2">
              <a:spcBef>
                <a:spcPts val="0"/>
              </a:spcBef>
              <a:buFont typeface="Arial" panose="020B0604020202020204" pitchFamily="34" charset="0"/>
              <a:buChar char="•"/>
              <a:defRPr/>
            </a:pPr>
            <a:r>
              <a:rPr lang="en-US" sz="2000" dirty="0">
                <a:latin typeface="Times New Roman" panose="02020603050405020304" pitchFamily="18" charset="0"/>
                <a:ea typeface="ヒラギノ角ゴ Pro W3" pitchFamily="-106" charset="-128"/>
                <a:cs typeface="Times New Roman" panose="02020603050405020304" pitchFamily="18" charset="0"/>
              </a:rPr>
              <a:t>Mid-year review to determine whether we can afford to release carry-forward balances</a:t>
            </a:r>
          </a:p>
          <a:p>
            <a:pPr lvl="2">
              <a:spcBef>
                <a:spcPts val="0"/>
              </a:spcBef>
              <a:buFont typeface="Arial" panose="020B0604020202020204" pitchFamily="34" charset="0"/>
              <a:buChar char="•"/>
              <a:defRPr/>
            </a:pPr>
            <a:r>
              <a:rPr lang="en-US" sz="2000" dirty="0">
                <a:latin typeface="Times New Roman" panose="02020603050405020304" pitchFamily="18" charset="0"/>
                <a:ea typeface="ヒラギノ角ゴ Pro W3" pitchFamily="-106" charset="-128"/>
                <a:cs typeface="Times New Roman" panose="02020603050405020304" pitchFamily="18" charset="0"/>
              </a:rPr>
              <a:t>Carry-forward is now allowed for capital purchases and start up projects</a:t>
            </a:r>
          </a:p>
          <a:p>
            <a:pPr marL="285750" indent="-285750">
              <a:spcBef>
                <a:spcPts val="0"/>
              </a:spcBef>
              <a:buFont typeface="Arial" panose="020B0604020202020204" pitchFamily="34" charset="0"/>
              <a:buChar char="•"/>
              <a:defRPr/>
            </a:pPr>
            <a:endParaRPr lang="en-US" dirty="0">
              <a:latin typeface="Times New Roman" panose="02020603050405020304" pitchFamily="18" charset="0"/>
              <a:ea typeface="ヒラギノ角ゴ Pro W3" pitchFamily="-106" charset="-128"/>
              <a:cs typeface="Times New Roman" panose="02020603050405020304" pitchFamily="18" charset="0"/>
            </a:endParaRPr>
          </a:p>
          <a:p>
            <a:pPr>
              <a:spcBef>
                <a:spcPts val="0"/>
              </a:spcBef>
              <a:defRPr/>
            </a:pPr>
            <a:r>
              <a:rPr lang="en-US" b="1" dirty="0">
                <a:latin typeface="Times New Roman" panose="02020603050405020304" pitchFamily="18" charset="0"/>
                <a:ea typeface="ヒラギノ角ゴ Pro W3" pitchFamily="-106" charset="-128"/>
                <a:cs typeface="Times New Roman" panose="02020603050405020304" pitchFamily="18" charset="0"/>
              </a:rPr>
              <a:t> FY19 Board target of 0 margin is not easy, but it is both required and doable.   </a:t>
            </a:r>
          </a:p>
          <a:p>
            <a:endParaRPr lang="en-US" dirty="0"/>
          </a:p>
        </p:txBody>
      </p:sp>
      <p:sp>
        <p:nvSpPr>
          <p:cNvPr id="4" name="Title 1"/>
          <p:cNvSpPr txBox="1">
            <a:spLocks/>
          </p:cNvSpPr>
          <p:nvPr/>
        </p:nvSpPr>
        <p:spPr bwMode="auto">
          <a:xfrm>
            <a:off x="410877" y="329710"/>
            <a:ext cx="10767076" cy="585216"/>
          </a:xfrm>
          <a:prstGeom prst="rect">
            <a:avLst/>
          </a:prstGeom>
          <a:solidFill>
            <a:schemeClr val="accent5">
              <a:lumMod val="90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lgn="l" rtl="0" eaLnBrk="0" fontAlgn="base" hangingPunct="0">
              <a:spcBef>
                <a:spcPct val="0"/>
              </a:spcBef>
              <a:spcAft>
                <a:spcPct val="0"/>
              </a:spcAft>
              <a:defRPr sz="2800">
                <a:solidFill>
                  <a:schemeClr val="tx1"/>
                </a:solidFill>
                <a:latin typeface="+mj-lt"/>
                <a:ea typeface="+mj-ea"/>
                <a:cs typeface="+mj-cs"/>
              </a:defRPr>
            </a:lvl1pPr>
            <a:lvl2pPr algn="l" rtl="0" eaLnBrk="0" fontAlgn="base" hangingPunct="0">
              <a:spcBef>
                <a:spcPct val="0"/>
              </a:spcBef>
              <a:spcAft>
                <a:spcPct val="0"/>
              </a:spcAft>
              <a:defRPr sz="2800">
                <a:solidFill>
                  <a:schemeClr val="tx1"/>
                </a:solidFill>
                <a:latin typeface="Arial Bold" pitchFamily="1" charset="0"/>
                <a:ea typeface="ヒラギノ角ゴ Pro W3" charset="-128"/>
                <a:cs typeface="ヒラギノ角ゴ Pro W3" charset="-128"/>
              </a:defRPr>
            </a:lvl2pPr>
            <a:lvl3pPr algn="l" rtl="0" eaLnBrk="0" fontAlgn="base" hangingPunct="0">
              <a:spcBef>
                <a:spcPct val="0"/>
              </a:spcBef>
              <a:spcAft>
                <a:spcPct val="0"/>
              </a:spcAft>
              <a:defRPr sz="2800">
                <a:solidFill>
                  <a:schemeClr val="tx1"/>
                </a:solidFill>
                <a:latin typeface="Arial Bold" pitchFamily="1" charset="0"/>
                <a:ea typeface="ヒラギノ角ゴ Pro W3" charset="-128"/>
                <a:cs typeface="ヒラギノ角ゴ Pro W3" charset="-128"/>
              </a:defRPr>
            </a:lvl3pPr>
            <a:lvl4pPr algn="l" rtl="0" eaLnBrk="0" fontAlgn="base" hangingPunct="0">
              <a:spcBef>
                <a:spcPct val="0"/>
              </a:spcBef>
              <a:spcAft>
                <a:spcPct val="0"/>
              </a:spcAft>
              <a:defRPr sz="2800">
                <a:solidFill>
                  <a:schemeClr val="tx1"/>
                </a:solidFill>
                <a:latin typeface="Arial Bold" pitchFamily="1" charset="0"/>
                <a:ea typeface="ヒラギノ角ゴ Pro W3" charset="-128"/>
                <a:cs typeface="ヒラギノ角ゴ Pro W3" charset="-128"/>
              </a:defRPr>
            </a:lvl4pPr>
            <a:lvl5pPr algn="l" rtl="0" eaLnBrk="0" fontAlgn="base" hangingPunct="0">
              <a:spcBef>
                <a:spcPct val="0"/>
              </a:spcBef>
              <a:spcAft>
                <a:spcPct val="0"/>
              </a:spcAft>
              <a:defRPr sz="2800">
                <a:solidFill>
                  <a:schemeClr val="tx1"/>
                </a:solidFill>
                <a:latin typeface="Arial Bold" pitchFamily="1" charset="0"/>
                <a:ea typeface="ヒラギノ角ゴ Pro W3" charset="-128"/>
                <a:cs typeface="ヒラギノ角ゴ Pro W3" charset="-128"/>
              </a:defRPr>
            </a:lvl5pPr>
            <a:lvl6pPr marL="457200" algn="l" rtl="0" fontAlgn="base">
              <a:spcBef>
                <a:spcPct val="0"/>
              </a:spcBef>
              <a:spcAft>
                <a:spcPct val="0"/>
              </a:spcAft>
              <a:defRPr sz="2800">
                <a:solidFill>
                  <a:srgbClr val="005389"/>
                </a:solidFill>
                <a:latin typeface="Arial Bold" pitchFamily="1" charset="0"/>
                <a:ea typeface="ヒラギノ角ゴ Pro W3" charset="-128"/>
                <a:cs typeface="ヒラギノ角ゴ Pro W3" charset="-128"/>
              </a:defRPr>
            </a:lvl6pPr>
            <a:lvl7pPr marL="914400" algn="l" rtl="0" fontAlgn="base">
              <a:spcBef>
                <a:spcPct val="0"/>
              </a:spcBef>
              <a:spcAft>
                <a:spcPct val="0"/>
              </a:spcAft>
              <a:defRPr sz="2800">
                <a:solidFill>
                  <a:srgbClr val="005389"/>
                </a:solidFill>
                <a:latin typeface="Arial Bold" pitchFamily="1" charset="0"/>
                <a:ea typeface="ヒラギノ角ゴ Pro W3" charset="-128"/>
                <a:cs typeface="ヒラギノ角ゴ Pro W3" charset="-128"/>
              </a:defRPr>
            </a:lvl7pPr>
            <a:lvl8pPr marL="1371600" algn="l" rtl="0" fontAlgn="base">
              <a:spcBef>
                <a:spcPct val="0"/>
              </a:spcBef>
              <a:spcAft>
                <a:spcPct val="0"/>
              </a:spcAft>
              <a:defRPr sz="2800">
                <a:solidFill>
                  <a:srgbClr val="005389"/>
                </a:solidFill>
                <a:latin typeface="Arial Bold" pitchFamily="1" charset="0"/>
                <a:ea typeface="ヒラギノ角ゴ Pro W3" charset="-128"/>
                <a:cs typeface="ヒラギノ角ゴ Pro W3" charset="-128"/>
              </a:defRPr>
            </a:lvl8pPr>
            <a:lvl9pPr marL="1828800" algn="l" rtl="0" fontAlgn="base">
              <a:spcBef>
                <a:spcPct val="0"/>
              </a:spcBef>
              <a:spcAft>
                <a:spcPct val="0"/>
              </a:spcAft>
              <a:defRPr sz="2800">
                <a:solidFill>
                  <a:srgbClr val="005389"/>
                </a:solidFill>
                <a:latin typeface="Arial Bold" pitchFamily="1" charset="0"/>
                <a:ea typeface="ヒラギノ角ゴ Pro W3" charset="-128"/>
                <a:cs typeface="ヒラギノ角ゴ Pro W3" charset="-128"/>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2800" b="1" i="0" u="none" strike="noStrike" kern="0" cap="none" spc="0" normalizeH="0" baseline="0" noProof="0" dirty="0">
                <a:ln>
                  <a:noFill/>
                </a:ln>
                <a:solidFill>
                  <a:srgbClr val="005A8B"/>
                </a:solidFill>
                <a:effectLst/>
                <a:uLnTx/>
                <a:uFillTx/>
                <a:latin typeface="Times New Roman" panose="02020603050405020304" pitchFamily="18" charset="0"/>
                <a:cs typeface="Times New Roman" panose="02020603050405020304" pitchFamily="18" charset="0"/>
              </a:rPr>
              <a:t>FY19 Process for Maintaining a Balanced Budget</a:t>
            </a:r>
            <a:br>
              <a:rPr kumimoji="0" lang="en-US" sz="2800" b="1" i="0" u="none" strike="noStrike" kern="0" cap="none" spc="0" normalizeH="0" baseline="0" noProof="0" dirty="0">
                <a:ln>
                  <a:noFill/>
                </a:ln>
                <a:solidFill>
                  <a:srgbClr val="005A8B"/>
                </a:solidFill>
                <a:effectLst/>
                <a:uLnTx/>
                <a:uFillTx/>
                <a:latin typeface="Times New Roman" panose="02020603050405020304" pitchFamily="18" charset="0"/>
                <a:cs typeface="Times New Roman" panose="02020603050405020304" pitchFamily="18" charset="0"/>
              </a:rPr>
            </a:br>
            <a:endParaRPr kumimoji="0" lang="en-US" sz="2800" b="0" i="1" u="none" strike="noStrike" kern="0" cap="none" spc="0" normalizeH="0" baseline="0" noProof="0" dirty="0">
              <a:ln>
                <a:noFill/>
              </a:ln>
              <a:solidFill>
                <a:srgbClr val="005A8B"/>
              </a:solidFill>
              <a:effectLst/>
              <a:uLnTx/>
              <a:uFillTx/>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45322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bwMode="auto">
          <a:xfrm>
            <a:off x="541626" y="363718"/>
            <a:ext cx="10396152" cy="612926"/>
          </a:xfrm>
          <a:prstGeom prst="rect">
            <a:avLst/>
          </a:prstGeom>
          <a:solidFill>
            <a:schemeClr val="accent5">
              <a:lumMod val="90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rtl="0" eaLnBrk="0" fontAlgn="base" hangingPunct="0">
              <a:spcBef>
                <a:spcPct val="0"/>
              </a:spcBef>
              <a:spcAft>
                <a:spcPct val="0"/>
              </a:spcAft>
              <a:defRPr sz="2800">
                <a:solidFill>
                  <a:schemeClr val="tx1"/>
                </a:solidFill>
                <a:latin typeface="+mj-lt"/>
                <a:ea typeface="+mj-ea"/>
                <a:cs typeface="+mj-cs"/>
              </a:defRPr>
            </a:lvl1pPr>
            <a:lvl2pPr algn="l" rtl="0" eaLnBrk="0" fontAlgn="base" hangingPunct="0">
              <a:spcBef>
                <a:spcPct val="0"/>
              </a:spcBef>
              <a:spcAft>
                <a:spcPct val="0"/>
              </a:spcAft>
              <a:defRPr sz="2800">
                <a:solidFill>
                  <a:schemeClr val="tx1"/>
                </a:solidFill>
                <a:latin typeface="Arial Bold" pitchFamily="1" charset="0"/>
                <a:ea typeface="ヒラギノ角ゴ Pro W3" charset="-128"/>
                <a:cs typeface="ヒラギノ角ゴ Pro W3" charset="-128"/>
              </a:defRPr>
            </a:lvl2pPr>
            <a:lvl3pPr algn="l" rtl="0" eaLnBrk="0" fontAlgn="base" hangingPunct="0">
              <a:spcBef>
                <a:spcPct val="0"/>
              </a:spcBef>
              <a:spcAft>
                <a:spcPct val="0"/>
              </a:spcAft>
              <a:defRPr sz="2800">
                <a:solidFill>
                  <a:schemeClr val="tx1"/>
                </a:solidFill>
                <a:latin typeface="Arial Bold" pitchFamily="1" charset="0"/>
                <a:ea typeface="ヒラギノ角ゴ Pro W3" charset="-128"/>
                <a:cs typeface="ヒラギノ角ゴ Pro W3" charset="-128"/>
              </a:defRPr>
            </a:lvl3pPr>
            <a:lvl4pPr algn="l" rtl="0" eaLnBrk="0" fontAlgn="base" hangingPunct="0">
              <a:spcBef>
                <a:spcPct val="0"/>
              </a:spcBef>
              <a:spcAft>
                <a:spcPct val="0"/>
              </a:spcAft>
              <a:defRPr sz="2800">
                <a:solidFill>
                  <a:schemeClr val="tx1"/>
                </a:solidFill>
                <a:latin typeface="Arial Bold" pitchFamily="1" charset="0"/>
                <a:ea typeface="ヒラギノ角ゴ Pro W3" charset="-128"/>
                <a:cs typeface="ヒラギノ角ゴ Pro W3" charset="-128"/>
              </a:defRPr>
            </a:lvl4pPr>
            <a:lvl5pPr algn="l" rtl="0" eaLnBrk="0" fontAlgn="base" hangingPunct="0">
              <a:spcBef>
                <a:spcPct val="0"/>
              </a:spcBef>
              <a:spcAft>
                <a:spcPct val="0"/>
              </a:spcAft>
              <a:defRPr sz="2800">
                <a:solidFill>
                  <a:schemeClr val="tx1"/>
                </a:solidFill>
                <a:latin typeface="Arial Bold" pitchFamily="1" charset="0"/>
                <a:ea typeface="ヒラギノ角ゴ Pro W3" charset="-128"/>
                <a:cs typeface="ヒラギノ角ゴ Pro W3" charset="-128"/>
              </a:defRPr>
            </a:lvl5pPr>
            <a:lvl6pPr marL="457200" algn="l" rtl="0" fontAlgn="base">
              <a:spcBef>
                <a:spcPct val="0"/>
              </a:spcBef>
              <a:spcAft>
                <a:spcPct val="0"/>
              </a:spcAft>
              <a:defRPr sz="2800">
                <a:solidFill>
                  <a:srgbClr val="005389"/>
                </a:solidFill>
                <a:latin typeface="Arial Bold" pitchFamily="1" charset="0"/>
                <a:ea typeface="ヒラギノ角ゴ Pro W3" charset="-128"/>
                <a:cs typeface="ヒラギノ角ゴ Pro W3" charset="-128"/>
              </a:defRPr>
            </a:lvl6pPr>
            <a:lvl7pPr marL="914400" algn="l" rtl="0" fontAlgn="base">
              <a:spcBef>
                <a:spcPct val="0"/>
              </a:spcBef>
              <a:spcAft>
                <a:spcPct val="0"/>
              </a:spcAft>
              <a:defRPr sz="2800">
                <a:solidFill>
                  <a:srgbClr val="005389"/>
                </a:solidFill>
                <a:latin typeface="Arial Bold" pitchFamily="1" charset="0"/>
                <a:ea typeface="ヒラギノ角ゴ Pro W3" charset="-128"/>
                <a:cs typeface="ヒラギノ角ゴ Pro W3" charset="-128"/>
              </a:defRPr>
            </a:lvl7pPr>
            <a:lvl8pPr marL="1371600" algn="l" rtl="0" fontAlgn="base">
              <a:spcBef>
                <a:spcPct val="0"/>
              </a:spcBef>
              <a:spcAft>
                <a:spcPct val="0"/>
              </a:spcAft>
              <a:defRPr sz="2800">
                <a:solidFill>
                  <a:srgbClr val="005389"/>
                </a:solidFill>
                <a:latin typeface="Arial Bold" pitchFamily="1" charset="0"/>
                <a:ea typeface="ヒラギノ角ゴ Pro W3" charset="-128"/>
                <a:cs typeface="ヒラギノ角ゴ Pro W3" charset="-128"/>
              </a:defRPr>
            </a:lvl8pPr>
            <a:lvl9pPr marL="1828800" algn="l" rtl="0" fontAlgn="base">
              <a:spcBef>
                <a:spcPct val="0"/>
              </a:spcBef>
              <a:spcAft>
                <a:spcPct val="0"/>
              </a:spcAft>
              <a:defRPr sz="2800">
                <a:solidFill>
                  <a:srgbClr val="005389"/>
                </a:solidFill>
                <a:latin typeface="Arial Bold" pitchFamily="1" charset="0"/>
                <a:ea typeface="ヒラギノ角ゴ Pro W3" charset="-128"/>
                <a:cs typeface="ヒラギノ角ゴ Pro W3" charset="-128"/>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2800" b="1" i="0" u="none" strike="noStrike" kern="1200" cap="none" spc="0" normalizeH="0" baseline="0" noProof="0" dirty="0">
                <a:ln>
                  <a:noFill/>
                </a:ln>
                <a:solidFill>
                  <a:srgbClr val="005A8B"/>
                </a:solidFill>
                <a:effectLst/>
                <a:uLnTx/>
                <a:uFillTx/>
                <a:latin typeface="Times New Roman" panose="02020603050405020304" pitchFamily="18" charset="0"/>
                <a:cs typeface="Times New Roman" panose="02020603050405020304" pitchFamily="18" charset="0"/>
              </a:rPr>
              <a:t>Projected Changes to FY19 Budget</a:t>
            </a:r>
            <a:endParaRPr kumimoji="0" lang="en-US" sz="2800" b="0" i="1" u="none" strike="noStrike" kern="0" cap="none" spc="0" normalizeH="0" baseline="0" noProof="0" dirty="0">
              <a:ln>
                <a:noFill/>
              </a:ln>
              <a:solidFill>
                <a:srgbClr val="C00000"/>
              </a:solidFill>
              <a:effectLst/>
              <a:uLnTx/>
              <a:uFillTx/>
              <a:latin typeface="Times New Roman" panose="02020603050405020304" pitchFamily="18" charset="0"/>
              <a:cs typeface="Times New Roman" panose="02020603050405020304" pitchFamily="18" charset="0"/>
            </a:endParaRPr>
          </a:p>
        </p:txBody>
      </p:sp>
      <p:graphicFrame>
        <p:nvGraphicFramePr>
          <p:cNvPr id="6" name="Table 5"/>
          <p:cNvGraphicFramePr>
            <a:graphicFrameLocks noGrp="1"/>
          </p:cNvGraphicFramePr>
          <p:nvPr>
            <p:extLst>
              <p:ext uri="{D42A27DB-BD31-4B8C-83A1-F6EECF244321}">
                <p14:modId xmlns:p14="http://schemas.microsoft.com/office/powerpoint/2010/main" val="3847443914"/>
              </p:ext>
            </p:extLst>
          </p:nvPr>
        </p:nvGraphicFramePr>
        <p:xfrm>
          <a:off x="1822998" y="1054654"/>
          <a:ext cx="7103832" cy="5143496"/>
        </p:xfrm>
        <a:graphic>
          <a:graphicData uri="http://schemas.openxmlformats.org/drawingml/2006/table">
            <a:tbl>
              <a:tblPr firstRow="1" bandRow="1">
                <a:tableStyleId>{073A0DAA-6AF3-43AB-8588-CEC1D06C72B9}</a:tableStyleId>
              </a:tblPr>
              <a:tblGrid>
                <a:gridCol w="6076664">
                  <a:extLst>
                    <a:ext uri="{9D8B030D-6E8A-4147-A177-3AD203B41FA5}">
                      <a16:colId xmlns:a16="http://schemas.microsoft.com/office/drawing/2014/main" val="20000"/>
                    </a:ext>
                  </a:extLst>
                </a:gridCol>
                <a:gridCol w="1027168">
                  <a:extLst>
                    <a:ext uri="{9D8B030D-6E8A-4147-A177-3AD203B41FA5}">
                      <a16:colId xmlns:a16="http://schemas.microsoft.com/office/drawing/2014/main" val="1128086239"/>
                    </a:ext>
                  </a:extLst>
                </a:gridCol>
              </a:tblGrid>
              <a:tr h="0">
                <a:tc>
                  <a:txBody>
                    <a:bodyPr/>
                    <a:lstStyle/>
                    <a:p>
                      <a:endParaRPr lang="en-US" sz="1400" b="1" dirty="0">
                        <a:latin typeface="Times New Roman" panose="02020603050405020304" pitchFamily="18" charset="0"/>
                        <a:cs typeface="Times New Roman" panose="02020603050405020304" pitchFamily="18" charset="0"/>
                      </a:endParaRPr>
                    </a:p>
                  </a:txBody>
                  <a:tcPr/>
                </a:tc>
                <a:tc>
                  <a:txBody>
                    <a:bodyPr/>
                    <a:lstStyle/>
                    <a:p>
                      <a:pPr algn="ctr"/>
                      <a:r>
                        <a:rPr lang="en-US" sz="1050" b="1" dirty="0">
                          <a:latin typeface="Times New Roman" panose="02020603050405020304" pitchFamily="18" charset="0"/>
                          <a:cs typeface="Times New Roman" panose="02020603050405020304" pitchFamily="18" charset="0"/>
                        </a:rPr>
                        <a:t>($millions)</a:t>
                      </a:r>
                    </a:p>
                  </a:txBody>
                  <a:tcPr/>
                </a:tc>
                <a:extLst>
                  <a:ext uri="{0D108BD9-81ED-4DB2-BD59-A6C34878D82A}">
                    <a16:rowId xmlns:a16="http://schemas.microsoft.com/office/drawing/2014/main" val="10000"/>
                  </a:ext>
                </a:extLst>
              </a:tr>
              <a:tr h="370840">
                <a:tc>
                  <a:txBody>
                    <a:bodyPr/>
                    <a:lstStyle/>
                    <a:p>
                      <a:r>
                        <a:rPr lang="en-US" sz="1800" b="1" dirty="0">
                          <a:latin typeface="Times New Roman" panose="02020603050405020304" pitchFamily="18" charset="0"/>
                          <a:cs typeface="Times New Roman" panose="02020603050405020304" pitchFamily="18" charset="0"/>
                        </a:rPr>
                        <a:t>FY19 Budgeted Operating Margin</a:t>
                      </a:r>
                    </a:p>
                  </a:txBody>
                  <a:tcPr/>
                </a:tc>
                <a:tc>
                  <a:txBody>
                    <a:bodyPr/>
                    <a:lstStyle/>
                    <a:p>
                      <a:pPr algn="r"/>
                      <a:r>
                        <a:rPr lang="en-US" sz="1800" b="1" dirty="0"/>
                        <a:t>0.5</a:t>
                      </a:r>
                    </a:p>
                  </a:txBody>
                  <a:tcPr/>
                </a:tc>
                <a:extLst>
                  <a:ext uri="{0D108BD9-81ED-4DB2-BD59-A6C34878D82A}">
                    <a16:rowId xmlns:a16="http://schemas.microsoft.com/office/drawing/2014/main" val="10001"/>
                  </a:ext>
                </a:extLst>
              </a:tr>
              <a:tr h="277852">
                <a:tc>
                  <a:txBody>
                    <a:bodyPr/>
                    <a:lstStyle/>
                    <a:p>
                      <a:r>
                        <a:rPr lang="en-US" sz="1600" dirty="0">
                          <a:latin typeface="Times New Roman" panose="02020603050405020304" pitchFamily="18" charset="0"/>
                          <a:cs typeface="Times New Roman" panose="02020603050405020304" pitchFamily="18" charset="0"/>
                        </a:rPr>
                        <a:t>Projected Changes to Revenues</a:t>
                      </a:r>
                      <a:r>
                        <a:rPr lang="en-US" sz="1400" dirty="0">
                          <a:latin typeface="Times New Roman" panose="02020603050405020304" pitchFamily="18" charset="0"/>
                          <a:cs typeface="Times New Roman" panose="02020603050405020304" pitchFamily="18" charset="0"/>
                        </a:rPr>
                        <a:t>:</a:t>
                      </a:r>
                    </a:p>
                  </a:txBody>
                  <a:tcPr/>
                </a:tc>
                <a:tc>
                  <a:txBody>
                    <a:bodyPr/>
                    <a:lstStyle/>
                    <a:p>
                      <a:pPr algn="r"/>
                      <a:endParaRPr lang="en-US" sz="1400" dirty="0">
                        <a:effectLst/>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134116285"/>
                  </a:ext>
                </a:extLst>
              </a:tr>
              <a:tr h="312416">
                <a:tc>
                  <a:txBody>
                    <a:bodyPr/>
                    <a:lstStyle/>
                    <a:p>
                      <a:r>
                        <a:rPr lang="en-US" sz="1400" dirty="0">
                          <a:latin typeface="Times New Roman" panose="02020603050405020304" pitchFamily="18" charset="0"/>
                          <a:cs typeface="Times New Roman" panose="02020603050405020304" pitchFamily="18" charset="0"/>
                        </a:rPr>
                        <a:t>   State Appropriation</a:t>
                      </a:r>
                    </a:p>
                  </a:txBody>
                  <a:tcPr/>
                </a:tc>
                <a:tc>
                  <a:txBody>
                    <a:bodyPr/>
                    <a:lstStyle/>
                    <a:p>
                      <a:pPr algn="l"/>
                      <a:r>
                        <a:rPr lang="en-US" sz="1400" dirty="0">
                          <a:effectLst/>
                          <a:latin typeface="Times New Roman" panose="02020603050405020304" pitchFamily="18" charset="0"/>
                          <a:cs typeface="Times New Roman" panose="02020603050405020304" pitchFamily="18" charset="0"/>
                        </a:rPr>
                        <a:t>+3.0</a:t>
                      </a:r>
                    </a:p>
                  </a:txBody>
                  <a:tcPr/>
                </a:tc>
                <a:extLst>
                  <a:ext uri="{0D108BD9-81ED-4DB2-BD59-A6C34878D82A}">
                    <a16:rowId xmlns:a16="http://schemas.microsoft.com/office/drawing/2014/main" val="3994089008"/>
                  </a:ext>
                </a:extLst>
              </a:tr>
              <a:tr h="301658">
                <a:tc>
                  <a:txBody>
                    <a:bodyPr/>
                    <a:lstStyle/>
                    <a:p>
                      <a:r>
                        <a:rPr lang="en-US" sz="1400" dirty="0">
                          <a:latin typeface="Times New Roman" panose="02020603050405020304" pitchFamily="18" charset="0"/>
                          <a:cs typeface="Times New Roman" panose="02020603050405020304" pitchFamily="18" charset="0"/>
                        </a:rPr>
                        <a:t>   Net Tuition and Fees </a:t>
                      </a:r>
                    </a:p>
                  </a:txBody>
                  <a:tcPr/>
                </a:tc>
                <a:tc>
                  <a:txBody>
                    <a:bodyPr/>
                    <a:lstStyle/>
                    <a:p>
                      <a:pPr algn="l"/>
                      <a:r>
                        <a:rPr lang="en-US" sz="1400" dirty="0">
                          <a:solidFill>
                            <a:srgbClr val="FF0000"/>
                          </a:solidFill>
                          <a:effectLst/>
                          <a:latin typeface="Times New Roman" panose="02020603050405020304" pitchFamily="18" charset="0"/>
                          <a:cs typeface="Times New Roman" panose="02020603050405020304" pitchFamily="18" charset="0"/>
                        </a:rPr>
                        <a:t>-4.6</a:t>
                      </a:r>
                    </a:p>
                  </a:txBody>
                  <a:tcPr/>
                </a:tc>
                <a:extLst>
                  <a:ext uri="{0D108BD9-81ED-4DB2-BD59-A6C34878D82A}">
                    <a16:rowId xmlns:a16="http://schemas.microsoft.com/office/drawing/2014/main" val="202991778"/>
                  </a:ext>
                </a:extLst>
              </a:tr>
              <a:tr h="289089">
                <a:tc>
                  <a:txBody>
                    <a:bodyPr/>
                    <a:lstStyle/>
                    <a:p>
                      <a:r>
                        <a:rPr lang="en-US" sz="1400" dirty="0">
                          <a:latin typeface="Times New Roman" panose="02020603050405020304" pitchFamily="18" charset="0"/>
                          <a:cs typeface="Times New Roman" panose="02020603050405020304" pitchFamily="18" charset="0"/>
                        </a:rPr>
                        <a:t>   Parking</a:t>
                      </a:r>
                    </a:p>
                  </a:txBody>
                  <a:tcPr/>
                </a:tc>
                <a:tc>
                  <a:txBody>
                    <a:bodyPr/>
                    <a:lstStyle/>
                    <a:p>
                      <a:pPr algn="l"/>
                      <a:r>
                        <a:rPr lang="en-US" sz="1400" dirty="0">
                          <a:solidFill>
                            <a:srgbClr val="FF0000"/>
                          </a:solidFill>
                          <a:effectLst/>
                          <a:latin typeface="Times New Roman" panose="02020603050405020304" pitchFamily="18" charset="0"/>
                          <a:cs typeface="Times New Roman" panose="02020603050405020304" pitchFamily="18" charset="0"/>
                        </a:rPr>
                        <a:t>-1.0</a:t>
                      </a:r>
                    </a:p>
                  </a:txBody>
                  <a:tcPr/>
                </a:tc>
                <a:extLst>
                  <a:ext uri="{0D108BD9-81ED-4DB2-BD59-A6C34878D82A}">
                    <a16:rowId xmlns:a16="http://schemas.microsoft.com/office/drawing/2014/main" val="2290874517"/>
                  </a:ext>
                </a:extLst>
              </a:tr>
              <a:tr h="285947">
                <a:tc>
                  <a:txBody>
                    <a:bodyPr/>
                    <a:lstStyle/>
                    <a:p>
                      <a:r>
                        <a:rPr lang="en-US" sz="1400" kern="1200" dirty="0">
                          <a:solidFill>
                            <a:schemeClr val="dk1"/>
                          </a:solidFill>
                          <a:latin typeface="Times New Roman" panose="02020603050405020304" pitchFamily="18" charset="0"/>
                          <a:ea typeface="+mn-ea"/>
                          <a:cs typeface="Times New Roman" panose="02020603050405020304" pitchFamily="18" charset="0"/>
                        </a:rPr>
                        <a:t>   Indirect Grants &amp; Contracts (RTF)</a:t>
                      </a:r>
                    </a:p>
                  </a:txBody>
                  <a:tcPr/>
                </a:tc>
                <a:tc>
                  <a:txBody>
                    <a:bodyPr/>
                    <a:lstStyle/>
                    <a:p>
                      <a:pPr marL="0" algn="l" defTabSz="457200" rtl="0" eaLnBrk="1" latinLnBrk="0" hangingPunct="1"/>
                      <a:r>
                        <a:rPr lang="en-US" sz="1400" kern="1200" dirty="0">
                          <a:solidFill>
                            <a:srgbClr val="FF0000"/>
                          </a:solidFill>
                          <a:effectLst/>
                          <a:latin typeface="Times New Roman" panose="02020603050405020304" pitchFamily="18" charset="0"/>
                          <a:ea typeface="+mn-ea"/>
                          <a:cs typeface="Times New Roman" panose="02020603050405020304" pitchFamily="18" charset="0"/>
                        </a:rPr>
                        <a:t>-0.8</a:t>
                      </a:r>
                    </a:p>
                  </a:txBody>
                  <a:tcPr/>
                </a:tc>
                <a:extLst>
                  <a:ext uri="{0D108BD9-81ED-4DB2-BD59-A6C34878D82A}">
                    <a16:rowId xmlns:a16="http://schemas.microsoft.com/office/drawing/2014/main" val="3195443587"/>
                  </a:ext>
                </a:extLst>
              </a:tr>
              <a:tr h="292231">
                <a:tc>
                  <a:txBody>
                    <a:bodyPr/>
                    <a:lstStyle/>
                    <a:p>
                      <a:r>
                        <a:rPr lang="en-US" sz="1400" dirty="0">
                          <a:latin typeface="Times New Roman" panose="02020603050405020304" pitchFamily="18" charset="0"/>
                          <a:cs typeface="Times New Roman" panose="02020603050405020304" pitchFamily="18" charset="0"/>
                        </a:rPr>
                        <a:t>   Other Revenue</a:t>
                      </a:r>
                    </a:p>
                  </a:txBody>
                  <a:tcPr/>
                </a:tc>
                <a:tc>
                  <a:txBody>
                    <a:bodyPr/>
                    <a:lstStyle/>
                    <a:p>
                      <a:pPr algn="l"/>
                      <a:r>
                        <a:rPr lang="en-US" sz="1400" dirty="0">
                          <a:solidFill>
                            <a:srgbClr val="FF0000"/>
                          </a:solidFill>
                          <a:effectLst/>
                          <a:latin typeface="Times New Roman" panose="02020603050405020304" pitchFamily="18" charset="0"/>
                          <a:cs typeface="Times New Roman" panose="02020603050405020304" pitchFamily="18" charset="0"/>
                        </a:rPr>
                        <a:t>-0.4</a:t>
                      </a:r>
                    </a:p>
                  </a:txBody>
                  <a:tcPr/>
                </a:tc>
                <a:extLst>
                  <a:ext uri="{0D108BD9-81ED-4DB2-BD59-A6C34878D82A}">
                    <a16:rowId xmlns:a16="http://schemas.microsoft.com/office/drawing/2014/main" val="18676279"/>
                  </a:ext>
                </a:extLst>
              </a:tr>
              <a:tr h="370840">
                <a:tc>
                  <a:txBody>
                    <a:bodyPr/>
                    <a:lstStyle/>
                    <a:p>
                      <a:pPr marL="0" algn="l" defTabSz="457200" rtl="0" eaLnBrk="1" latinLnBrk="0" hangingPunct="1"/>
                      <a:r>
                        <a:rPr lang="en-US" sz="1400" b="1" kern="1200" dirty="0">
                          <a:solidFill>
                            <a:schemeClr val="dk1"/>
                          </a:solidFill>
                          <a:latin typeface="Times New Roman" panose="02020603050405020304" pitchFamily="18" charset="0"/>
                          <a:ea typeface="+mn-ea"/>
                          <a:cs typeface="Times New Roman" panose="02020603050405020304" pitchFamily="18" charset="0"/>
                        </a:rPr>
                        <a:t>Subtotal Revenue</a:t>
                      </a:r>
                    </a:p>
                  </a:txBody>
                  <a:tcPr/>
                </a:tc>
                <a:tc>
                  <a:txBody>
                    <a:bodyPr/>
                    <a:lstStyle/>
                    <a:p>
                      <a:pPr algn="r"/>
                      <a:r>
                        <a:rPr lang="en-US" sz="1400" b="1" u="sng" dirty="0">
                          <a:solidFill>
                            <a:srgbClr val="FF0000"/>
                          </a:solidFill>
                        </a:rPr>
                        <a:t>-3.8</a:t>
                      </a:r>
                    </a:p>
                  </a:txBody>
                  <a:tcPr/>
                </a:tc>
                <a:extLst>
                  <a:ext uri="{0D108BD9-81ED-4DB2-BD59-A6C34878D82A}">
                    <a16:rowId xmlns:a16="http://schemas.microsoft.com/office/drawing/2014/main" val="362345736"/>
                  </a:ext>
                </a:extLst>
              </a:tr>
              <a:tr h="229334">
                <a:tc>
                  <a:txBody>
                    <a:bodyPr/>
                    <a:lstStyle/>
                    <a:p>
                      <a:endParaRPr lang="en-US" sz="1400" dirty="0">
                        <a:latin typeface="Times New Roman" panose="02020603050405020304" pitchFamily="18" charset="0"/>
                        <a:cs typeface="Times New Roman" panose="02020603050405020304" pitchFamily="18" charset="0"/>
                      </a:endParaRPr>
                    </a:p>
                  </a:txBody>
                  <a:tcPr/>
                </a:tc>
                <a:tc>
                  <a:txBody>
                    <a:bodyPr/>
                    <a:lstStyle/>
                    <a:p>
                      <a:pPr algn="r"/>
                      <a:endParaRPr lang="en-US" sz="1400" dirty="0">
                        <a:effectLst/>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054800684"/>
                  </a:ext>
                </a:extLst>
              </a:tr>
              <a:tr h="273325">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600" dirty="0">
                          <a:latin typeface="Times New Roman" panose="02020603050405020304" pitchFamily="18" charset="0"/>
                          <a:cs typeface="Times New Roman" panose="02020603050405020304" pitchFamily="18" charset="0"/>
                        </a:rPr>
                        <a:t>Projected Changes to Expenses:</a:t>
                      </a:r>
                    </a:p>
                  </a:txBody>
                  <a:tcPr/>
                </a:tc>
                <a:tc>
                  <a:txBody>
                    <a:bodyPr/>
                    <a:lstStyle/>
                    <a:p>
                      <a:pPr algn="r"/>
                      <a:endParaRPr lang="en-US" sz="1400" dirty="0">
                        <a:effectLst/>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551811052"/>
                  </a:ext>
                </a:extLst>
              </a:tr>
              <a:tr h="289037">
                <a:tc>
                  <a:txBody>
                    <a:bodyPr/>
                    <a:lstStyle/>
                    <a:p>
                      <a:r>
                        <a:rPr lang="en-US" sz="1400" baseline="0" dirty="0">
                          <a:latin typeface="Times New Roman" panose="02020603050405020304" pitchFamily="18" charset="0"/>
                          <a:cs typeface="Times New Roman" panose="02020603050405020304" pitchFamily="18" charset="0"/>
                        </a:rPr>
                        <a:t>   </a:t>
                      </a:r>
                      <a:r>
                        <a:rPr lang="en-US" sz="1400" dirty="0">
                          <a:latin typeface="Times New Roman" panose="02020603050405020304" pitchFamily="18" charset="0"/>
                          <a:cs typeface="Times New Roman" panose="02020603050405020304" pitchFamily="18" charset="0"/>
                        </a:rPr>
                        <a:t>Salaries and Fringe Benefits</a:t>
                      </a:r>
                    </a:p>
                  </a:txBody>
                  <a:tcPr/>
                </a:tc>
                <a:tc>
                  <a:txBody>
                    <a:bodyPr/>
                    <a:lstStyle/>
                    <a:p>
                      <a:pPr algn="l"/>
                      <a:r>
                        <a:rPr lang="en-US" sz="1400" dirty="0">
                          <a:effectLst/>
                          <a:latin typeface="Times New Roman" panose="02020603050405020304" pitchFamily="18" charset="0"/>
                          <a:cs typeface="Times New Roman" panose="02020603050405020304" pitchFamily="18" charset="0"/>
                        </a:rPr>
                        <a:t>+2.8</a:t>
                      </a:r>
                    </a:p>
                  </a:txBody>
                  <a:tcPr/>
                </a:tc>
                <a:extLst>
                  <a:ext uri="{0D108BD9-81ED-4DB2-BD59-A6C34878D82A}">
                    <a16:rowId xmlns:a16="http://schemas.microsoft.com/office/drawing/2014/main" val="10002"/>
                  </a:ext>
                </a:extLst>
              </a:tr>
              <a:tr h="276468">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400" dirty="0">
                          <a:latin typeface="Times New Roman" panose="02020603050405020304" pitchFamily="18" charset="0"/>
                          <a:cs typeface="Times New Roman" panose="02020603050405020304" pitchFamily="18" charset="0"/>
                        </a:rPr>
                        <a:t>   Interest</a:t>
                      </a:r>
                    </a:p>
                  </a:txBody>
                  <a:tcPr/>
                </a:tc>
                <a:tc>
                  <a:txBody>
                    <a:bodyPr/>
                    <a:lstStyle/>
                    <a:p>
                      <a:pPr algn="l"/>
                      <a:r>
                        <a:rPr lang="en-US" sz="1400" dirty="0">
                          <a:solidFill>
                            <a:srgbClr val="FF0000"/>
                          </a:solidFill>
                          <a:effectLst/>
                          <a:latin typeface="Times New Roman" panose="02020603050405020304" pitchFamily="18" charset="0"/>
                          <a:cs typeface="Times New Roman" panose="02020603050405020304" pitchFamily="18" charset="0"/>
                        </a:rPr>
                        <a:t>-1.0</a:t>
                      </a:r>
                    </a:p>
                  </a:txBody>
                  <a:tcPr/>
                </a:tc>
                <a:extLst>
                  <a:ext uri="{0D108BD9-81ED-4DB2-BD59-A6C34878D82A}">
                    <a16:rowId xmlns:a16="http://schemas.microsoft.com/office/drawing/2014/main" val="10003"/>
                  </a:ext>
                </a:extLst>
              </a:tr>
              <a:tr h="271043">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400" b="1" dirty="0">
                          <a:latin typeface="Times New Roman" panose="02020603050405020304" pitchFamily="18" charset="0"/>
                          <a:cs typeface="Times New Roman" panose="02020603050405020304" pitchFamily="18" charset="0"/>
                        </a:rPr>
                        <a:t>Subtotal Expense</a:t>
                      </a:r>
                    </a:p>
                  </a:txBody>
                  <a:tcPr/>
                </a:tc>
                <a:tc>
                  <a:txBody>
                    <a:bodyPr/>
                    <a:lstStyle/>
                    <a:p>
                      <a:pPr algn="r"/>
                      <a:r>
                        <a:rPr lang="en-US" sz="1400" b="1" u="sng" dirty="0">
                          <a:effectLst/>
                          <a:latin typeface="Times New Roman" panose="02020603050405020304" pitchFamily="18" charset="0"/>
                          <a:cs typeface="Times New Roman" panose="02020603050405020304" pitchFamily="18" charset="0"/>
                        </a:rPr>
                        <a:t>+1.8</a:t>
                      </a:r>
                    </a:p>
                  </a:txBody>
                  <a:tcPr/>
                </a:tc>
                <a:extLst>
                  <a:ext uri="{0D108BD9-81ED-4DB2-BD59-A6C34878D82A}">
                    <a16:rowId xmlns:a16="http://schemas.microsoft.com/office/drawing/2014/main" val="10004"/>
                  </a:ext>
                </a:extLst>
              </a:tr>
              <a:tr h="162398">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lang="en-US" sz="1400" b="1" dirty="0">
                        <a:latin typeface="Times New Roman" panose="02020603050405020304" pitchFamily="18" charset="0"/>
                        <a:cs typeface="Times New Roman" panose="02020603050405020304" pitchFamily="18" charset="0"/>
                      </a:endParaRPr>
                    </a:p>
                  </a:txBody>
                  <a:tcPr/>
                </a:tc>
                <a:tc>
                  <a:txBody>
                    <a:bodyPr/>
                    <a:lstStyle/>
                    <a:p>
                      <a:pPr algn="r"/>
                      <a:endParaRPr lang="en-US" sz="1400" b="1" dirty="0">
                        <a:effectLst/>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0009"/>
                  </a:ext>
                </a:extLst>
              </a:tr>
              <a:tr h="370840">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b="1" dirty="0">
                          <a:latin typeface="Times New Roman" panose="02020603050405020304" pitchFamily="18" charset="0"/>
                          <a:cs typeface="Times New Roman" panose="02020603050405020304" pitchFamily="18" charset="0"/>
                        </a:rPr>
                        <a:t>Projected Change</a:t>
                      </a:r>
                      <a:r>
                        <a:rPr lang="en-US" b="1" baseline="0" dirty="0">
                          <a:latin typeface="Times New Roman" panose="02020603050405020304" pitchFamily="18" charset="0"/>
                          <a:cs typeface="Times New Roman" panose="02020603050405020304" pitchFamily="18" charset="0"/>
                        </a:rPr>
                        <a:t> to Budgeted Operating Margin</a:t>
                      </a:r>
                      <a:endParaRPr lang="en-US" b="1" dirty="0">
                        <a:latin typeface="Times New Roman" panose="02020603050405020304" pitchFamily="18" charset="0"/>
                        <a:cs typeface="Times New Roman" panose="02020603050405020304" pitchFamily="18" charset="0"/>
                      </a:endParaRPr>
                    </a:p>
                  </a:txBody>
                  <a:tcPr/>
                </a:tc>
                <a:tc>
                  <a:txBody>
                    <a:bodyPr/>
                    <a:lstStyle/>
                    <a:p>
                      <a:pPr algn="r"/>
                      <a:r>
                        <a:rPr lang="en-US" b="1" u="none" dirty="0">
                          <a:solidFill>
                            <a:srgbClr val="FF0000"/>
                          </a:solidFill>
                          <a:effectLst/>
                          <a:latin typeface="Times New Roman" panose="02020603050405020304" pitchFamily="18" charset="0"/>
                          <a:cs typeface="Times New Roman" panose="02020603050405020304" pitchFamily="18" charset="0"/>
                        </a:rPr>
                        <a:t>-1.5</a:t>
                      </a:r>
                    </a:p>
                  </a:txBody>
                  <a:tcPr/>
                </a:tc>
                <a:extLst>
                  <a:ext uri="{0D108BD9-81ED-4DB2-BD59-A6C34878D82A}">
                    <a16:rowId xmlns:a16="http://schemas.microsoft.com/office/drawing/2014/main" val="10005"/>
                  </a:ext>
                </a:extLst>
              </a:tr>
            </a:tbl>
          </a:graphicData>
        </a:graphic>
      </p:graphicFrame>
      <p:sp>
        <p:nvSpPr>
          <p:cNvPr id="2" name="TextBox 1"/>
          <p:cNvSpPr txBox="1"/>
          <p:nvPr/>
        </p:nvSpPr>
        <p:spPr>
          <a:xfrm>
            <a:off x="1822998" y="6198150"/>
            <a:ext cx="7103832" cy="261610"/>
          </a:xfrm>
          <a:prstGeom prst="rect">
            <a:avLst/>
          </a:prstGeom>
          <a:noFill/>
        </p:spPr>
        <p:txBody>
          <a:bodyPr wrap="square" rtlCol="0">
            <a:spAutoFit/>
          </a:bodyPr>
          <a:lstStyle/>
          <a:p>
            <a:r>
              <a:rPr lang="en-US" sz="1100" dirty="0">
                <a:latin typeface="Times New Roman" panose="02020603050405020304" pitchFamily="18" charset="0"/>
                <a:cs typeface="Times New Roman" panose="02020603050405020304" pitchFamily="18" charset="0"/>
              </a:rPr>
              <a:t>Note: Based on actuals through October 31, 2018</a:t>
            </a:r>
          </a:p>
        </p:txBody>
      </p:sp>
    </p:spTree>
    <p:extLst>
      <p:ext uri="{BB962C8B-B14F-4D97-AF65-F5344CB8AC3E}">
        <p14:creationId xmlns:p14="http://schemas.microsoft.com/office/powerpoint/2010/main" val="8299259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05224" y="1253490"/>
            <a:ext cx="10515600" cy="5080000"/>
          </a:xfrm>
        </p:spPr>
        <p:txBody>
          <a:bodyPr>
            <a:normAutofit/>
          </a:bodyPr>
          <a:lstStyle/>
          <a:p>
            <a:pPr marL="0" indent="0">
              <a:buNone/>
            </a:pPr>
            <a:r>
              <a:rPr lang="en-US" sz="2400" b="1" dirty="0">
                <a:latin typeface="Times New Roman" panose="02020603050405020304" pitchFamily="18" charset="0"/>
                <a:cs typeface="Times New Roman" panose="02020603050405020304" pitchFamily="18" charset="0"/>
              </a:rPr>
              <a:t>Revenue upside</a:t>
            </a:r>
          </a:p>
          <a:p>
            <a:r>
              <a:rPr lang="en-US" sz="2400" dirty="0">
                <a:latin typeface="Times New Roman" panose="02020603050405020304" pitchFamily="18" charset="0"/>
                <a:cs typeface="Times New Roman" panose="02020603050405020304" pitchFamily="18" charset="0"/>
              </a:rPr>
              <a:t>Potentially better than forecast spring 2019 enrollment (see next slide)</a:t>
            </a:r>
          </a:p>
          <a:p>
            <a:r>
              <a:rPr lang="en-US" sz="2400" dirty="0">
                <a:latin typeface="Times New Roman" panose="02020603050405020304" pitchFamily="18" charset="0"/>
                <a:cs typeface="Times New Roman" panose="02020603050405020304" pitchFamily="18" charset="0"/>
              </a:rPr>
              <a:t>Increased Gift revenue (full update at next Town Hall)</a:t>
            </a:r>
          </a:p>
          <a:p>
            <a:r>
              <a:rPr lang="en-US" sz="2400" dirty="0">
                <a:latin typeface="Times New Roman" panose="02020603050405020304" pitchFamily="18" charset="0"/>
                <a:cs typeface="Times New Roman" panose="02020603050405020304" pitchFamily="18" charset="0"/>
              </a:rPr>
              <a:t>Summer revenue – enrollment increase projected as result of lower fees and targeted marketing</a:t>
            </a:r>
          </a:p>
          <a:p>
            <a:pPr marL="0" indent="0">
              <a:buNone/>
            </a:pPr>
            <a:endParaRPr lang="en-US" sz="2400" dirty="0">
              <a:latin typeface="Times New Roman" panose="02020603050405020304" pitchFamily="18" charset="0"/>
              <a:cs typeface="Times New Roman" panose="02020603050405020304" pitchFamily="18" charset="0"/>
            </a:endParaRPr>
          </a:p>
          <a:p>
            <a:pPr marL="0" indent="0">
              <a:buNone/>
            </a:pPr>
            <a:r>
              <a:rPr lang="en-US" sz="2400" b="1" dirty="0">
                <a:latin typeface="Times New Roman" panose="02020603050405020304" pitchFamily="18" charset="0"/>
                <a:cs typeface="Times New Roman" panose="02020603050405020304" pitchFamily="18" charset="0"/>
              </a:rPr>
              <a:t>Necessary Costs to factor in</a:t>
            </a:r>
          </a:p>
          <a:p>
            <a:r>
              <a:rPr lang="en-US" sz="2400" dirty="0">
                <a:latin typeface="Times New Roman" panose="02020603050405020304" pitchFamily="18" charset="0"/>
                <a:cs typeface="Times New Roman" panose="02020603050405020304" pitchFamily="18" charset="0"/>
              </a:rPr>
              <a:t>Increased shuttle service (late/weekend hours)</a:t>
            </a:r>
          </a:p>
          <a:p>
            <a:r>
              <a:rPr lang="en-US" sz="2400" dirty="0">
                <a:latin typeface="Times New Roman" panose="02020603050405020304" pitchFamily="18" charset="0"/>
                <a:cs typeface="Times New Roman" panose="02020603050405020304" pitchFamily="18" charset="0"/>
              </a:rPr>
              <a:t>University Advancement investment</a:t>
            </a:r>
          </a:p>
          <a:p>
            <a:r>
              <a:rPr lang="en-US" sz="2400" dirty="0">
                <a:latin typeface="Times New Roman" panose="02020603050405020304" pitchFamily="18" charset="0"/>
                <a:cs typeface="Times New Roman" panose="02020603050405020304" pitchFamily="18" charset="0"/>
              </a:rPr>
              <a:t>Tax law change – employee parking pre-tax benefit</a:t>
            </a:r>
          </a:p>
          <a:p>
            <a:r>
              <a:rPr lang="en-US" sz="2400" dirty="0">
                <a:latin typeface="Times New Roman" panose="02020603050405020304" pitchFamily="18" charset="0"/>
                <a:cs typeface="Times New Roman" panose="02020603050405020304" pitchFamily="18" charset="0"/>
              </a:rPr>
              <a:t>Residence Hall security revamped</a:t>
            </a:r>
          </a:p>
          <a:p>
            <a:endParaRPr lang="en-US" sz="2400" dirty="0"/>
          </a:p>
        </p:txBody>
      </p:sp>
      <p:sp>
        <p:nvSpPr>
          <p:cNvPr id="4" name="Title 1"/>
          <p:cNvSpPr>
            <a:spLocks noGrp="1"/>
          </p:cNvSpPr>
          <p:nvPr>
            <p:ph type="title"/>
          </p:nvPr>
        </p:nvSpPr>
        <p:spPr>
          <a:xfrm>
            <a:off x="401320" y="320040"/>
            <a:ext cx="9550400" cy="541283"/>
          </a:xfrm>
          <a:solidFill>
            <a:schemeClr val="accent5">
              <a:lumMod val="90000"/>
            </a:schemeClr>
          </a:solidFill>
        </p:spPr>
        <p:txBody>
          <a:bodyPr/>
          <a:lstStyle/>
          <a:p>
            <a:pPr algn="ctr"/>
            <a:r>
              <a:rPr lang="en-US" b="1" kern="1200" dirty="0">
                <a:latin typeface="Times New Roman" panose="02020603050405020304" pitchFamily="18" charset="0"/>
                <a:cs typeface="Times New Roman" panose="02020603050405020304" pitchFamily="18" charset="0"/>
              </a:rPr>
              <a:t>Revenue/Costs (Not in Forecast)</a:t>
            </a:r>
          </a:p>
        </p:txBody>
      </p:sp>
    </p:spTree>
    <p:extLst>
      <p:ext uri="{BB962C8B-B14F-4D97-AF65-F5344CB8AC3E}">
        <p14:creationId xmlns:p14="http://schemas.microsoft.com/office/powerpoint/2010/main" val="23424759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4294967295"/>
          </p:nvPr>
        </p:nvSpPr>
        <p:spPr/>
        <p:txBody>
          <a:bodyPr/>
          <a:lstStyle/>
          <a:p>
            <a:fld id="{35B3B1A9-8E6D-429A-97F8-F9D8A7566CF2}" type="slidenum">
              <a:rPr lang="en-US" smtClean="0">
                <a:solidFill>
                  <a:prstClr val="black">
                    <a:tint val="75000"/>
                  </a:prstClr>
                </a:solidFill>
              </a:rPr>
              <a:pPr/>
              <a:t>9</a:t>
            </a:fld>
            <a:endParaRPr lang="en-US" dirty="0">
              <a:solidFill>
                <a:prstClr val="black">
                  <a:tint val="75000"/>
                </a:prstClr>
              </a:solidFill>
            </a:endParaRPr>
          </a:p>
        </p:txBody>
      </p:sp>
      <p:sp>
        <p:nvSpPr>
          <p:cNvPr id="6" name="TextBox 5"/>
          <p:cNvSpPr txBox="1"/>
          <p:nvPr/>
        </p:nvSpPr>
        <p:spPr>
          <a:xfrm>
            <a:off x="754489" y="6446504"/>
            <a:ext cx="9173282" cy="400110"/>
          </a:xfrm>
          <a:prstGeom prst="rect">
            <a:avLst/>
          </a:prstGeom>
          <a:noFill/>
        </p:spPr>
        <p:txBody>
          <a:bodyPr wrap="square" rtlCol="0">
            <a:spAutoFit/>
          </a:bodyPr>
          <a:lstStyle/>
          <a:p>
            <a:r>
              <a:rPr lang="en-US" sz="1000" dirty="0">
                <a:solidFill>
                  <a:prstClr val="black"/>
                </a:solidFill>
              </a:rPr>
              <a:t>Source:  Registrar data (11/26/18)</a:t>
            </a:r>
          </a:p>
          <a:p>
            <a:r>
              <a:rPr lang="en-US" sz="1000" dirty="0">
                <a:solidFill>
                  <a:prstClr val="black"/>
                </a:solidFill>
              </a:rPr>
              <a:t>Note:  Only includes active freshmen who started in fall 2018.  Summer 2018 starters (n=15) not included.</a:t>
            </a:r>
          </a:p>
        </p:txBody>
      </p:sp>
      <p:sp>
        <p:nvSpPr>
          <p:cNvPr id="10" name="Title 1"/>
          <p:cNvSpPr txBox="1">
            <a:spLocks/>
          </p:cNvSpPr>
          <p:nvPr/>
        </p:nvSpPr>
        <p:spPr bwMode="auto">
          <a:xfrm>
            <a:off x="601523" y="223925"/>
            <a:ext cx="10993247" cy="971924"/>
          </a:xfrm>
          <a:prstGeom prst="rect">
            <a:avLst/>
          </a:prstGeom>
          <a:solidFill>
            <a:srgbClr val="A9D0EA"/>
          </a:solidFill>
          <a:ln>
            <a:noFill/>
          </a:ln>
          <a:extLst/>
        </p:spPr>
        <p:txBody>
          <a:bodyPr vert="horz" wrap="square" lIns="91440" tIns="45720" rIns="91440" bIns="45720" numCol="1" anchor="ctr" anchorCtr="0" compatLnSpc="1">
            <a:prstTxWarp prst="textNoShape">
              <a:avLst/>
            </a:prstTxWarp>
          </a:bodyPr>
          <a:lstStyle>
            <a:defPPr>
              <a:defRPr lang="en-US"/>
            </a:defPPr>
            <a:lvl1pPr algn="ctr" eaLnBrk="0" fontAlgn="base" hangingPunct="0">
              <a:spcBef>
                <a:spcPct val="0"/>
              </a:spcBef>
              <a:spcAft>
                <a:spcPct val="0"/>
              </a:spcAft>
              <a:defRPr sz="2800" b="1">
                <a:latin typeface="+mj-lt"/>
                <a:ea typeface="+mj-ea"/>
                <a:cs typeface="+mj-cs"/>
              </a:defRPr>
            </a:lvl1pPr>
            <a:lvl2pPr eaLnBrk="0" fontAlgn="base" hangingPunct="0">
              <a:spcBef>
                <a:spcPct val="0"/>
              </a:spcBef>
              <a:spcAft>
                <a:spcPct val="0"/>
              </a:spcAft>
              <a:defRPr sz="2800">
                <a:latin typeface="Arial Bold" pitchFamily="1" charset="0"/>
                <a:ea typeface="ヒラギノ角ゴ Pro W3" charset="-128"/>
                <a:cs typeface="ヒラギノ角ゴ Pro W3" charset="-128"/>
              </a:defRPr>
            </a:lvl2pPr>
            <a:lvl3pPr eaLnBrk="0" fontAlgn="base" hangingPunct="0">
              <a:spcBef>
                <a:spcPct val="0"/>
              </a:spcBef>
              <a:spcAft>
                <a:spcPct val="0"/>
              </a:spcAft>
              <a:defRPr sz="2800">
                <a:latin typeface="Arial Bold" pitchFamily="1" charset="0"/>
                <a:ea typeface="ヒラギノ角ゴ Pro W3" charset="-128"/>
                <a:cs typeface="ヒラギノ角ゴ Pro W3" charset="-128"/>
              </a:defRPr>
            </a:lvl3pPr>
            <a:lvl4pPr eaLnBrk="0" fontAlgn="base" hangingPunct="0">
              <a:spcBef>
                <a:spcPct val="0"/>
              </a:spcBef>
              <a:spcAft>
                <a:spcPct val="0"/>
              </a:spcAft>
              <a:defRPr sz="2800">
                <a:latin typeface="Arial Bold" pitchFamily="1" charset="0"/>
                <a:ea typeface="ヒラギノ角ゴ Pro W3" charset="-128"/>
                <a:cs typeface="ヒラギノ角ゴ Pro W3" charset="-128"/>
              </a:defRPr>
            </a:lvl4pPr>
            <a:lvl5pPr eaLnBrk="0" fontAlgn="base" hangingPunct="0">
              <a:spcBef>
                <a:spcPct val="0"/>
              </a:spcBef>
              <a:spcAft>
                <a:spcPct val="0"/>
              </a:spcAft>
              <a:defRPr sz="2800">
                <a:latin typeface="Arial Bold" pitchFamily="1" charset="0"/>
                <a:ea typeface="ヒラギノ角ゴ Pro W3" charset="-128"/>
                <a:cs typeface="ヒラギノ角ゴ Pro W3" charset="-128"/>
              </a:defRPr>
            </a:lvl5pPr>
            <a:lvl6pPr marL="457200" fontAlgn="base">
              <a:spcBef>
                <a:spcPct val="0"/>
              </a:spcBef>
              <a:spcAft>
                <a:spcPct val="0"/>
              </a:spcAft>
              <a:defRPr sz="2800">
                <a:solidFill>
                  <a:srgbClr val="005389"/>
                </a:solidFill>
                <a:latin typeface="Arial Bold" pitchFamily="1" charset="0"/>
                <a:ea typeface="ヒラギノ角ゴ Pro W3" charset="-128"/>
                <a:cs typeface="ヒラギノ角ゴ Pro W3" charset="-128"/>
              </a:defRPr>
            </a:lvl6pPr>
            <a:lvl7pPr marL="914400" fontAlgn="base">
              <a:spcBef>
                <a:spcPct val="0"/>
              </a:spcBef>
              <a:spcAft>
                <a:spcPct val="0"/>
              </a:spcAft>
              <a:defRPr sz="2800">
                <a:solidFill>
                  <a:srgbClr val="005389"/>
                </a:solidFill>
                <a:latin typeface="Arial Bold" pitchFamily="1" charset="0"/>
                <a:ea typeface="ヒラギノ角ゴ Pro W3" charset="-128"/>
                <a:cs typeface="ヒラギノ角ゴ Pro W3" charset="-128"/>
              </a:defRPr>
            </a:lvl7pPr>
            <a:lvl8pPr marL="1371600" fontAlgn="base">
              <a:spcBef>
                <a:spcPct val="0"/>
              </a:spcBef>
              <a:spcAft>
                <a:spcPct val="0"/>
              </a:spcAft>
              <a:defRPr sz="2800">
                <a:solidFill>
                  <a:srgbClr val="005389"/>
                </a:solidFill>
                <a:latin typeface="Arial Bold" pitchFamily="1" charset="0"/>
                <a:ea typeface="ヒラギノ角ゴ Pro W3" charset="-128"/>
                <a:cs typeface="ヒラギノ角ゴ Pro W3" charset="-128"/>
              </a:defRPr>
            </a:lvl8pPr>
            <a:lvl9pPr marL="1828800" fontAlgn="base">
              <a:spcBef>
                <a:spcPct val="0"/>
              </a:spcBef>
              <a:spcAft>
                <a:spcPct val="0"/>
              </a:spcAft>
              <a:defRPr sz="2800">
                <a:solidFill>
                  <a:srgbClr val="005389"/>
                </a:solidFill>
                <a:latin typeface="Arial Bold" pitchFamily="1" charset="0"/>
                <a:ea typeface="ヒラギノ角ゴ Pro W3" charset="-128"/>
                <a:cs typeface="ヒラギノ角ゴ Pro W3" charset="-128"/>
              </a:defRPr>
            </a:lvl9pPr>
          </a:lstStyle>
          <a:p>
            <a:r>
              <a:rPr lang="en-US" dirty="0">
                <a:latin typeface="Arial Bold" panose="020B0704020202020204" pitchFamily="34" charset="0"/>
                <a:cs typeface="Arial Bold" panose="020B0704020202020204" pitchFamily="34" charset="0"/>
              </a:rPr>
              <a:t>Freshmen living in the residence halls have registered at a rate 22 percentage points higher, as of Nov 26</a:t>
            </a:r>
          </a:p>
        </p:txBody>
      </p:sp>
      <p:graphicFrame>
        <p:nvGraphicFramePr>
          <p:cNvPr id="7" name="Chart 6"/>
          <p:cNvGraphicFramePr/>
          <p:nvPr>
            <p:extLst>
              <p:ext uri="{D42A27DB-BD31-4B8C-83A1-F6EECF244321}">
                <p14:modId xmlns:p14="http://schemas.microsoft.com/office/powerpoint/2010/main" val="1661277298"/>
              </p:ext>
            </p:extLst>
          </p:nvPr>
        </p:nvGraphicFramePr>
        <p:xfrm>
          <a:off x="2032000" y="1698171"/>
          <a:ext cx="8128000" cy="41148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1" name="Table 10"/>
          <p:cNvGraphicFramePr>
            <a:graphicFrameLocks noGrp="1"/>
          </p:cNvGraphicFramePr>
          <p:nvPr>
            <p:extLst/>
          </p:nvPr>
        </p:nvGraphicFramePr>
        <p:xfrm>
          <a:off x="1799771" y="5845168"/>
          <a:ext cx="8128000" cy="370840"/>
        </p:xfrm>
        <a:graphic>
          <a:graphicData uri="http://schemas.openxmlformats.org/drawingml/2006/table">
            <a:tbl>
              <a:tblPr firstRow="1" bandRow="1">
                <a:tableStyleId>{5C22544A-7EE6-4342-B048-85BDC9FD1C3A}</a:tableStyleId>
              </a:tblPr>
              <a:tblGrid>
                <a:gridCol w="878115">
                  <a:extLst>
                    <a:ext uri="{9D8B030D-6E8A-4147-A177-3AD203B41FA5}">
                      <a16:colId xmlns:a16="http://schemas.microsoft.com/office/drawing/2014/main" val="20000"/>
                    </a:ext>
                  </a:extLst>
                </a:gridCol>
                <a:gridCol w="2302328">
                  <a:extLst>
                    <a:ext uri="{9D8B030D-6E8A-4147-A177-3AD203B41FA5}">
                      <a16:colId xmlns:a16="http://schemas.microsoft.com/office/drawing/2014/main" val="20001"/>
                    </a:ext>
                  </a:extLst>
                </a:gridCol>
                <a:gridCol w="2628900">
                  <a:extLst>
                    <a:ext uri="{9D8B030D-6E8A-4147-A177-3AD203B41FA5}">
                      <a16:colId xmlns:a16="http://schemas.microsoft.com/office/drawing/2014/main" val="20002"/>
                    </a:ext>
                  </a:extLst>
                </a:gridCol>
                <a:gridCol w="2318657">
                  <a:extLst>
                    <a:ext uri="{9D8B030D-6E8A-4147-A177-3AD203B41FA5}">
                      <a16:colId xmlns:a16="http://schemas.microsoft.com/office/drawing/2014/main" val="20003"/>
                    </a:ext>
                  </a:extLst>
                </a:gridCol>
              </a:tblGrid>
              <a:tr h="370840">
                <a:tc>
                  <a:txBody>
                    <a:bodyPr/>
                    <a:lstStyle/>
                    <a:p>
                      <a:pPr algn="l" fontAlgn="ctr"/>
                      <a:r>
                        <a:rPr lang="en-US" sz="1400" b="1" i="0" u="none" strike="noStrike" dirty="0">
                          <a:solidFill>
                            <a:srgbClr val="000000"/>
                          </a:solidFill>
                          <a:effectLst/>
                          <a:latin typeface="Calibri" panose="020F0502020204030204" pitchFamily="34" charset="0"/>
                        </a:rPr>
                        <a:t> TOTAL</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sz="1400" b="0" i="0" u="none" strike="noStrike" dirty="0">
                          <a:solidFill>
                            <a:srgbClr val="000000"/>
                          </a:solidFill>
                          <a:effectLst/>
                          <a:latin typeface="Calibri" panose="020F0502020204030204" pitchFamily="34" charset="0"/>
                        </a:rPr>
                        <a:t>963</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sz="1400" b="0" i="0" u="none" strike="noStrike" dirty="0">
                          <a:solidFill>
                            <a:srgbClr val="000000"/>
                          </a:solidFill>
                          <a:effectLst/>
                          <a:latin typeface="Calibri" panose="020F0502020204030204" pitchFamily="34" charset="0"/>
                        </a:rPr>
                        <a:t>1301</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sz="1400" b="0" i="0" u="none" strike="noStrike" dirty="0">
                          <a:solidFill>
                            <a:srgbClr val="000000"/>
                          </a:solidFill>
                          <a:effectLst/>
                          <a:latin typeface="Calibri" panose="020F0502020204030204" pitchFamily="34" charset="0"/>
                        </a:rPr>
                        <a:t>2264</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2424258913"/>
      </p:ext>
    </p:extLst>
  </p:cSld>
  <p:clrMapOvr>
    <a:masterClrMapping/>
  </p:clrMapOvr>
</p:sld>
</file>

<file path=ppt/theme/theme1.xml><?xml version="1.0" encoding="utf-8"?>
<a:theme xmlns:a="http://schemas.openxmlformats.org/drawingml/2006/main" name="Blank Presentation">
  <a:themeElements>
    <a:clrScheme name="Custom 2">
      <a:dk1>
        <a:srgbClr val="005A8B"/>
      </a:dk1>
      <a:lt1>
        <a:srgbClr val="FFFFFF"/>
      </a:lt1>
      <a:dk2>
        <a:srgbClr val="A0CFEB"/>
      </a:dk2>
      <a:lt2>
        <a:srgbClr val="A79E70"/>
      </a:lt2>
      <a:accent1>
        <a:srgbClr val="D47600"/>
      </a:accent1>
      <a:accent2>
        <a:srgbClr val="988F86"/>
      </a:accent2>
      <a:accent3>
        <a:srgbClr val="C59217"/>
      </a:accent3>
      <a:accent4>
        <a:srgbClr val="A33F1F"/>
      </a:accent4>
      <a:accent5>
        <a:srgbClr val="CDE4F3"/>
      </a:accent5>
      <a:accent6>
        <a:srgbClr val="B28414"/>
      </a:accent6>
      <a:hlink>
        <a:srgbClr val="D47600"/>
      </a:hlink>
      <a:folHlink>
        <a:srgbClr val="A33F1F"/>
      </a:folHlink>
    </a:clrScheme>
    <a:fontScheme name="Blank Presentation">
      <a:majorFont>
        <a:latin typeface="Arial Bold"/>
        <a:ea typeface="ヒラギノ角ゴ Pro W3"/>
        <a:cs typeface="ヒラギノ角ゴ Pro W3"/>
      </a:majorFont>
      <a:minorFont>
        <a:latin typeface="Arial"/>
        <a:ea typeface="ヒラギノ角ゴ Pro W3"/>
        <a:cs typeface="ヒラギノ角ゴ Pro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Arial" charset="0"/>
            <a:ea typeface="ヒラギノ角ゴ Pro W3" charset="-128"/>
            <a:cs typeface="ヒラギノ角ゴ Pro W3"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Arial" charset="0"/>
            <a:ea typeface="ヒラギノ角ゴ Pro W3" charset="-128"/>
            <a:cs typeface="ヒラギノ角ゴ Pro W3" charset="-128"/>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Blank Presentation 13">
        <a:dk1>
          <a:srgbClr val="FFFFFF"/>
        </a:dk1>
        <a:lt1>
          <a:srgbClr val="FFFFFF"/>
        </a:lt1>
        <a:dk2>
          <a:srgbClr val="FFFFFF"/>
        </a:dk2>
        <a:lt2>
          <a:srgbClr val="005A8B"/>
        </a:lt2>
        <a:accent1>
          <a:srgbClr val="A0CFEB"/>
        </a:accent1>
        <a:accent2>
          <a:srgbClr val="C59217"/>
        </a:accent2>
        <a:accent3>
          <a:srgbClr val="FFFFFF"/>
        </a:accent3>
        <a:accent4>
          <a:srgbClr val="DADADA"/>
        </a:accent4>
        <a:accent5>
          <a:srgbClr val="CDE4F3"/>
        </a:accent5>
        <a:accent6>
          <a:srgbClr val="B28414"/>
        </a:accent6>
        <a:hlink>
          <a:srgbClr val="FFFFFF"/>
        </a:hlink>
        <a:folHlink>
          <a:srgbClr val="FFFFFF"/>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2_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spPr>
      <a:bodyPr wrap="square" rtlCol="0">
        <a:spAutoFit/>
      </a:bodyPr>
      <a:lstStyle>
        <a:defPPr marL="91440" indent="-91440">
          <a:buFont typeface="Arial" panose="020B0604020202020204" pitchFamily="34" charset="0"/>
          <a:buChar char="•"/>
          <a:defRPr sz="1050" dirty="0" smtClean="0"/>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19328</TotalTime>
  <Words>2743</Words>
  <Application>Microsoft Macintosh PowerPoint</Application>
  <PresentationFormat>Widescreen</PresentationFormat>
  <Paragraphs>504</Paragraphs>
  <Slides>39</Slides>
  <Notes>39</Notes>
  <HiddenSlides>0</HiddenSlides>
  <MMClips>0</MMClips>
  <ScaleCrop>false</ScaleCrop>
  <HeadingPairs>
    <vt:vector size="6" baseType="variant">
      <vt:variant>
        <vt:lpstr>Fonts Used</vt:lpstr>
      </vt:variant>
      <vt:variant>
        <vt:i4>7</vt:i4>
      </vt:variant>
      <vt:variant>
        <vt:lpstr>Theme</vt:lpstr>
      </vt:variant>
      <vt:variant>
        <vt:i4>2</vt:i4>
      </vt:variant>
      <vt:variant>
        <vt:lpstr>Slide Titles</vt:lpstr>
      </vt:variant>
      <vt:variant>
        <vt:i4>39</vt:i4>
      </vt:variant>
    </vt:vector>
  </HeadingPairs>
  <TitlesOfParts>
    <vt:vector size="48" baseType="lpstr">
      <vt:lpstr>Arial</vt:lpstr>
      <vt:lpstr>Arial Bold</vt:lpstr>
      <vt:lpstr>Calibri</vt:lpstr>
      <vt:lpstr>Calibri Light</vt:lpstr>
      <vt:lpstr>Lucida Grande</vt:lpstr>
      <vt:lpstr>Times New Roman</vt:lpstr>
      <vt:lpstr>Wingdings</vt:lpstr>
      <vt:lpstr>Blank Presentation</vt:lpstr>
      <vt:lpstr>2_Office Theme</vt:lpstr>
      <vt:lpstr>Town Hall Meeting </vt:lpstr>
      <vt:lpstr>Agenda</vt:lpstr>
      <vt:lpstr>PowerPoint Presentation</vt:lpstr>
      <vt:lpstr>  </vt:lpstr>
      <vt:lpstr>PowerPoint Presentation</vt:lpstr>
      <vt:lpstr>PowerPoint Presentation</vt:lpstr>
      <vt:lpstr>PowerPoint Presentation</vt:lpstr>
      <vt:lpstr>Revenue/Costs (Not in Forecast)</vt:lpstr>
      <vt:lpstr>PowerPoint Presentation</vt:lpstr>
      <vt:lpstr>PowerPoint Presentation</vt:lpstr>
      <vt:lpstr> Positive Outlook for the Fall 2019 Freshman Class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  </vt:lpstr>
      <vt:lpstr>  </vt:lpstr>
      <vt:lpstr>  </vt:lpstr>
      <vt:lpstr>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Capital Projects – Completed/Nearing Completion</vt:lpstr>
      <vt:lpstr>Capital Projects - Upcoming</vt:lpstr>
      <vt:lpstr>PowerPoint Presentation</vt:lpstr>
      <vt:lpstr>Planning Efforts Upcoming or Underway</vt:lpstr>
      <vt:lpstr>PowerPoint Presentation</vt:lpstr>
      <vt:lpstr>Improving Leadership Management</vt:lpstr>
      <vt:lpstr>Shared Services</vt:lpstr>
      <vt:lpstr>PowerPoint Presentation</vt:lpstr>
    </vt:vector>
  </TitlesOfParts>
  <Company>$Kirsten.Rutkowski @Q-3-14 /7-5191/ Desktop1</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Chart of Accounts</dc:title>
  <dc:creator>Kirsten R Rutkowski</dc:creator>
  <cp:lastModifiedBy>Colleen Locke</cp:lastModifiedBy>
  <cp:revision>604</cp:revision>
  <cp:lastPrinted>2019-01-08T20:18:06Z</cp:lastPrinted>
  <dcterms:created xsi:type="dcterms:W3CDTF">2014-10-30T14:27:44Z</dcterms:created>
  <dcterms:modified xsi:type="dcterms:W3CDTF">2019-01-08T20:32:36Z</dcterms:modified>
</cp:coreProperties>
</file>