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45"/>
  </p:notesMasterIdLst>
  <p:handoutMasterIdLst>
    <p:handoutMasterId r:id="rId46"/>
  </p:handoutMasterIdLst>
  <p:sldIdLst>
    <p:sldId id="267" r:id="rId5"/>
    <p:sldId id="306" r:id="rId6"/>
    <p:sldId id="431" r:id="rId7"/>
    <p:sldId id="461" r:id="rId8"/>
    <p:sldId id="440" r:id="rId9"/>
    <p:sldId id="505" r:id="rId10"/>
    <p:sldId id="479" r:id="rId11"/>
    <p:sldId id="443" r:id="rId12"/>
    <p:sldId id="473" r:id="rId13"/>
    <p:sldId id="482" r:id="rId14"/>
    <p:sldId id="506" r:id="rId15"/>
    <p:sldId id="510" r:id="rId16"/>
    <p:sldId id="456" r:id="rId17"/>
    <p:sldId id="454" r:id="rId18"/>
    <p:sldId id="457" r:id="rId19"/>
    <p:sldId id="476" r:id="rId20"/>
    <p:sldId id="507" r:id="rId21"/>
    <p:sldId id="455" r:id="rId22"/>
    <p:sldId id="483" r:id="rId23"/>
    <p:sldId id="448" r:id="rId24"/>
    <p:sldId id="447" r:id="rId25"/>
    <p:sldId id="511" r:id="rId26"/>
    <p:sldId id="451" r:id="rId27"/>
    <p:sldId id="433" r:id="rId28"/>
    <p:sldId id="462" r:id="rId29"/>
    <p:sldId id="463" r:id="rId30"/>
    <p:sldId id="464" r:id="rId31"/>
    <p:sldId id="465" r:id="rId32"/>
    <p:sldId id="257" r:id="rId33"/>
    <p:sldId id="261" r:id="rId34"/>
    <p:sldId id="491" r:id="rId35"/>
    <p:sldId id="270" r:id="rId36"/>
    <p:sldId id="264" r:id="rId37"/>
    <p:sldId id="268" r:id="rId38"/>
    <p:sldId id="269" r:id="rId39"/>
    <p:sldId id="266" r:id="rId40"/>
    <p:sldId id="435" r:id="rId41"/>
    <p:sldId id="256" r:id="rId42"/>
    <p:sldId id="484" r:id="rId43"/>
    <p:sldId id="509" r:id="rId4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0A5A8E-4579-406C-8155-4C9D41D2D7CD}">
          <p14:sldIdLst>
            <p14:sldId id="267"/>
            <p14:sldId id="306"/>
            <p14:sldId id="431"/>
            <p14:sldId id="461"/>
            <p14:sldId id="440"/>
            <p14:sldId id="505"/>
            <p14:sldId id="479"/>
            <p14:sldId id="443"/>
            <p14:sldId id="473"/>
            <p14:sldId id="482"/>
            <p14:sldId id="506"/>
            <p14:sldId id="510"/>
            <p14:sldId id="456"/>
            <p14:sldId id="454"/>
            <p14:sldId id="457"/>
            <p14:sldId id="476"/>
            <p14:sldId id="507"/>
            <p14:sldId id="455"/>
            <p14:sldId id="483"/>
            <p14:sldId id="448"/>
            <p14:sldId id="447"/>
            <p14:sldId id="511"/>
            <p14:sldId id="451"/>
            <p14:sldId id="433"/>
            <p14:sldId id="462"/>
            <p14:sldId id="463"/>
            <p14:sldId id="464"/>
            <p14:sldId id="465"/>
            <p14:sldId id="257"/>
            <p14:sldId id="261"/>
            <p14:sldId id="491"/>
            <p14:sldId id="270"/>
            <p14:sldId id="264"/>
            <p14:sldId id="268"/>
            <p14:sldId id="269"/>
            <p14:sldId id="266"/>
            <p14:sldId id="435"/>
            <p14:sldId id="256"/>
            <p14:sldId id="484"/>
            <p14:sldId id="50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Giuliani" initials="CG" lastIdx="8" clrIdx="0"/>
  <p:cmAuthor id="2" name="Marie Bowen" initials="M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308"/>
    <a:srgbClr val="FB8FEE"/>
    <a:srgbClr val="008A3E"/>
    <a:srgbClr val="C9A6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59" autoAdjust="0"/>
    <p:restoredTop sz="78980" autoAdjust="0"/>
  </p:normalViewPr>
  <p:slideViewPr>
    <p:cSldViewPr snapToGrid="0">
      <p:cViewPr varScale="1">
        <p:scale>
          <a:sx n="100" d="100"/>
          <a:sy n="100" d="100"/>
        </p:scale>
        <p:origin x="1157" y="5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47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rgbClr val="000000"/>
                </a:solidFill>
                <a:latin typeface="+mn-lt"/>
                <a:ea typeface="+mn-ea"/>
                <a:cs typeface="+mn-cs"/>
              </a:defRPr>
            </a:pPr>
            <a:r>
              <a:rPr lang="en-US" dirty="0"/>
              <a:t>Qualifying Expenses Indicated by Applicants</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Expense Category</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Food</c:v>
                </c:pt>
                <c:pt idx="1">
                  <c:v>Connectivity</c:v>
                </c:pt>
                <c:pt idx="2">
                  <c:v>Technology</c:v>
                </c:pt>
                <c:pt idx="3">
                  <c:v>Materials/Supplies</c:v>
                </c:pt>
                <c:pt idx="4">
                  <c:v>Housing</c:v>
                </c:pt>
                <c:pt idx="5">
                  <c:v>Healthcare</c:v>
                </c:pt>
                <c:pt idx="6">
                  <c:v>Childcare</c:v>
                </c:pt>
              </c:strCache>
            </c:strRef>
          </c:cat>
          <c:val>
            <c:numRef>
              <c:f>Sheet1!$B$2:$B$8</c:f>
              <c:numCache>
                <c:formatCode>General</c:formatCode>
                <c:ptCount val="7"/>
                <c:pt idx="0">
                  <c:v>1734</c:v>
                </c:pt>
                <c:pt idx="1">
                  <c:v>1673</c:v>
                </c:pt>
                <c:pt idx="2">
                  <c:v>1345</c:v>
                </c:pt>
                <c:pt idx="3">
                  <c:v>1256</c:v>
                </c:pt>
                <c:pt idx="4">
                  <c:v>1145</c:v>
                </c:pt>
                <c:pt idx="5">
                  <c:v>404</c:v>
                </c:pt>
                <c:pt idx="6">
                  <c:v>158</c:v>
                </c:pt>
              </c:numCache>
            </c:numRef>
          </c:val>
          <c:extLst>
            <c:ext xmlns:c16="http://schemas.microsoft.com/office/drawing/2014/chart" uri="{C3380CC4-5D6E-409C-BE32-E72D297353CC}">
              <c16:uniqueId val="{00000000-55B0-44EE-AA36-28DB0D42E042}"/>
            </c:ext>
          </c:extLst>
        </c:ser>
        <c:dLbls>
          <c:showLegendKey val="0"/>
          <c:showVal val="0"/>
          <c:showCatName val="0"/>
          <c:showSerName val="0"/>
          <c:showPercent val="0"/>
          <c:showBubbleSize val="0"/>
        </c:dLbls>
        <c:gapWidth val="50"/>
        <c:overlap val="-27"/>
        <c:axId val="525298304"/>
        <c:axId val="525294776"/>
      </c:barChart>
      <c:catAx>
        <c:axId val="52529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crossAx val="525294776"/>
        <c:crosses val="autoZero"/>
        <c:auto val="1"/>
        <c:lblAlgn val="ctr"/>
        <c:lblOffset val="100"/>
        <c:noMultiLvlLbl val="0"/>
      </c:catAx>
      <c:valAx>
        <c:axId val="5252947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en-US"/>
          </a:p>
        </c:txPr>
        <c:crossAx val="525298304"/>
        <c:crosses val="autoZero"/>
        <c:crossBetween val="between"/>
        <c:majorUnit val="400"/>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solidFill>
            <a:srgbClr val="000000"/>
          </a:solidFill>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8D0156-3985-4C23-82EB-6BFF7C6DB83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146CA326-997A-4F33-A214-5FBAC6A7157E}">
      <dgm:prSet phldrT="[Text]" custT="1"/>
      <dgm:spPr>
        <a:solidFill>
          <a:schemeClr val="bg2">
            <a:lumMod val="75000"/>
          </a:schemeClr>
        </a:solidFill>
      </dgm:spPr>
      <dgm:t>
        <a:bodyPr/>
        <a:lstStyle/>
        <a:p>
          <a:r>
            <a:rPr lang="en-US" sz="1600" dirty="0">
              <a:solidFill>
                <a:schemeClr val="bg1"/>
              </a:solidFill>
            </a:rPr>
            <a:t>CARES Act</a:t>
          </a:r>
        </a:p>
        <a:p>
          <a:r>
            <a:rPr lang="en-US" sz="1600" dirty="0">
              <a:solidFill>
                <a:schemeClr val="bg1"/>
              </a:solidFill>
            </a:rPr>
            <a:t>($2 trillion)</a:t>
          </a:r>
        </a:p>
      </dgm:t>
    </dgm:pt>
    <dgm:pt modelId="{02DABD8B-BCD1-4718-8A1E-7C105AF8C642}" type="parTrans" cxnId="{1186A1F4-817F-4CD3-BC3E-BE55017C200A}">
      <dgm:prSet/>
      <dgm:spPr/>
      <dgm:t>
        <a:bodyPr/>
        <a:lstStyle/>
        <a:p>
          <a:endParaRPr lang="en-US"/>
        </a:p>
      </dgm:t>
    </dgm:pt>
    <dgm:pt modelId="{87B07FB8-B8F4-475B-8B29-AB6445D98F15}" type="sibTrans" cxnId="{1186A1F4-817F-4CD3-BC3E-BE55017C200A}">
      <dgm:prSet/>
      <dgm:spPr/>
      <dgm:t>
        <a:bodyPr/>
        <a:lstStyle/>
        <a:p>
          <a:endParaRPr lang="en-US"/>
        </a:p>
      </dgm:t>
    </dgm:pt>
    <dgm:pt modelId="{3372E7A0-9A5A-4E08-A4BF-F3EA3054C3BF}">
      <dgm:prSet phldrT="[Text]" custT="1"/>
      <dgm:spPr>
        <a:solidFill>
          <a:schemeClr val="bg2">
            <a:lumMod val="75000"/>
          </a:schemeClr>
        </a:solidFill>
      </dgm:spPr>
      <dgm:t>
        <a:bodyPr/>
        <a:lstStyle/>
        <a:p>
          <a:r>
            <a:rPr lang="en-US" sz="1600" dirty="0">
              <a:solidFill>
                <a:schemeClr val="bg1"/>
              </a:solidFill>
            </a:rPr>
            <a:t>Education Stabilization Appropriation</a:t>
          </a:r>
        </a:p>
        <a:p>
          <a:r>
            <a:rPr lang="en-US" sz="1600" dirty="0">
              <a:solidFill>
                <a:schemeClr val="bg1"/>
              </a:solidFill>
            </a:rPr>
            <a:t>($30.75 billion)</a:t>
          </a:r>
        </a:p>
      </dgm:t>
    </dgm:pt>
    <dgm:pt modelId="{AC194A72-446B-4D81-9A6D-E2BC090ED4CD}" type="parTrans" cxnId="{BCB32818-57C5-4D6C-9201-6D06FA4CB098}">
      <dgm:prSet/>
      <dgm:spPr>
        <a:ln>
          <a:solidFill>
            <a:schemeClr val="accent1"/>
          </a:solidFill>
          <a:headEnd type="none" w="med" len="med"/>
          <a:tailEnd type="arrow" w="med" len="med"/>
        </a:ln>
      </dgm:spPr>
      <dgm:t>
        <a:bodyPr/>
        <a:lstStyle/>
        <a:p>
          <a:endParaRPr lang="en-US" dirty="0"/>
        </a:p>
      </dgm:t>
    </dgm:pt>
    <dgm:pt modelId="{DED38B13-7843-4A2E-8D1E-9052319B624B}" type="sibTrans" cxnId="{BCB32818-57C5-4D6C-9201-6D06FA4CB098}">
      <dgm:prSet/>
      <dgm:spPr/>
      <dgm:t>
        <a:bodyPr/>
        <a:lstStyle/>
        <a:p>
          <a:endParaRPr lang="en-US"/>
        </a:p>
      </dgm:t>
    </dgm:pt>
    <dgm:pt modelId="{556F0253-EBED-499B-B28C-E031E0157C19}">
      <dgm:prSet phldrT="[Text]" custT="1"/>
      <dgm:spPr>
        <a:solidFill>
          <a:srgbClr val="AFDC7E"/>
        </a:solidFill>
      </dgm:spPr>
      <dgm:t>
        <a:bodyPr/>
        <a:lstStyle/>
        <a:p>
          <a:r>
            <a:rPr lang="en-US" sz="1400" dirty="0">
              <a:solidFill>
                <a:schemeClr val="tx1"/>
              </a:solidFill>
            </a:rPr>
            <a:t>Governor’s Education Relief Fund</a:t>
          </a:r>
        </a:p>
        <a:p>
          <a:r>
            <a:rPr lang="en-US" sz="1400" dirty="0">
              <a:solidFill>
                <a:schemeClr val="tx1"/>
              </a:solidFill>
            </a:rPr>
            <a:t>($2.95 billion)</a:t>
          </a:r>
        </a:p>
        <a:p>
          <a:r>
            <a:rPr lang="en-US" sz="1400" dirty="0">
              <a:solidFill>
                <a:schemeClr val="tx1"/>
              </a:solidFill>
            </a:rPr>
            <a:t>(Both higher ed. &amp;      K-12)</a:t>
          </a:r>
        </a:p>
      </dgm:t>
    </dgm:pt>
    <dgm:pt modelId="{B602A51A-A3AA-40FF-9CEE-008033C2968F}" type="parTrans" cxnId="{DF0A90A3-301F-450E-B45E-3DA9551560D4}">
      <dgm:prSet/>
      <dgm:spPr>
        <a:ln>
          <a:solidFill>
            <a:schemeClr val="accent1"/>
          </a:solidFill>
          <a:headEnd type="none" w="med" len="med"/>
          <a:tailEnd type="arrow" w="med" len="med"/>
        </a:ln>
      </dgm:spPr>
      <dgm:t>
        <a:bodyPr/>
        <a:lstStyle/>
        <a:p>
          <a:endParaRPr lang="en-US" dirty="0"/>
        </a:p>
      </dgm:t>
    </dgm:pt>
    <dgm:pt modelId="{5E71D89F-AE96-4181-9FCF-9071C5678910}" type="sibTrans" cxnId="{DF0A90A3-301F-450E-B45E-3DA9551560D4}">
      <dgm:prSet/>
      <dgm:spPr/>
      <dgm:t>
        <a:bodyPr/>
        <a:lstStyle/>
        <a:p>
          <a:endParaRPr lang="en-US"/>
        </a:p>
      </dgm:t>
    </dgm:pt>
    <dgm:pt modelId="{8197484A-DB38-4378-8EEC-26A091FD81C2}">
      <dgm:prSet phldrT="[Text]" custT="1"/>
      <dgm:spPr>
        <a:solidFill>
          <a:srgbClr val="0070C0"/>
        </a:solidFill>
      </dgm:spPr>
      <dgm:t>
        <a:bodyPr/>
        <a:lstStyle/>
        <a:p>
          <a:r>
            <a:rPr lang="en-US" sz="1400" dirty="0">
              <a:solidFill>
                <a:schemeClr val="bg1"/>
              </a:solidFill>
            </a:rPr>
            <a:t>Higher Education Emergency Relief Fund</a:t>
          </a:r>
        </a:p>
        <a:p>
          <a:r>
            <a:rPr lang="en-US" sz="1400" dirty="0">
              <a:solidFill>
                <a:schemeClr val="bg1"/>
              </a:solidFill>
            </a:rPr>
            <a:t>($14.24 billion)</a:t>
          </a:r>
        </a:p>
      </dgm:t>
    </dgm:pt>
    <dgm:pt modelId="{F28D2144-8960-4FE1-B859-887BD8D73F4A}" type="parTrans" cxnId="{E3BC773B-AF87-4F90-B320-5F27774D4863}">
      <dgm:prSet/>
      <dgm:spPr>
        <a:ln>
          <a:solidFill>
            <a:schemeClr val="accent1"/>
          </a:solidFill>
          <a:headEnd type="none" w="med" len="med"/>
          <a:tailEnd type="arrow" w="med" len="med"/>
        </a:ln>
      </dgm:spPr>
      <dgm:t>
        <a:bodyPr/>
        <a:lstStyle/>
        <a:p>
          <a:endParaRPr lang="en-US" dirty="0"/>
        </a:p>
      </dgm:t>
    </dgm:pt>
    <dgm:pt modelId="{FE04E9F3-1131-4E6A-99FD-152FE838F262}" type="sibTrans" cxnId="{E3BC773B-AF87-4F90-B320-5F27774D4863}">
      <dgm:prSet/>
      <dgm:spPr/>
      <dgm:t>
        <a:bodyPr/>
        <a:lstStyle/>
        <a:p>
          <a:endParaRPr lang="en-US"/>
        </a:p>
      </dgm:t>
    </dgm:pt>
    <dgm:pt modelId="{9E21AE87-B6D2-4C5C-BE2A-4F6CD4D7AD3F}">
      <dgm:prSet phldrT="[Text]" custT="1"/>
      <dgm:spPr>
        <a:solidFill>
          <a:srgbClr val="0070C0"/>
        </a:solidFill>
      </dgm:spPr>
      <dgm:t>
        <a:bodyPr/>
        <a:lstStyle/>
        <a:p>
          <a:r>
            <a:rPr lang="en-US" sz="1400" b="1" dirty="0">
              <a:solidFill>
                <a:schemeClr val="bg1"/>
              </a:solidFill>
            </a:rPr>
            <a:t>90%</a:t>
          </a:r>
          <a:r>
            <a:rPr lang="en-US" sz="1400" dirty="0">
              <a:solidFill>
                <a:schemeClr val="bg1"/>
              </a:solidFill>
            </a:rPr>
            <a:t> ($12.5 billion) awarded through formula </a:t>
          </a:r>
        </a:p>
        <a:p>
          <a:r>
            <a:rPr lang="en-US" sz="1400" dirty="0">
              <a:solidFill>
                <a:schemeClr val="bg1"/>
              </a:solidFill>
            </a:rPr>
            <a:t>(75% Pell recipient enrollment, 25% non-Pell enrollment)</a:t>
          </a:r>
        </a:p>
      </dgm:t>
    </dgm:pt>
    <dgm:pt modelId="{557A9874-41F9-4832-95E6-0FC967C07D5E}" type="parTrans" cxnId="{77EAC2E4-926C-476E-B555-3918DC504839}">
      <dgm:prSet/>
      <dgm:spPr>
        <a:ln>
          <a:solidFill>
            <a:schemeClr val="accent1"/>
          </a:solidFill>
          <a:headEnd type="none" w="med" len="med"/>
          <a:tailEnd type="arrow" w="med" len="med"/>
        </a:ln>
      </dgm:spPr>
      <dgm:t>
        <a:bodyPr/>
        <a:lstStyle/>
        <a:p>
          <a:endParaRPr lang="en-US" dirty="0"/>
        </a:p>
      </dgm:t>
    </dgm:pt>
    <dgm:pt modelId="{90B71C7E-81F7-42B2-95B0-C48BCE838D16}" type="sibTrans" cxnId="{77EAC2E4-926C-476E-B555-3918DC504839}">
      <dgm:prSet/>
      <dgm:spPr/>
      <dgm:t>
        <a:bodyPr/>
        <a:lstStyle/>
        <a:p>
          <a:endParaRPr lang="en-US"/>
        </a:p>
      </dgm:t>
    </dgm:pt>
    <dgm:pt modelId="{DFBAD221-2732-41B9-811A-219B3FE25677}">
      <dgm:prSet phldrT="[Text]" custT="1"/>
      <dgm:spPr>
        <a:solidFill>
          <a:schemeClr val="bg2">
            <a:lumMod val="75000"/>
          </a:schemeClr>
        </a:solidFill>
      </dgm:spPr>
      <dgm:t>
        <a:bodyPr/>
        <a:lstStyle/>
        <a:p>
          <a:r>
            <a:rPr lang="en-US" sz="1400" b="1" dirty="0">
              <a:solidFill>
                <a:schemeClr val="bg1"/>
              </a:solidFill>
            </a:rPr>
            <a:t>7.5%</a:t>
          </a:r>
          <a:r>
            <a:rPr lang="en-US" sz="1400" dirty="0">
              <a:solidFill>
                <a:schemeClr val="bg1"/>
              </a:solidFill>
            </a:rPr>
            <a:t> ($992 million) to HBCUs and MSIs</a:t>
          </a:r>
        </a:p>
      </dgm:t>
    </dgm:pt>
    <dgm:pt modelId="{D152ABCD-A1A1-4651-9DBB-B38A4ED8709B}" type="parTrans" cxnId="{C85839A5-360B-4284-961E-2255039E9FA4}">
      <dgm:prSet/>
      <dgm:spPr>
        <a:ln>
          <a:solidFill>
            <a:schemeClr val="accent1"/>
          </a:solidFill>
          <a:headEnd type="none" w="med" len="med"/>
          <a:tailEnd type="arrow" w="med" len="med"/>
        </a:ln>
      </dgm:spPr>
      <dgm:t>
        <a:bodyPr/>
        <a:lstStyle/>
        <a:p>
          <a:endParaRPr lang="en-US" dirty="0"/>
        </a:p>
      </dgm:t>
    </dgm:pt>
    <dgm:pt modelId="{65027429-ECE0-4F5B-8714-1D0830EF9B1C}" type="sibTrans" cxnId="{C85839A5-360B-4284-961E-2255039E9FA4}">
      <dgm:prSet/>
      <dgm:spPr/>
      <dgm:t>
        <a:bodyPr/>
        <a:lstStyle/>
        <a:p>
          <a:endParaRPr lang="en-US"/>
        </a:p>
      </dgm:t>
    </dgm:pt>
    <dgm:pt modelId="{561BCF4D-6CF7-4629-9819-CF250D716117}">
      <dgm:prSet phldrT="[Text]" custT="1"/>
      <dgm:spPr>
        <a:solidFill>
          <a:schemeClr val="bg2">
            <a:lumMod val="75000"/>
          </a:schemeClr>
        </a:solidFill>
      </dgm:spPr>
      <dgm:t>
        <a:bodyPr/>
        <a:lstStyle/>
        <a:p>
          <a:r>
            <a:rPr lang="en-US" sz="1400" b="1" dirty="0">
              <a:solidFill>
                <a:schemeClr val="bg1"/>
              </a:solidFill>
            </a:rPr>
            <a:t>2.5%</a:t>
          </a:r>
          <a:r>
            <a:rPr lang="en-US" sz="1400" dirty="0">
              <a:solidFill>
                <a:schemeClr val="bg1"/>
              </a:solidFill>
            </a:rPr>
            <a:t> ($331 million) to small institutions with unmet need</a:t>
          </a:r>
        </a:p>
      </dgm:t>
    </dgm:pt>
    <dgm:pt modelId="{09A9F029-7C7C-4A2F-9B02-8CCD94333400}" type="parTrans" cxnId="{F98FA4E9-E23A-4CCD-AC4B-111EC455055F}">
      <dgm:prSet/>
      <dgm:spPr>
        <a:ln>
          <a:solidFill>
            <a:schemeClr val="accent1"/>
          </a:solidFill>
          <a:headEnd type="none" w="med" len="med"/>
          <a:tailEnd type="arrow" w="med" len="med"/>
        </a:ln>
      </dgm:spPr>
      <dgm:t>
        <a:bodyPr/>
        <a:lstStyle/>
        <a:p>
          <a:endParaRPr lang="en-US" dirty="0"/>
        </a:p>
      </dgm:t>
    </dgm:pt>
    <dgm:pt modelId="{1A996AC8-A393-475D-85B1-5A841A041371}" type="sibTrans" cxnId="{F98FA4E9-E23A-4CCD-AC4B-111EC455055F}">
      <dgm:prSet/>
      <dgm:spPr/>
      <dgm:t>
        <a:bodyPr/>
        <a:lstStyle/>
        <a:p>
          <a:endParaRPr lang="en-US"/>
        </a:p>
      </dgm:t>
    </dgm:pt>
    <dgm:pt modelId="{98BCA9C6-3A47-49ED-B35C-E318CACE1DF7}">
      <dgm:prSet phldrT="[Text]" custT="1"/>
      <dgm:spPr>
        <a:solidFill>
          <a:schemeClr val="bg2">
            <a:lumMod val="75000"/>
          </a:schemeClr>
        </a:solidFill>
      </dgm:spPr>
      <dgm:t>
        <a:bodyPr/>
        <a:lstStyle/>
        <a:p>
          <a:r>
            <a:rPr lang="en-US" sz="1400" dirty="0">
              <a:solidFill>
                <a:schemeClr val="bg1"/>
              </a:solidFill>
            </a:rPr>
            <a:t>Elem. &amp; Secondary Ed. Emergency Relief Fund</a:t>
          </a:r>
        </a:p>
        <a:p>
          <a:r>
            <a:rPr lang="en-US" sz="1400" dirty="0">
              <a:solidFill>
                <a:schemeClr val="bg1"/>
              </a:solidFill>
            </a:rPr>
            <a:t>($13.5 billion)</a:t>
          </a:r>
        </a:p>
        <a:p>
          <a:r>
            <a:rPr lang="en-US" sz="1400" dirty="0">
              <a:solidFill>
                <a:schemeClr val="bg1"/>
              </a:solidFill>
            </a:rPr>
            <a:t>(Granted to states, 90% sub-granted to local districts)</a:t>
          </a:r>
        </a:p>
      </dgm:t>
    </dgm:pt>
    <dgm:pt modelId="{BAF447C6-78BA-4C2B-B23C-5DD054CF0352}" type="parTrans" cxnId="{C4042295-599A-46AB-B954-1164D9187C43}">
      <dgm:prSet/>
      <dgm:spPr>
        <a:ln>
          <a:solidFill>
            <a:schemeClr val="accent1"/>
          </a:solidFill>
          <a:headEnd type="none" w="med" len="med"/>
          <a:tailEnd type="arrow" w="med" len="med"/>
        </a:ln>
      </dgm:spPr>
      <dgm:t>
        <a:bodyPr/>
        <a:lstStyle/>
        <a:p>
          <a:endParaRPr lang="en-US" dirty="0"/>
        </a:p>
      </dgm:t>
    </dgm:pt>
    <dgm:pt modelId="{3D5F50FC-4600-4537-B99E-90635C539052}" type="sibTrans" cxnId="{C4042295-599A-46AB-B954-1164D9187C43}">
      <dgm:prSet/>
      <dgm:spPr/>
      <dgm:t>
        <a:bodyPr/>
        <a:lstStyle/>
        <a:p>
          <a:endParaRPr lang="en-US"/>
        </a:p>
      </dgm:t>
    </dgm:pt>
    <dgm:pt modelId="{641F61BD-85CC-4225-8593-8613FDAD0E09}" type="pres">
      <dgm:prSet presAssocID="{CC8D0156-3985-4C23-82EB-6BFF7C6DB839}" presName="diagram" presStyleCnt="0">
        <dgm:presLayoutVars>
          <dgm:chPref val="1"/>
          <dgm:dir/>
          <dgm:animOne val="branch"/>
          <dgm:animLvl val="lvl"/>
          <dgm:resizeHandles val="exact"/>
        </dgm:presLayoutVars>
      </dgm:prSet>
      <dgm:spPr/>
      <dgm:t>
        <a:bodyPr/>
        <a:lstStyle/>
        <a:p>
          <a:endParaRPr lang="en-US"/>
        </a:p>
      </dgm:t>
    </dgm:pt>
    <dgm:pt modelId="{A4B406D9-6F89-4B1B-8DE3-E80ED4FBC070}" type="pres">
      <dgm:prSet presAssocID="{146CA326-997A-4F33-A214-5FBAC6A7157E}" presName="root1" presStyleCnt="0"/>
      <dgm:spPr/>
    </dgm:pt>
    <dgm:pt modelId="{42698473-7B5A-4FC6-8FA3-A4A7BFACF2A4}" type="pres">
      <dgm:prSet presAssocID="{146CA326-997A-4F33-A214-5FBAC6A7157E}" presName="LevelOneTextNode" presStyleLbl="node0" presStyleIdx="0" presStyleCnt="1">
        <dgm:presLayoutVars>
          <dgm:chPref val="3"/>
        </dgm:presLayoutVars>
      </dgm:prSet>
      <dgm:spPr/>
      <dgm:t>
        <a:bodyPr/>
        <a:lstStyle/>
        <a:p>
          <a:endParaRPr lang="en-US"/>
        </a:p>
      </dgm:t>
    </dgm:pt>
    <dgm:pt modelId="{4EF41C6E-7FAB-46D9-8786-A6201E4701CA}" type="pres">
      <dgm:prSet presAssocID="{146CA326-997A-4F33-A214-5FBAC6A7157E}" presName="level2hierChild" presStyleCnt="0"/>
      <dgm:spPr/>
    </dgm:pt>
    <dgm:pt modelId="{572A7097-1D76-4F54-BC65-0B25F4F6271E}" type="pres">
      <dgm:prSet presAssocID="{AC194A72-446B-4D81-9A6D-E2BC090ED4CD}" presName="conn2-1" presStyleLbl="parChTrans1D2" presStyleIdx="0" presStyleCnt="1"/>
      <dgm:spPr/>
      <dgm:t>
        <a:bodyPr/>
        <a:lstStyle/>
        <a:p>
          <a:endParaRPr lang="en-US"/>
        </a:p>
      </dgm:t>
    </dgm:pt>
    <dgm:pt modelId="{6DCBE41E-CB28-4C09-8AE8-371BF3DB035D}" type="pres">
      <dgm:prSet presAssocID="{AC194A72-446B-4D81-9A6D-E2BC090ED4CD}" presName="connTx" presStyleLbl="parChTrans1D2" presStyleIdx="0" presStyleCnt="1"/>
      <dgm:spPr/>
      <dgm:t>
        <a:bodyPr/>
        <a:lstStyle/>
        <a:p>
          <a:endParaRPr lang="en-US"/>
        </a:p>
      </dgm:t>
    </dgm:pt>
    <dgm:pt modelId="{8B0804E3-7269-46D2-A502-06EB711DBDF2}" type="pres">
      <dgm:prSet presAssocID="{3372E7A0-9A5A-4E08-A4BF-F3EA3054C3BF}" presName="root2" presStyleCnt="0"/>
      <dgm:spPr/>
    </dgm:pt>
    <dgm:pt modelId="{5ED4D519-8B5C-4142-9434-6BDAE7B4743C}" type="pres">
      <dgm:prSet presAssocID="{3372E7A0-9A5A-4E08-A4BF-F3EA3054C3BF}" presName="LevelTwoTextNode" presStyleLbl="node2" presStyleIdx="0" presStyleCnt="1">
        <dgm:presLayoutVars>
          <dgm:chPref val="3"/>
        </dgm:presLayoutVars>
      </dgm:prSet>
      <dgm:spPr/>
      <dgm:t>
        <a:bodyPr/>
        <a:lstStyle/>
        <a:p>
          <a:endParaRPr lang="en-US"/>
        </a:p>
      </dgm:t>
    </dgm:pt>
    <dgm:pt modelId="{87F971A7-C8F1-4B27-8AE1-A90661CA0F6C}" type="pres">
      <dgm:prSet presAssocID="{3372E7A0-9A5A-4E08-A4BF-F3EA3054C3BF}" presName="level3hierChild" presStyleCnt="0"/>
      <dgm:spPr/>
    </dgm:pt>
    <dgm:pt modelId="{9A991B8C-92B1-42E7-AA38-6F356DE8933E}" type="pres">
      <dgm:prSet presAssocID="{B602A51A-A3AA-40FF-9CEE-008033C2968F}" presName="conn2-1" presStyleLbl="parChTrans1D3" presStyleIdx="0" presStyleCnt="3"/>
      <dgm:spPr/>
      <dgm:t>
        <a:bodyPr/>
        <a:lstStyle/>
        <a:p>
          <a:endParaRPr lang="en-US"/>
        </a:p>
      </dgm:t>
    </dgm:pt>
    <dgm:pt modelId="{8D2577E3-5815-4467-AE0E-5A366F81BDA4}" type="pres">
      <dgm:prSet presAssocID="{B602A51A-A3AA-40FF-9CEE-008033C2968F}" presName="connTx" presStyleLbl="parChTrans1D3" presStyleIdx="0" presStyleCnt="3"/>
      <dgm:spPr/>
      <dgm:t>
        <a:bodyPr/>
        <a:lstStyle/>
        <a:p>
          <a:endParaRPr lang="en-US"/>
        </a:p>
      </dgm:t>
    </dgm:pt>
    <dgm:pt modelId="{7D78B3F2-88B1-4FE0-8F72-A55014CAAC4B}" type="pres">
      <dgm:prSet presAssocID="{556F0253-EBED-499B-B28C-E031E0157C19}" presName="root2" presStyleCnt="0"/>
      <dgm:spPr/>
    </dgm:pt>
    <dgm:pt modelId="{5C8AB894-EDE5-423E-A5D4-067B044FBB21}" type="pres">
      <dgm:prSet presAssocID="{556F0253-EBED-499B-B28C-E031E0157C19}" presName="LevelTwoTextNode" presStyleLbl="node3" presStyleIdx="0" presStyleCnt="3" custScaleY="147900">
        <dgm:presLayoutVars>
          <dgm:chPref val="3"/>
        </dgm:presLayoutVars>
      </dgm:prSet>
      <dgm:spPr/>
      <dgm:t>
        <a:bodyPr/>
        <a:lstStyle/>
        <a:p>
          <a:endParaRPr lang="en-US"/>
        </a:p>
      </dgm:t>
    </dgm:pt>
    <dgm:pt modelId="{662F7AB9-3617-448F-9D97-8F49C2CDFD28}" type="pres">
      <dgm:prSet presAssocID="{556F0253-EBED-499B-B28C-E031E0157C19}" presName="level3hierChild" presStyleCnt="0"/>
      <dgm:spPr/>
    </dgm:pt>
    <dgm:pt modelId="{2AE80BCA-8C0C-4F5C-9121-1709E927866B}" type="pres">
      <dgm:prSet presAssocID="{F28D2144-8960-4FE1-B859-887BD8D73F4A}" presName="conn2-1" presStyleLbl="parChTrans1D3" presStyleIdx="1" presStyleCnt="3"/>
      <dgm:spPr/>
      <dgm:t>
        <a:bodyPr/>
        <a:lstStyle/>
        <a:p>
          <a:endParaRPr lang="en-US"/>
        </a:p>
      </dgm:t>
    </dgm:pt>
    <dgm:pt modelId="{7F0DD8EE-71AD-4C42-999C-5D65AFA941E2}" type="pres">
      <dgm:prSet presAssocID="{F28D2144-8960-4FE1-B859-887BD8D73F4A}" presName="connTx" presStyleLbl="parChTrans1D3" presStyleIdx="1" presStyleCnt="3"/>
      <dgm:spPr/>
      <dgm:t>
        <a:bodyPr/>
        <a:lstStyle/>
        <a:p>
          <a:endParaRPr lang="en-US"/>
        </a:p>
      </dgm:t>
    </dgm:pt>
    <dgm:pt modelId="{D678637B-A950-49FA-87FA-90FF87203DDF}" type="pres">
      <dgm:prSet presAssocID="{8197484A-DB38-4378-8EEC-26A091FD81C2}" presName="root2" presStyleCnt="0"/>
      <dgm:spPr/>
    </dgm:pt>
    <dgm:pt modelId="{6BEEAFC6-FC75-4BC6-BAA2-E2A657651BC5}" type="pres">
      <dgm:prSet presAssocID="{8197484A-DB38-4378-8EEC-26A091FD81C2}" presName="LevelTwoTextNode" presStyleLbl="node3" presStyleIdx="1" presStyleCnt="3" custScaleY="147900">
        <dgm:presLayoutVars>
          <dgm:chPref val="3"/>
        </dgm:presLayoutVars>
      </dgm:prSet>
      <dgm:spPr/>
      <dgm:t>
        <a:bodyPr/>
        <a:lstStyle/>
        <a:p>
          <a:endParaRPr lang="en-US"/>
        </a:p>
      </dgm:t>
    </dgm:pt>
    <dgm:pt modelId="{FAAF6E40-CD7D-44AB-8038-D1AAA8A9A6DF}" type="pres">
      <dgm:prSet presAssocID="{8197484A-DB38-4378-8EEC-26A091FD81C2}" presName="level3hierChild" presStyleCnt="0"/>
      <dgm:spPr/>
    </dgm:pt>
    <dgm:pt modelId="{F6543F88-9169-462A-894B-8C0D76B11EE6}" type="pres">
      <dgm:prSet presAssocID="{557A9874-41F9-4832-95E6-0FC967C07D5E}" presName="conn2-1" presStyleLbl="parChTrans1D4" presStyleIdx="0" presStyleCnt="3"/>
      <dgm:spPr/>
      <dgm:t>
        <a:bodyPr/>
        <a:lstStyle/>
        <a:p>
          <a:endParaRPr lang="en-US"/>
        </a:p>
      </dgm:t>
    </dgm:pt>
    <dgm:pt modelId="{0C8F7323-A048-4067-9DAE-CC20A4929590}" type="pres">
      <dgm:prSet presAssocID="{557A9874-41F9-4832-95E6-0FC967C07D5E}" presName="connTx" presStyleLbl="parChTrans1D4" presStyleIdx="0" presStyleCnt="3"/>
      <dgm:spPr/>
      <dgm:t>
        <a:bodyPr/>
        <a:lstStyle/>
        <a:p>
          <a:endParaRPr lang="en-US"/>
        </a:p>
      </dgm:t>
    </dgm:pt>
    <dgm:pt modelId="{8AAD7432-7C7A-4533-88B8-60C97C3103FD}" type="pres">
      <dgm:prSet presAssocID="{9E21AE87-B6D2-4C5C-BE2A-4F6CD4D7AD3F}" presName="root2" presStyleCnt="0"/>
      <dgm:spPr/>
    </dgm:pt>
    <dgm:pt modelId="{54D09F0C-910B-4198-AC4E-82693EE752E6}" type="pres">
      <dgm:prSet presAssocID="{9E21AE87-B6D2-4C5C-BE2A-4F6CD4D7AD3F}" presName="LevelTwoTextNode" presStyleLbl="node4" presStyleIdx="0" presStyleCnt="3" custScaleY="135122">
        <dgm:presLayoutVars>
          <dgm:chPref val="3"/>
        </dgm:presLayoutVars>
      </dgm:prSet>
      <dgm:spPr/>
      <dgm:t>
        <a:bodyPr/>
        <a:lstStyle/>
        <a:p>
          <a:endParaRPr lang="en-US"/>
        </a:p>
      </dgm:t>
    </dgm:pt>
    <dgm:pt modelId="{AD51C533-4D14-4CCE-950B-DD55BEAD0EB0}" type="pres">
      <dgm:prSet presAssocID="{9E21AE87-B6D2-4C5C-BE2A-4F6CD4D7AD3F}" presName="level3hierChild" presStyleCnt="0"/>
      <dgm:spPr/>
    </dgm:pt>
    <dgm:pt modelId="{6D06DCE0-3ACA-4548-971B-FEE29A7EE1ED}" type="pres">
      <dgm:prSet presAssocID="{D152ABCD-A1A1-4651-9DBB-B38A4ED8709B}" presName="conn2-1" presStyleLbl="parChTrans1D4" presStyleIdx="1" presStyleCnt="3"/>
      <dgm:spPr/>
      <dgm:t>
        <a:bodyPr/>
        <a:lstStyle/>
        <a:p>
          <a:endParaRPr lang="en-US"/>
        </a:p>
      </dgm:t>
    </dgm:pt>
    <dgm:pt modelId="{177D3B52-91FF-45DC-AED1-EC9ED0DD661D}" type="pres">
      <dgm:prSet presAssocID="{D152ABCD-A1A1-4651-9DBB-B38A4ED8709B}" presName="connTx" presStyleLbl="parChTrans1D4" presStyleIdx="1" presStyleCnt="3"/>
      <dgm:spPr/>
      <dgm:t>
        <a:bodyPr/>
        <a:lstStyle/>
        <a:p>
          <a:endParaRPr lang="en-US"/>
        </a:p>
      </dgm:t>
    </dgm:pt>
    <dgm:pt modelId="{3BF71D94-6478-41F5-B565-D263D16E3D54}" type="pres">
      <dgm:prSet presAssocID="{DFBAD221-2732-41B9-811A-219B3FE25677}" presName="root2" presStyleCnt="0"/>
      <dgm:spPr/>
    </dgm:pt>
    <dgm:pt modelId="{3CBF13CB-7A47-4BF5-96CF-205108E1B8E4}" type="pres">
      <dgm:prSet presAssocID="{DFBAD221-2732-41B9-811A-219B3FE25677}" presName="LevelTwoTextNode" presStyleLbl="node4" presStyleIdx="1" presStyleCnt="3" custScaleY="135122">
        <dgm:presLayoutVars>
          <dgm:chPref val="3"/>
        </dgm:presLayoutVars>
      </dgm:prSet>
      <dgm:spPr/>
      <dgm:t>
        <a:bodyPr/>
        <a:lstStyle/>
        <a:p>
          <a:endParaRPr lang="en-US"/>
        </a:p>
      </dgm:t>
    </dgm:pt>
    <dgm:pt modelId="{E3DFDA23-5001-4256-976B-20332C9C8DB1}" type="pres">
      <dgm:prSet presAssocID="{DFBAD221-2732-41B9-811A-219B3FE25677}" presName="level3hierChild" presStyleCnt="0"/>
      <dgm:spPr/>
    </dgm:pt>
    <dgm:pt modelId="{E2BDFED6-DBB1-4562-B269-9169980D1400}" type="pres">
      <dgm:prSet presAssocID="{09A9F029-7C7C-4A2F-9B02-8CCD94333400}" presName="conn2-1" presStyleLbl="parChTrans1D4" presStyleIdx="2" presStyleCnt="3"/>
      <dgm:spPr/>
      <dgm:t>
        <a:bodyPr/>
        <a:lstStyle/>
        <a:p>
          <a:endParaRPr lang="en-US"/>
        </a:p>
      </dgm:t>
    </dgm:pt>
    <dgm:pt modelId="{380B6441-5C5E-490E-B83B-ACABFB385286}" type="pres">
      <dgm:prSet presAssocID="{09A9F029-7C7C-4A2F-9B02-8CCD94333400}" presName="connTx" presStyleLbl="parChTrans1D4" presStyleIdx="2" presStyleCnt="3"/>
      <dgm:spPr/>
      <dgm:t>
        <a:bodyPr/>
        <a:lstStyle/>
        <a:p>
          <a:endParaRPr lang="en-US"/>
        </a:p>
      </dgm:t>
    </dgm:pt>
    <dgm:pt modelId="{2840F7E9-CFB0-4760-B8CA-AE1BB8CB4D02}" type="pres">
      <dgm:prSet presAssocID="{561BCF4D-6CF7-4629-9819-CF250D716117}" presName="root2" presStyleCnt="0"/>
      <dgm:spPr/>
    </dgm:pt>
    <dgm:pt modelId="{E1C776FD-9103-4984-A014-EEC07F413C0E}" type="pres">
      <dgm:prSet presAssocID="{561BCF4D-6CF7-4629-9819-CF250D716117}" presName="LevelTwoTextNode" presStyleLbl="node4" presStyleIdx="2" presStyleCnt="3" custScaleY="135122">
        <dgm:presLayoutVars>
          <dgm:chPref val="3"/>
        </dgm:presLayoutVars>
      </dgm:prSet>
      <dgm:spPr/>
      <dgm:t>
        <a:bodyPr/>
        <a:lstStyle/>
        <a:p>
          <a:endParaRPr lang="en-US"/>
        </a:p>
      </dgm:t>
    </dgm:pt>
    <dgm:pt modelId="{35921AAB-538C-494E-9551-F98C7EDF0EB2}" type="pres">
      <dgm:prSet presAssocID="{561BCF4D-6CF7-4629-9819-CF250D716117}" presName="level3hierChild" presStyleCnt="0"/>
      <dgm:spPr/>
    </dgm:pt>
    <dgm:pt modelId="{A93E387B-E578-4FF6-AF45-DA01EA89789E}" type="pres">
      <dgm:prSet presAssocID="{BAF447C6-78BA-4C2B-B23C-5DD054CF0352}" presName="conn2-1" presStyleLbl="parChTrans1D3" presStyleIdx="2" presStyleCnt="3"/>
      <dgm:spPr/>
      <dgm:t>
        <a:bodyPr/>
        <a:lstStyle/>
        <a:p>
          <a:endParaRPr lang="en-US"/>
        </a:p>
      </dgm:t>
    </dgm:pt>
    <dgm:pt modelId="{99DB6084-FD3F-438F-A2B4-A211FA4B1CCE}" type="pres">
      <dgm:prSet presAssocID="{BAF447C6-78BA-4C2B-B23C-5DD054CF0352}" presName="connTx" presStyleLbl="parChTrans1D3" presStyleIdx="2" presStyleCnt="3"/>
      <dgm:spPr/>
      <dgm:t>
        <a:bodyPr/>
        <a:lstStyle/>
        <a:p>
          <a:endParaRPr lang="en-US"/>
        </a:p>
      </dgm:t>
    </dgm:pt>
    <dgm:pt modelId="{5D72770A-082F-465D-831D-574F0F2CF67A}" type="pres">
      <dgm:prSet presAssocID="{98BCA9C6-3A47-49ED-B35C-E318CACE1DF7}" presName="root2" presStyleCnt="0"/>
      <dgm:spPr/>
    </dgm:pt>
    <dgm:pt modelId="{24C49BA4-C45B-4BA7-B8E9-B678DB0389C5}" type="pres">
      <dgm:prSet presAssocID="{98BCA9C6-3A47-49ED-B35C-E318CACE1DF7}" presName="LevelTwoTextNode" presStyleLbl="node3" presStyleIdx="2" presStyleCnt="3" custScaleY="147903">
        <dgm:presLayoutVars>
          <dgm:chPref val="3"/>
        </dgm:presLayoutVars>
      </dgm:prSet>
      <dgm:spPr/>
      <dgm:t>
        <a:bodyPr/>
        <a:lstStyle/>
        <a:p>
          <a:endParaRPr lang="en-US"/>
        </a:p>
      </dgm:t>
    </dgm:pt>
    <dgm:pt modelId="{A2090404-A236-40CA-BC41-8DEC77792A80}" type="pres">
      <dgm:prSet presAssocID="{98BCA9C6-3A47-49ED-B35C-E318CACE1DF7}" presName="level3hierChild" presStyleCnt="0"/>
      <dgm:spPr/>
    </dgm:pt>
  </dgm:ptLst>
  <dgm:cxnLst>
    <dgm:cxn modelId="{6DA449C7-7607-422E-9F28-4BD44ABE1D38}" type="presOf" srcId="{146CA326-997A-4F33-A214-5FBAC6A7157E}" destId="{42698473-7B5A-4FC6-8FA3-A4A7BFACF2A4}" srcOrd="0" destOrd="0" presId="urn:microsoft.com/office/officeart/2005/8/layout/hierarchy2"/>
    <dgm:cxn modelId="{2024F58A-F182-4157-B12C-0732E8867AD9}" type="presOf" srcId="{F28D2144-8960-4FE1-B859-887BD8D73F4A}" destId="{2AE80BCA-8C0C-4F5C-9121-1709E927866B}" srcOrd="0" destOrd="0" presId="urn:microsoft.com/office/officeart/2005/8/layout/hierarchy2"/>
    <dgm:cxn modelId="{BAB6AD25-BE7D-472C-BCFA-E05354E6DC89}" type="presOf" srcId="{557A9874-41F9-4832-95E6-0FC967C07D5E}" destId="{0C8F7323-A048-4067-9DAE-CC20A4929590}" srcOrd="1" destOrd="0" presId="urn:microsoft.com/office/officeart/2005/8/layout/hierarchy2"/>
    <dgm:cxn modelId="{1E4C2168-CFE1-45BA-9B1B-A45A32EA23A8}" type="presOf" srcId="{09A9F029-7C7C-4A2F-9B02-8CCD94333400}" destId="{E2BDFED6-DBB1-4562-B269-9169980D1400}" srcOrd="0" destOrd="0" presId="urn:microsoft.com/office/officeart/2005/8/layout/hierarchy2"/>
    <dgm:cxn modelId="{BCB32818-57C5-4D6C-9201-6D06FA4CB098}" srcId="{146CA326-997A-4F33-A214-5FBAC6A7157E}" destId="{3372E7A0-9A5A-4E08-A4BF-F3EA3054C3BF}" srcOrd="0" destOrd="0" parTransId="{AC194A72-446B-4D81-9A6D-E2BC090ED4CD}" sibTransId="{DED38B13-7843-4A2E-8D1E-9052319B624B}"/>
    <dgm:cxn modelId="{5DEE4DE0-4BEB-44DB-ACB8-2D76C29414DB}" type="presOf" srcId="{B602A51A-A3AA-40FF-9CEE-008033C2968F}" destId="{9A991B8C-92B1-42E7-AA38-6F356DE8933E}" srcOrd="0" destOrd="0" presId="urn:microsoft.com/office/officeart/2005/8/layout/hierarchy2"/>
    <dgm:cxn modelId="{C4042295-599A-46AB-B954-1164D9187C43}" srcId="{3372E7A0-9A5A-4E08-A4BF-F3EA3054C3BF}" destId="{98BCA9C6-3A47-49ED-B35C-E318CACE1DF7}" srcOrd="2" destOrd="0" parTransId="{BAF447C6-78BA-4C2B-B23C-5DD054CF0352}" sibTransId="{3D5F50FC-4600-4537-B99E-90635C539052}"/>
    <dgm:cxn modelId="{9B82CCFD-3A22-4D69-B2C9-A52F9E368231}" type="presOf" srcId="{F28D2144-8960-4FE1-B859-887BD8D73F4A}" destId="{7F0DD8EE-71AD-4C42-999C-5D65AFA941E2}" srcOrd="1" destOrd="0" presId="urn:microsoft.com/office/officeart/2005/8/layout/hierarchy2"/>
    <dgm:cxn modelId="{7A806DF0-DA19-4C0B-9384-75CEE83975CE}" type="presOf" srcId="{09A9F029-7C7C-4A2F-9B02-8CCD94333400}" destId="{380B6441-5C5E-490E-B83B-ACABFB385286}" srcOrd="1" destOrd="0" presId="urn:microsoft.com/office/officeart/2005/8/layout/hierarchy2"/>
    <dgm:cxn modelId="{F98FA4E9-E23A-4CCD-AC4B-111EC455055F}" srcId="{8197484A-DB38-4378-8EEC-26A091FD81C2}" destId="{561BCF4D-6CF7-4629-9819-CF250D716117}" srcOrd="2" destOrd="0" parTransId="{09A9F029-7C7C-4A2F-9B02-8CCD94333400}" sibTransId="{1A996AC8-A393-475D-85B1-5A841A041371}"/>
    <dgm:cxn modelId="{1D6EAF2E-5C48-4DAF-B06E-924FB5B2913F}" type="presOf" srcId="{556F0253-EBED-499B-B28C-E031E0157C19}" destId="{5C8AB894-EDE5-423E-A5D4-067B044FBB21}" srcOrd="0" destOrd="0" presId="urn:microsoft.com/office/officeart/2005/8/layout/hierarchy2"/>
    <dgm:cxn modelId="{54C7C20F-6690-4731-AD5F-1115573E733B}" type="presOf" srcId="{AC194A72-446B-4D81-9A6D-E2BC090ED4CD}" destId="{6DCBE41E-CB28-4C09-8AE8-371BF3DB035D}" srcOrd="1" destOrd="0" presId="urn:microsoft.com/office/officeart/2005/8/layout/hierarchy2"/>
    <dgm:cxn modelId="{1186A1F4-817F-4CD3-BC3E-BE55017C200A}" srcId="{CC8D0156-3985-4C23-82EB-6BFF7C6DB839}" destId="{146CA326-997A-4F33-A214-5FBAC6A7157E}" srcOrd="0" destOrd="0" parTransId="{02DABD8B-BCD1-4718-8A1E-7C105AF8C642}" sibTransId="{87B07FB8-B8F4-475B-8B29-AB6445D98F15}"/>
    <dgm:cxn modelId="{70C64FF7-8A55-4FC1-B563-43C9071F124B}" type="presOf" srcId="{DFBAD221-2732-41B9-811A-219B3FE25677}" destId="{3CBF13CB-7A47-4BF5-96CF-205108E1B8E4}" srcOrd="0" destOrd="0" presId="urn:microsoft.com/office/officeart/2005/8/layout/hierarchy2"/>
    <dgm:cxn modelId="{DF0A90A3-301F-450E-B45E-3DA9551560D4}" srcId="{3372E7A0-9A5A-4E08-A4BF-F3EA3054C3BF}" destId="{556F0253-EBED-499B-B28C-E031E0157C19}" srcOrd="0" destOrd="0" parTransId="{B602A51A-A3AA-40FF-9CEE-008033C2968F}" sibTransId="{5E71D89F-AE96-4181-9FCF-9071C5678910}"/>
    <dgm:cxn modelId="{723CAE22-CDFB-4DE9-A169-7CD8C18E0096}" type="presOf" srcId="{D152ABCD-A1A1-4651-9DBB-B38A4ED8709B}" destId="{6D06DCE0-3ACA-4548-971B-FEE29A7EE1ED}" srcOrd="0" destOrd="0" presId="urn:microsoft.com/office/officeart/2005/8/layout/hierarchy2"/>
    <dgm:cxn modelId="{3956389E-B4DC-4AB5-A992-E35F420DFC5F}" type="presOf" srcId="{BAF447C6-78BA-4C2B-B23C-5DD054CF0352}" destId="{A93E387B-E578-4FF6-AF45-DA01EA89789E}" srcOrd="0" destOrd="0" presId="urn:microsoft.com/office/officeart/2005/8/layout/hierarchy2"/>
    <dgm:cxn modelId="{66298687-FAB8-4236-BDE9-5F467C493F99}" type="presOf" srcId="{557A9874-41F9-4832-95E6-0FC967C07D5E}" destId="{F6543F88-9169-462A-894B-8C0D76B11EE6}" srcOrd="0" destOrd="0" presId="urn:microsoft.com/office/officeart/2005/8/layout/hierarchy2"/>
    <dgm:cxn modelId="{E5086FE1-3909-487F-9FDE-DE1C01F76220}" type="presOf" srcId="{561BCF4D-6CF7-4629-9819-CF250D716117}" destId="{E1C776FD-9103-4984-A014-EEC07F413C0E}" srcOrd="0" destOrd="0" presId="urn:microsoft.com/office/officeart/2005/8/layout/hierarchy2"/>
    <dgm:cxn modelId="{B4E71A1C-AC51-4817-866C-C621A0FF3F37}" type="presOf" srcId="{B602A51A-A3AA-40FF-9CEE-008033C2968F}" destId="{8D2577E3-5815-4467-AE0E-5A366F81BDA4}" srcOrd="1" destOrd="0" presId="urn:microsoft.com/office/officeart/2005/8/layout/hierarchy2"/>
    <dgm:cxn modelId="{A85A9B78-C397-4AFE-90B3-00C0185B9189}" type="presOf" srcId="{AC194A72-446B-4D81-9A6D-E2BC090ED4CD}" destId="{572A7097-1D76-4F54-BC65-0B25F4F6271E}" srcOrd="0" destOrd="0" presId="urn:microsoft.com/office/officeart/2005/8/layout/hierarchy2"/>
    <dgm:cxn modelId="{9F90C511-D373-43EC-8831-CE5A53AE893E}" type="presOf" srcId="{D152ABCD-A1A1-4651-9DBB-B38A4ED8709B}" destId="{177D3B52-91FF-45DC-AED1-EC9ED0DD661D}" srcOrd="1" destOrd="0" presId="urn:microsoft.com/office/officeart/2005/8/layout/hierarchy2"/>
    <dgm:cxn modelId="{10D5ADC7-2A81-48A1-852C-0DCBC8D80A30}" type="presOf" srcId="{CC8D0156-3985-4C23-82EB-6BFF7C6DB839}" destId="{641F61BD-85CC-4225-8593-8613FDAD0E09}" srcOrd="0" destOrd="0" presId="urn:microsoft.com/office/officeart/2005/8/layout/hierarchy2"/>
    <dgm:cxn modelId="{AD45842A-A148-49BA-8B47-34F0FDFCF363}" type="presOf" srcId="{BAF447C6-78BA-4C2B-B23C-5DD054CF0352}" destId="{99DB6084-FD3F-438F-A2B4-A211FA4B1CCE}" srcOrd="1" destOrd="0" presId="urn:microsoft.com/office/officeart/2005/8/layout/hierarchy2"/>
    <dgm:cxn modelId="{29F2A89E-252E-47D4-9395-FA393B56CADA}" type="presOf" srcId="{9E21AE87-B6D2-4C5C-BE2A-4F6CD4D7AD3F}" destId="{54D09F0C-910B-4198-AC4E-82693EE752E6}" srcOrd="0" destOrd="0" presId="urn:microsoft.com/office/officeart/2005/8/layout/hierarchy2"/>
    <dgm:cxn modelId="{C85839A5-360B-4284-961E-2255039E9FA4}" srcId="{8197484A-DB38-4378-8EEC-26A091FD81C2}" destId="{DFBAD221-2732-41B9-811A-219B3FE25677}" srcOrd="1" destOrd="0" parTransId="{D152ABCD-A1A1-4651-9DBB-B38A4ED8709B}" sibTransId="{65027429-ECE0-4F5B-8714-1D0830EF9B1C}"/>
    <dgm:cxn modelId="{14076688-CBD8-4734-98BE-14A203210BBE}" type="presOf" srcId="{8197484A-DB38-4378-8EEC-26A091FD81C2}" destId="{6BEEAFC6-FC75-4BC6-BAA2-E2A657651BC5}" srcOrd="0" destOrd="0" presId="urn:microsoft.com/office/officeart/2005/8/layout/hierarchy2"/>
    <dgm:cxn modelId="{77EAC2E4-926C-476E-B555-3918DC504839}" srcId="{8197484A-DB38-4378-8EEC-26A091FD81C2}" destId="{9E21AE87-B6D2-4C5C-BE2A-4F6CD4D7AD3F}" srcOrd="0" destOrd="0" parTransId="{557A9874-41F9-4832-95E6-0FC967C07D5E}" sibTransId="{90B71C7E-81F7-42B2-95B0-C48BCE838D16}"/>
    <dgm:cxn modelId="{C8EE05E0-4B6E-4320-8B82-253F654A8451}" type="presOf" srcId="{3372E7A0-9A5A-4E08-A4BF-F3EA3054C3BF}" destId="{5ED4D519-8B5C-4142-9434-6BDAE7B4743C}" srcOrd="0" destOrd="0" presId="urn:microsoft.com/office/officeart/2005/8/layout/hierarchy2"/>
    <dgm:cxn modelId="{1C850DB7-848B-4CF3-A0F0-EB313D39F996}" type="presOf" srcId="{98BCA9C6-3A47-49ED-B35C-E318CACE1DF7}" destId="{24C49BA4-C45B-4BA7-B8E9-B678DB0389C5}" srcOrd="0" destOrd="0" presId="urn:microsoft.com/office/officeart/2005/8/layout/hierarchy2"/>
    <dgm:cxn modelId="{E3BC773B-AF87-4F90-B320-5F27774D4863}" srcId="{3372E7A0-9A5A-4E08-A4BF-F3EA3054C3BF}" destId="{8197484A-DB38-4378-8EEC-26A091FD81C2}" srcOrd="1" destOrd="0" parTransId="{F28D2144-8960-4FE1-B859-887BD8D73F4A}" sibTransId="{FE04E9F3-1131-4E6A-99FD-152FE838F262}"/>
    <dgm:cxn modelId="{EBF5508E-863B-43AE-AAD8-69F9BD22C82B}" type="presParOf" srcId="{641F61BD-85CC-4225-8593-8613FDAD0E09}" destId="{A4B406D9-6F89-4B1B-8DE3-E80ED4FBC070}" srcOrd="0" destOrd="0" presId="urn:microsoft.com/office/officeart/2005/8/layout/hierarchy2"/>
    <dgm:cxn modelId="{4179ECC8-C32D-4BBF-8282-8A9591F0611E}" type="presParOf" srcId="{A4B406D9-6F89-4B1B-8DE3-E80ED4FBC070}" destId="{42698473-7B5A-4FC6-8FA3-A4A7BFACF2A4}" srcOrd="0" destOrd="0" presId="urn:microsoft.com/office/officeart/2005/8/layout/hierarchy2"/>
    <dgm:cxn modelId="{55E3B120-FEC8-4FB6-9038-F3C388C44148}" type="presParOf" srcId="{A4B406D9-6F89-4B1B-8DE3-E80ED4FBC070}" destId="{4EF41C6E-7FAB-46D9-8786-A6201E4701CA}" srcOrd="1" destOrd="0" presId="urn:microsoft.com/office/officeart/2005/8/layout/hierarchy2"/>
    <dgm:cxn modelId="{737F26E1-E4C2-4A3C-9389-4EED6F3E69AD}" type="presParOf" srcId="{4EF41C6E-7FAB-46D9-8786-A6201E4701CA}" destId="{572A7097-1D76-4F54-BC65-0B25F4F6271E}" srcOrd="0" destOrd="0" presId="urn:microsoft.com/office/officeart/2005/8/layout/hierarchy2"/>
    <dgm:cxn modelId="{D17CAAC9-E8CE-4FD2-99A5-8B2F4E9CC70B}" type="presParOf" srcId="{572A7097-1D76-4F54-BC65-0B25F4F6271E}" destId="{6DCBE41E-CB28-4C09-8AE8-371BF3DB035D}" srcOrd="0" destOrd="0" presId="urn:microsoft.com/office/officeart/2005/8/layout/hierarchy2"/>
    <dgm:cxn modelId="{0A4ED30B-6E21-463C-85F1-ED03950D3A25}" type="presParOf" srcId="{4EF41C6E-7FAB-46D9-8786-A6201E4701CA}" destId="{8B0804E3-7269-46D2-A502-06EB711DBDF2}" srcOrd="1" destOrd="0" presId="urn:microsoft.com/office/officeart/2005/8/layout/hierarchy2"/>
    <dgm:cxn modelId="{95A57A55-391F-482F-A21E-27763FD459ED}" type="presParOf" srcId="{8B0804E3-7269-46D2-A502-06EB711DBDF2}" destId="{5ED4D519-8B5C-4142-9434-6BDAE7B4743C}" srcOrd="0" destOrd="0" presId="urn:microsoft.com/office/officeart/2005/8/layout/hierarchy2"/>
    <dgm:cxn modelId="{7FA109C8-17BE-41C3-9245-33B2264EC58B}" type="presParOf" srcId="{8B0804E3-7269-46D2-A502-06EB711DBDF2}" destId="{87F971A7-C8F1-4B27-8AE1-A90661CA0F6C}" srcOrd="1" destOrd="0" presId="urn:microsoft.com/office/officeart/2005/8/layout/hierarchy2"/>
    <dgm:cxn modelId="{0034AD17-C23F-45CF-9E50-249FB8DB17DC}" type="presParOf" srcId="{87F971A7-C8F1-4B27-8AE1-A90661CA0F6C}" destId="{9A991B8C-92B1-42E7-AA38-6F356DE8933E}" srcOrd="0" destOrd="0" presId="urn:microsoft.com/office/officeart/2005/8/layout/hierarchy2"/>
    <dgm:cxn modelId="{2EA6B04B-27B1-42D6-BD0B-5436A99C480D}" type="presParOf" srcId="{9A991B8C-92B1-42E7-AA38-6F356DE8933E}" destId="{8D2577E3-5815-4467-AE0E-5A366F81BDA4}" srcOrd="0" destOrd="0" presId="urn:microsoft.com/office/officeart/2005/8/layout/hierarchy2"/>
    <dgm:cxn modelId="{FA55F6B1-8CD5-47BD-B187-DC25F4BFD5BF}" type="presParOf" srcId="{87F971A7-C8F1-4B27-8AE1-A90661CA0F6C}" destId="{7D78B3F2-88B1-4FE0-8F72-A55014CAAC4B}" srcOrd="1" destOrd="0" presId="urn:microsoft.com/office/officeart/2005/8/layout/hierarchy2"/>
    <dgm:cxn modelId="{43D19118-FCF1-4016-8123-2CA40A636681}" type="presParOf" srcId="{7D78B3F2-88B1-4FE0-8F72-A55014CAAC4B}" destId="{5C8AB894-EDE5-423E-A5D4-067B044FBB21}" srcOrd="0" destOrd="0" presId="urn:microsoft.com/office/officeart/2005/8/layout/hierarchy2"/>
    <dgm:cxn modelId="{0F9149E2-E28F-473A-9880-2CA5B8190755}" type="presParOf" srcId="{7D78B3F2-88B1-4FE0-8F72-A55014CAAC4B}" destId="{662F7AB9-3617-448F-9D97-8F49C2CDFD28}" srcOrd="1" destOrd="0" presId="urn:microsoft.com/office/officeart/2005/8/layout/hierarchy2"/>
    <dgm:cxn modelId="{36F5AF92-3D01-4E77-B9CF-4188540BF1F9}" type="presParOf" srcId="{87F971A7-C8F1-4B27-8AE1-A90661CA0F6C}" destId="{2AE80BCA-8C0C-4F5C-9121-1709E927866B}" srcOrd="2" destOrd="0" presId="urn:microsoft.com/office/officeart/2005/8/layout/hierarchy2"/>
    <dgm:cxn modelId="{FF897518-A828-4471-B879-9EB63625D096}" type="presParOf" srcId="{2AE80BCA-8C0C-4F5C-9121-1709E927866B}" destId="{7F0DD8EE-71AD-4C42-999C-5D65AFA941E2}" srcOrd="0" destOrd="0" presId="urn:microsoft.com/office/officeart/2005/8/layout/hierarchy2"/>
    <dgm:cxn modelId="{D2DEB620-ABAC-4C9C-B398-1695F1D820CC}" type="presParOf" srcId="{87F971A7-C8F1-4B27-8AE1-A90661CA0F6C}" destId="{D678637B-A950-49FA-87FA-90FF87203DDF}" srcOrd="3" destOrd="0" presId="urn:microsoft.com/office/officeart/2005/8/layout/hierarchy2"/>
    <dgm:cxn modelId="{9E769B62-3FA3-470E-91B4-A4BF7DFFA0F8}" type="presParOf" srcId="{D678637B-A950-49FA-87FA-90FF87203DDF}" destId="{6BEEAFC6-FC75-4BC6-BAA2-E2A657651BC5}" srcOrd="0" destOrd="0" presId="urn:microsoft.com/office/officeart/2005/8/layout/hierarchy2"/>
    <dgm:cxn modelId="{A4B1B306-3871-4702-AF92-9F49454947B7}" type="presParOf" srcId="{D678637B-A950-49FA-87FA-90FF87203DDF}" destId="{FAAF6E40-CD7D-44AB-8038-D1AAA8A9A6DF}" srcOrd="1" destOrd="0" presId="urn:microsoft.com/office/officeart/2005/8/layout/hierarchy2"/>
    <dgm:cxn modelId="{8CE1EDBE-5267-4B17-94CD-EA608B9518B2}" type="presParOf" srcId="{FAAF6E40-CD7D-44AB-8038-D1AAA8A9A6DF}" destId="{F6543F88-9169-462A-894B-8C0D76B11EE6}" srcOrd="0" destOrd="0" presId="urn:microsoft.com/office/officeart/2005/8/layout/hierarchy2"/>
    <dgm:cxn modelId="{3F7F7C58-CFD9-4C58-BEE8-7C65CB715B73}" type="presParOf" srcId="{F6543F88-9169-462A-894B-8C0D76B11EE6}" destId="{0C8F7323-A048-4067-9DAE-CC20A4929590}" srcOrd="0" destOrd="0" presId="urn:microsoft.com/office/officeart/2005/8/layout/hierarchy2"/>
    <dgm:cxn modelId="{905C9A37-7C91-4F4C-9198-EEAF49670812}" type="presParOf" srcId="{FAAF6E40-CD7D-44AB-8038-D1AAA8A9A6DF}" destId="{8AAD7432-7C7A-4533-88B8-60C97C3103FD}" srcOrd="1" destOrd="0" presId="urn:microsoft.com/office/officeart/2005/8/layout/hierarchy2"/>
    <dgm:cxn modelId="{2F86A4EC-73D4-45A6-B249-CCCB59029A22}" type="presParOf" srcId="{8AAD7432-7C7A-4533-88B8-60C97C3103FD}" destId="{54D09F0C-910B-4198-AC4E-82693EE752E6}" srcOrd="0" destOrd="0" presId="urn:microsoft.com/office/officeart/2005/8/layout/hierarchy2"/>
    <dgm:cxn modelId="{6DF18534-8E0C-4D57-ADDF-A82C111C9FB9}" type="presParOf" srcId="{8AAD7432-7C7A-4533-88B8-60C97C3103FD}" destId="{AD51C533-4D14-4CCE-950B-DD55BEAD0EB0}" srcOrd="1" destOrd="0" presId="urn:microsoft.com/office/officeart/2005/8/layout/hierarchy2"/>
    <dgm:cxn modelId="{B102ACA8-EC46-47D7-8456-196CC6F63D64}" type="presParOf" srcId="{FAAF6E40-CD7D-44AB-8038-D1AAA8A9A6DF}" destId="{6D06DCE0-3ACA-4548-971B-FEE29A7EE1ED}" srcOrd="2" destOrd="0" presId="urn:microsoft.com/office/officeart/2005/8/layout/hierarchy2"/>
    <dgm:cxn modelId="{E5FC1AFD-2E64-4ED1-8D21-64C53B3613C0}" type="presParOf" srcId="{6D06DCE0-3ACA-4548-971B-FEE29A7EE1ED}" destId="{177D3B52-91FF-45DC-AED1-EC9ED0DD661D}" srcOrd="0" destOrd="0" presId="urn:microsoft.com/office/officeart/2005/8/layout/hierarchy2"/>
    <dgm:cxn modelId="{D9818223-5E9C-49FB-98C2-AE9ECE5CEF98}" type="presParOf" srcId="{FAAF6E40-CD7D-44AB-8038-D1AAA8A9A6DF}" destId="{3BF71D94-6478-41F5-B565-D263D16E3D54}" srcOrd="3" destOrd="0" presId="urn:microsoft.com/office/officeart/2005/8/layout/hierarchy2"/>
    <dgm:cxn modelId="{1ED29D03-0F92-4DA3-858B-437E08036F78}" type="presParOf" srcId="{3BF71D94-6478-41F5-B565-D263D16E3D54}" destId="{3CBF13CB-7A47-4BF5-96CF-205108E1B8E4}" srcOrd="0" destOrd="0" presId="urn:microsoft.com/office/officeart/2005/8/layout/hierarchy2"/>
    <dgm:cxn modelId="{C4D88354-C31B-4A3A-AEF0-EB3B7ACB6064}" type="presParOf" srcId="{3BF71D94-6478-41F5-B565-D263D16E3D54}" destId="{E3DFDA23-5001-4256-976B-20332C9C8DB1}" srcOrd="1" destOrd="0" presId="urn:microsoft.com/office/officeart/2005/8/layout/hierarchy2"/>
    <dgm:cxn modelId="{00750347-4868-451A-B412-414B7BF71E37}" type="presParOf" srcId="{FAAF6E40-CD7D-44AB-8038-D1AAA8A9A6DF}" destId="{E2BDFED6-DBB1-4562-B269-9169980D1400}" srcOrd="4" destOrd="0" presId="urn:microsoft.com/office/officeart/2005/8/layout/hierarchy2"/>
    <dgm:cxn modelId="{ED4108E1-2A30-426A-9B35-FABCAFD427D7}" type="presParOf" srcId="{E2BDFED6-DBB1-4562-B269-9169980D1400}" destId="{380B6441-5C5E-490E-B83B-ACABFB385286}" srcOrd="0" destOrd="0" presId="urn:microsoft.com/office/officeart/2005/8/layout/hierarchy2"/>
    <dgm:cxn modelId="{1A486BD1-EED3-4634-BB58-26E607A48FF6}" type="presParOf" srcId="{FAAF6E40-CD7D-44AB-8038-D1AAA8A9A6DF}" destId="{2840F7E9-CFB0-4760-B8CA-AE1BB8CB4D02}" srcOrd="5" destOrd="0" presId="urn:microsoft.com/office/officeart/2005/8/layout/hierarchy2"/>
    <dgm:cxn modelId="{7F134496-7714-4D26-8E6A-BAA007FFA371}" type="presParOf" srcId="{2840F7E9-CFB0-4760-B8CA-AE1BB8CB4D02}" destId="{E1C776FD-9103-4984-A014-EEC07F413C0E}" srcOrd="0" destOrd="0" presId="urn:microsoft.com/office/officeart/2005/8/layout/hierarchy2"/>
    <dgm:cxn modelId="{B349E3D1-C650-4597-A876-66459904C2E9}" type="presParOf" srcId="{2840F7E9-CFB0-4760-B8CA-AE1BB8CB4D02}" destId="{35921AAB-538C-494E-9551-F98C7EDF0EB2}" srcOrd="1" destOrd="0" presId="urn:microsoft.com/office/officeart/2005/8/layout/hierarchy2"/>
    <dgm:cxn modelId="{484E7C4F-65C9-4EA4-98A5-B3B03F861DAA}" type="presParOf" srcId="{87F971A7-C8F1-4B27-8AE1-A90661CA0F6C}" destId="{A93E387B-E578-4FF6-AF45-DA01EA89789E}" srcOrd="4" destOrd="0" presId="urn:microsoft.com/office/officeart/2005/8/layout/hierarchy2"/>
    <dgm:cxn modelId="{131E1682-2CB2-48EB-8061-8881EBE1244B}" type="presParOf" srcId="{A93E387B-E578-4FF6-AF45-DA01EA89789E}" destId="{99DB6084-FD3F-438F-A2B4-A211FA4B1CCE}" srcOrd="0" destOrd="0" presId="urn:microsoft.com/office/officeart/2005/8/layout/hierarchy2"/>
    <dgm:cxn modelId="{E920517E-0F1B-45FA-B879-D8F74FC46D25}" type="presParOf" srcId="{87F971A7-C8F1-4B27-8AE1-A90661CA0F6C}" destId="{5D72770A-082F-465D-831D-574F0F2CF67A}" srcOrd="5" destOrd="0" presId="urn:microsoft.com/office/officeart/2005/8/layout/hierarchy2"/>
    <dgm:cxn modelId="{1BCFDF07-9717-496E-8C86-FB8B2B915C84}" type="presParOf" srcId="{5D72770A-082F-465D-831D-574F0F2CF67A}" destId="{24C49BA4-C45B-4BA7-B8E9-B678DB0389C5}" srcOrd="0" destOrd="0" presId="urn:microsoft.com/office/officeart/2005/8/layout/hierarchy2"/>
    <dgm:cxn modelId="{CF064471-F528-4626-836B-626C267D35E3}" type="presParOf" srcId="{5D72770A-082F-465D-831D-574F0F2CF67A}" destId="{A2090404-A236-40CA-BC41-8DEC77792A8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98473-7B5A-4FC6-8FA3-A4A7BFACF2A4}">
      <dsp:nvSpPr>
        <dsp:cNvPr id="0" name=""/>
        <dsp:cNvSpPr/>
      </dsp:nvSpPr>
      <dsp:spPr>
        <a:xfrm>
          <a:off x="9006" y="1990827"/>
          <a:ext cx="2095088" cy="1047544"/>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solidFill>
                <a:schemeClr val="bg1"/>
              </a:solidFill>
            </a:rPr>
            <a:t>CARES Act</a:t>
          </a:r>
        </a:p>
        <a:p>
          <a:pPr lvl="0" algn="ctr" defTabSz="711200">
            <a:lnSpc>
              <a:spcPct val="90000"/>
            </a:lnSpc>
            <a:spcBef>
              <a:spcPct val="0"/>
            </a:spcBef>
            <a:spcAft>
              <a:spcPct val="35000"/>
            </a:spcAft>
          </a:pPr>
          <a:r>
            <a:rPr lang="en-US" sz="1600" kern="1200" dirty="0">
              <a:solidFill>
                <a:schemeClr val="bg1"/>
              </a:solidFill>
            </a:rPr>
            <a:t>($2 trillion)</a:t>
          </a:r>
        </a:p>
      </dsp:txBody>
      <dsp:txXfrm>
        <a:off x="39688" y="2021509"/>
        <a:ext cx="2033724" cy="986180"/>
      </dsp:txXfrm>
    </dsp:sp>
    <dsp:sp modelId="{572A7097-1D76-4F54-BC65-0B25F4F6271E}">
      <dsp:nvSpPr>
        <dsp:cNvPr id="0" name=""/>
        <dsp:cNvSpPr/>
      </dsp:nvSpPr>
      <dsp:spPr>
        <a:xfrm>
          <a:off x="2104095" y="2495853"/>
          <a:ext cx="838035" cy="37492"/>
        </a:xfrm>
        <a:custGeom>
          <a:avLst/>
          <a:gdLst/>
          <a:ahLst/>
          <a:cxnLst/>
          <a:rect l="0" t="0" r="0" b="0"/>
          <a:pathLst>
            <a:path>
              <a:moveTo>
                <a:pt x="0" y="18746"/>
              </a:moveTo>
              <a:lnTo>
                <a:pt x="838035" y="18746"/>
              </a:lnTo>
            </a:path>
          </a:pathLst>
        </a:custGeom>
        <a:noFill/>
        <a:ln w="25400" cap="flat" cmpd="sng" algn="ctr">
          <a:solidFill>
            <a:schemeClr val="accent1"/>
          </a:solidFill>
          <a:prstDash val="solid"/>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502162" y="2493648"/>
        <a:ext cx="41901" cy="41901"/>
      </dsp:txXfrm>
    </dsp:sp>
    <dsp:sp modelId="{5ED4D519-8B5C-4142-9434-6BDAE7B4743C}">
      <dsp:nvSpPr>
        <dsp:cNvPr id="0" name=""/>
        <dsp:cNvSpPr/>
      </dsp:nvSpPr>
      <dsp:spPr>
        <a:xfrm>
          <a:off x="2942131" y="1990827"/>
          <a:ext cx="2095088" cy="1047544"/>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solidFill>
                <a:schemeClr val="bg1"/>
              </a:solidFill>
            </a:rPr>
            <a:t>Education Stabilization Appropriation</a:t>
          </a:r>
        </a:p>
        <a:p>
          <a:pPr lvl="0" algn="ctr" defTabSz="711200">
            <a:lnSpc>
              <a:spcPct val="90000"/>
            </a:lnSpc>
            <a:spcBef>
              <a:spcPct val="0"/>
            </a:spcBef>
            <a:spcAft>
              <a:spcPct val="35000"/>
            </a:spcAft>
          </a:pPr>
          <a:r>
            <a:rPr lang="en-US" sz="1600" kern="1200" dirty="0">
              <a:solidFill>
                <a:schemeClr val="bg1"/>
              </a:solidFill>
            </a:rPr>
            <a:t>($30.75 billion)</a:t>
          </a:r>
        </a:p>
      </dsp:txBody>
      <dsp:txXfrm>
        <a:off x="2972813" y="2021509"/>
        <a:ext cx="2033724" cy="986180"/>
      </dsp:txXfrm>
    </dsp:sp>
    <dsp:sp modelId="{9A991B8C-92B1-42E7-AA38-6F356DE8933E}">
      <dsp:nvSpPr>
        <dsp:cNvPr id="0" name=""/>
        <dsp:cNvSpPr/>
      </dsp:nvSpPr>
      <dsp:spPr>
        <a:xfrm rot="17769324">
          <a:off x="4505668" y="1642620"/>
          <a:ext cx="1901138" cy="37492"/>
        </a:xfrm>
        <a:custGeom>
          <a:avLst/>
          <a:gdLst/>
          <a:ahLst/>
          <a:cxnLst/>
          <a:rect l="0" t="0" r="0" b="0"/>
          <a:pathLst>
            <a:path>
              <a:moveTo>
                <a:pt x="0" y="18746"/>
              </a:moveTo>
              <a:lnTo>
                <a:pt x="1901138" y="18746"/>
              </a:lnTo>
            </a:path>
          </a:pathLst>
        </a:custGeom>
        <a:noFill/>
        <a:ln w="25400" cap="flat" cmpd="sng" algn="ctr">
          <a:solidFill>
            <a:schemeClr val="accent1"/>
          </a:solidFill>
          <a:prstDash val="solid"/>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dirty="0"/>
        </a:p>
      </dsp:txBody>
      <dsp:txXfrm>
        <a:off x="5408709" y="1613838"/>
        <a:ext cx="95056" cy="95056"/>
      </dsp:txXfrm>
    </dsp:sp>
    <dsp:sp modelId="{5C8AB894-EDE5-423E-A5D4-067B044FBB21}">
      <dsp:nvSpPr>
        <dsp:cNvPr id="0" name=""/>
        <dsp:cNvSpPr/>
      </dsp:nvSpPr>
      <dsp:spPr>
        <a:xfrm>
          <a:off x="5875255" y="33474"/>
          <a:ext cx="2095088" cy="1549318"/>
        </a:xfrm>
        <a:prstGeom prst="roundRect">
          <a:avLst>
            <a:gd name="adj" fmla="val 10000"/>
          </a:avLst>
        </a:prstGeom>
        <a:solidFill>
          <a:srgbClr val="AFDC7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solidFill>
                <a:schemeClr val="tx1"/>
              </a:solidFill>
            </a:rPr>
            <a:t>Governor’s Education Relief Fund</a:t>
          </a:r>
        </a:p>
        <a:p>
          <a:pPr lvl="0" algn="ctr" defTabSz="622300">
            <a:lnSpc>
              <a:spcPct val="90000"/>
            </a:lnSpc>
            <a:spcBef>
              <a:spcPct val="0"/>
            </a:spcBef>
            <a:spcAft>
              <a:spcPct val="35000"/>
            </a:spcAft>
          </a:pPr>
          <a:r>
            <a:rPr lang="en-US" sz="1400" kern="1200" dirty="0">
              <a:solidFill>
                <a:schemeClr val="tx1"/>
              </a:solidFill>
            </a:rPr>
            <a:t>($2.95 billion)</a:t>
          </a:r>
        </a:p>
        <a:p>
          <a:pPr lvl="0" algn="ctr" defTabSz="622300">
            <a:lnSpc>
              <a:spcPct val="90000"/>
            </a:lnSpc>
            <a:spcBef>
              <a:spcPct val="0"/>
            </a:spcBef>
            <a:spcAft>
              <a:spcPct val="35000"/>
            </a:spcAft>
          </a:pPr>
          <a:r>
            <a:rPr lang="en-US" sz="1400" kern="1200" dirty="0">
              <a:solidFill>
                <a:schemeClr val="tx1"/>
              </a:solidFill>
            </a:rPr>
            <a:t>(Both higher ed. &amp;      K-12)</a:t>
          </a:r>
        </a:p>
      </dsp:txBody>
      <dsp:txXfrm>
        <a:off x="5920633" y="78852"/>
        <a:ext cx="2004332" cy="1458562"/>
      </dsp:txXfrm>
    </dsp:sp>
    <dsp:sp modelId="{2AE80BCA-8C0C-4F5C-9121-1709E927866B}">
      <dsp:nvSpPr>
        <dsp:cNvPr id="0" name=""/>
        <dsp:cNvSpPr/>
      </dsp:nvSpPr>
      <dsp:spPr>
        <a:xfrm rot="21599936">
          <a:off x="5037219" y="2495845"/>
          <a:ext cx="838035" cy="37492"/>
        </a:xfrm>
        <a:custGeom>
          <a:avLst/>
          <a:gdLst/>
          <a:ahLst/>
          <a:cxnLst/>
          <a:rect l="0" t="0" r="0" b="0"/>
          <a:pathLst>
            <a:path>
              <a:moveTo>
                <a:pt x="0" y="18746"/>
              </a:moveTo>
              <a:lnTo>
                <a:pt x="838035" y="18746"/>
              </a:lnTo>
            </a:path>
          </a:pathLst>
        </a:custGeom>
        <a:noFill/>
        <a:ln w="25400" cap="flat" cmpd="sng" algn="ctr">
          <a:solidFill>
            <a:schemeClr val="accent1"/>
          </a:solidFill>
          <a:prstDash val="solid"/>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35286" y="2493640"/>
        <a:ext cx="41901" cy="41901"/>
      </dsp:txXfrm>
    </dsp:sp>
    <dsp:sp modelId="{6BEEAFC6-FC75-4BC6-BAA2-E2A657651BC5}">
      <dsp:nvSpPr>
        <dsp:cNvPr id="0" name=""/>
        <dsp:cNvSpPr/>
      </dsp:nvSpPr>
      <dsp:spPr>
        <a:xfrm>
          <a:off x="5875255" y="1739924"/>
          <a:ext cx="2095088" cy="1549318"/>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solidFill>
                <a:schemeClr val="bg1"/>
              </a:solidFill>
            </a:rPr>
            <a:t>Higher Education Emergency Relief Fund</a:t>
          </a:r>
        </a:p>
        <a:p>
          <a:pPr lvl="0" algn="ctr" defTabSz="622300">
            <a:lnSpc>
              <a:spcPct val="90000"/>
            </a:lnSpc>
            <a:spcBef>
              <a:spcPct val="0"/>
            </a:spcBef>
            <a:spcAft>
              <a:spcPct val="35000"/>
            </a:spcAft>
          </a:pPr>
          <a:r>
            <a:rPr lang="en-US" sz="1400" kern="1200" dirty="0">
              <a:solidFill>
                <a:schemeClr val="bg1"/>
              </a:solidFill>
            </a:rPr>
            <a:t>($14.24 billion)</a:t>
          </a:r>
        </a:p>
      </dsp:txBody>
      <dsp:txXfrm>
        <a:off x="5920633" y="1785302"/>
        <a:ext cx="2004332" cy="1458562"/>
      </dsp:txXfrm>
    </dsp:sp>
    <dsp:sp modelId="{F6543F88-9169-462A-894B-8C0D76B11EE6}">
      <dsp:nvSpPr>
        <dsp:cNvPr id="0" name=""/>
        <dsp:cNvSpPr/>
      </dsp:nvSpPr>
      <dsp:spPr>
        <a:xfrm rot="17883189">
          <a:off x="7498385" y="1709540"/>
          <a:ext cx="1781953" cy="37492"/>
        </a:xfrm>
        <a:custGeom>
          <a:avLst/>
          <a:gdLst/>
          <a:ahLst/>
          <a:cxnLst/>
          <a:rect l="0" t="0" r="0" b="0"/>
          <a:pathLst>
            <a:path>
              <a:moveTo>
                <a:pt x="0" y="18746"/>
              </a:moveTo>
              <a:lnTo>
                <a:pt x="1781953" y="18746"/>
              </a:lnTo>
            </a:path>
          </a:pathLst>
        </a:custGeom>
        <a:noFill/>
        <a:ln w="25400" cap="flat" cmpd="sng" algn="ctr">
          <a:solidFill>
            <a:schemeClr val="accent1"/>
          </a:solidFill>
          <a:prstDash val="solid"/>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dirty="0"/>
        </a:p>
      </dsp:txBody>
      <dsp:txXfrm>
        <a:off x="8344812" y="1683737"/>
        <a:ext cx="89097" cy="89097"/>
      </dsp:txXfrm>
    </dsp:sp>
    <dsp:sp modelId="{54D09F0C-910B-4198-AC4E-82693EE752E6}">
      <dsp:nvSpPr>
        <dsp:cNvPr id="0" name=""/>
        <dsp:cNvSpPr/>
      </dsp:nvSpPr>
      <dsp:spPr>
        <a:xfrm>
          <a:off x="8808379" y="234257"/>
          <a:ext cx="2095088" cy="1415462"/>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a:solidFill>
                <a:schemeClr val="bg1"/>
              </a:solidFill>
            </a:rPr>
            <a:t>90%</a:t>
          </a:r>
          <a:r>
            <a:rPr lang="en-US" sz="1400" kern="1200" dirty="0">
              <a:solidFill>
                <a:schemeClr val="bg1"/>
              </a:solidFill>
            </a:rPr>
            <a:t> ($12.5 billion) awarded through formula </a:t>
          </a:r>
        </a:p>
        <a:p>
          <a:pPr lvl="0" algn="ctr" defTabSz="622300">
            <a:lnSpc>
              <a:spcPct val="90000"/>
            </a:lnSpc>
            <a:spcBef>
              <a:spcPct val="0"/>
            </a:spcBef>
            <a:spcAft>
              <a:spcPct val="35000"/>
            </a:spcAft>
          </a:pPr>
          <a:r>
            <a:rPr lang="en-US" sz="1400" kern="1200" dirty="0">
              <a:solidFill>
                <a:schemeClr val="bg1"/>
              </a:solidFill>
            </a:rPr>
            <a:t>(75% Pell recipient enrollment, 25% non-Pell enrollment)</a:t>
          </a:r>
        </a:p>
      </dsp:txBody>
      <dsp:txXfrm>
        <a:off x="8849836" y="275714"/>
        <a:ext cx="2012174" cy="1332548"/>
      </dsp:txXfrm>
    </dsp:sp>
    <dsp:sp modelId="{6D06DCE0-3ACA-4548-971B-FEE29A7EE1ED}">
      <dsp:nvSpPr>
        <dsp:cNvPr id="0" name=""/>
        <dsp:cNvSpPr/>
      </dsp:nvSpPr>
      <dsp:spPr>
        <a:xfrm>
          <a:off x="7970343" y="2495837"/>
          <a:ext cx="838035" cy="37492"/>
        </a:xfrm>
        <a:custGeom>
          <a:avLst/>
          <a:gdLst/>
          <a:ahLst/>
          <a:cxnLst/>
          <a:rect l="0" t="0" r="0" b="0"/>
          <a:pathLst>
            <a:path>
              <a:moveTo>
                <a:pt x="0" y="18746"/>
              </a:moveTo>
              <a:lnTo>
                <a:pt x="838035" y="18746"/>
              </a:lnTo>
            </a:path>
          </a:pathLst>
        </a:custGeom>
        <a:noFill/>
        <a:ln w="25400" cap="flat" cmpd="sng" algn="ctr">
          <a:solidFill>
            <a:schemeClr val="accent1"/>
          </a:solidFill>
          <a:prstDash val="solid"/>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8368410" y="2493632"/>
        <a:ext cx="41901" cy="41901"/>
      </dsp:txXfrm>
    </dsp:sp>
    <dsp:sp modelId="{3CBF13CB-7A47-4BF5-96CF-205108E1B8E4}">
      <dsp:nvSpPr>
        <dsp:cNvPr id="0" name=""/>
        <dsp:cNvSpPr/>
      </dsp:nvSpPr>
      <dsp:spPr>
        <a:xfrm>
          <a:off x="8808379" y="1806852"/>
          <a:ext cx="2095088" cy="1415462"/>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a:solidFill>
                <a:schemeClr val="bg1"/>
              </a:solidFill>
            </a:rPr>
            <a:t>7.5%</a:t>
          </a:r>
          <a:r>
            <a:rPr lang="en-US" sz="1400" kern="1200" dirty="0">
              <a:solidFill>
                <a:schemeClr val="bg1"/>
              </a:solidFill>
            </a:rPr>
            <a:t> ($992 million) to HBCUs and MSIs</a:t>
          </a:r>
        </a:p>
      </dsp:txBody>
      <dsp:txXfrm>
        <a:off x="8849836" y="1848309"/>
        <a:ext cx="2012174" cy="1332548"/>
      </dsp:txXfrm>
    </dsp:sp>
    <dsp:sp modelId="{E2BDFED6-DBB1-4562-B269-9169980D1400}">
      <dsp:nvSpPr>
        <dsp:cNvPr id="0" name=""/>
        <dsp:cNvSpPr/>
      </dsp:nvSpPr>
      <dsp:spPr>
        <a:xfrm rot="3716811">
          <a:off x="7498385" y="3282134"/>
          <a:ext cx="1781953" cy="37492"/>
        </a:xfrm>
        <a:custGeom>
          <a:avLst/>
          <a:gdLst/>
          <a:ahLst/>
          <a:cxnLst/>
          <a:rect l="0" t="0" r="0" b="0"/>
          <a:pathLst>
            <a:path>
              <a:moveTo>
                <a:pt x="0" y="18746"/>
              </a:moveTo>
              <a:lnTo>
                <a:pt x="1781953" y="18746"/>
              </a:lnTo>
            </a:path>
          </a:pathLst>
        </a:custGeom>
        <a:noFill/>
        <a:ln w="25400" cap="flat" cmpd="sng" algn="ctr">
          <a:solidFill>
            <a:schemeClr val="accent1"/>
          </a:solidFill>
          <a:prstDash val="solid"/>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dirty="0"/>
        </a:p>
      </dsp:txBody>
      <dsp:txXfrm>
        <a:off x="8344812" y="3256332"/>
        <a:ext cx="89097" cy="89097"/>
      </dsp:txXfrm>
    </dsp:sp>
    <dsp:sp modelId="{E1C776FD-9103-4984-A014-EEC07F413C0E}">
      <dsp:nvSpPr>
        <dsp:cNvPr id="0" name=""/>
        <dsp:cNvSpPr/>
      </dsp:nvSpPr>
      <dsp:spPr>
        <a:xfrm>
          <a:off x="8808379" y="3379446"/>
          <a:ext cx="2095088" cy="1415462"/>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a:solidFill>
                <a:schemeClr val="bg1"/>
              </a:solidFill>
            </a:rPr>
            <a:t>2.5%</a:t>
          </a:r>
          <a:r>
            <a:rPr lang="en-US" sz="1400" kern="1200" dirty="0">
              <a:solidFill>
                <a:schemeClr val="bg1"/>
              </a:solidFill>
            </a:rPr>
            <a:t> ($331 million) to small institutions with unmet need</a:t>
          </a:r>
        </a:p>
      </dsp:txBody>
      <dsp:txXfrm>
        <a:off x="8849836" y="3420903"/>
        <a:ext cx="2012174" cy="1332548"/>
      </dsp:txXfrm>
    </dsp:sp>
    <dsp:sp modelId="{A93E387B-E578-4FF6-AF45-DA01EA89789E}">
      <dsp:nvSpPr>
        <dsp:cNvPr id="0" name=""/>
        <dsp:cNvSpPr/>
      </dsp:nvSpPr>
      <dsp:spPr>
        <a:xfrm rot="3830664">
          <a:off x="4505675" y="3349078"/>
          <a:ext cx="1901124" cy="37492"/>
        </a:xfrm>
        <a:custGeom>
          <a:avLst/>
          <a:gdLst/>
          <a:ahLst/>
          <a:cxnLst/>
          <a:rect l="0" t="0" r="0" b="0"/>
          <a:pathLst>
            <a:path>
              <a:moveTo>
                <a:pt x="0" y="18746"/>
              </a:moveTo>
              <a:lnTo>
                <a:pt x="1901124" y="18746"/>
              </a:lnTo>
            </a:path>
          </a:pathLst>
        </a:custGeom>
        <a:noFill/>
        <a:ln w="25400" cap="flat" cmpd="sng" algn="ctr">
          <a:solidFill>
            <a:schemeClr val="accent1"/>
          </a:solidFill>
          <a:prstDash val="solid"/>
          <a:headEnd type="none" w="med" len="med"/>
          <a:tailEnd type="arrow" w="med" len="me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dirty="0"/>
        </a:p>
      </dsp:txBody>
      <dsp:txXfrm>
        <a:off x="5408709" y="3320296"/>
        <a:ext cx="95056" cy="95056"/>
      </dsp:txXfrm>
    </dsp:sp>
    <dsp:sp modelId="{24C49BA4-C45B-4BA7-B8E9-B678DB0389C5}">
      <dsp:nvSpPr>
        <dsp:cNvPr id="0" name=""/>
        <dsp:cNvSpPr/>
      </dsp:nvSpPr>
      <dsp:spPr>
        <a:xfrm>
          <a:off x="5875255" y="3446374"/>
          <a:ext cx="2095088" cy="1549349"/>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solidFill>
                <a:schemeClr val="bg1"/>
              </a:solidFill>
            </a:rPr>
            <a:t>Elem. &amp; Secondary Ed. Emergency Relief Fund</a:t>
          </a:r>
        </a:p>
        <a:p>
          <a:pPr lvl="0" algn="ctr" defTabSz="622300">
            <a:lnSpc>
              <a:spcPct val="90000"/>
            </a:lnSpc>
            <a:spcBef>
              <a:spcPct val="0"/>
            </a:spcBef>
            <a:spcAft>
              <a:spcPct val="35000"/>
            </a:spcAft>
          </a:pPr>
          <a:r>
            <a:rPr lang="en-US" sz="1400" kern="1200" dirty="0">
              <a:solidFill>
                <a:schemeClr val="bg1"/>
              </a:solidFill>
            </a:rPr>
            <a:t>($13.5 billion)</a:t>
          </a:r>
        </a:p>
        <a:p>
          <a:pPr lvl="0" algn="ctr" defTabSz="622300">
            <a:lnSpc>
              <a:spcPct val="90000"/>
            </a:lnSpc>
            <a:spcBef>
              <a:spcPct val="0"/>
            </a:spcBef>
            <a:spcAft>
              <a:spcPct val="35000"/>
            </a:spcAft>
          </a:pPr>
          <a:r>
            <a:rPr lang="en-US" sz="1400" kern="1200" dirty="0">
              <a:solidFill>
                <a:schemeClr val="bg1"/>
              </a:solidFill>
            </a:rPr>
            <a:t>(Granted to states, 90% sub-granted to local districts)</a:t>
          </a:r>
        </a:p>
      </dsp:txBody>
      <dsp:txXfrm>
        <a:off x="5920634" y="3491753"/>
        <a:ext cx="2004330" cy="145859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43343" cy="467072"/>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sz="quarter" idx="1"/>
          </p:nvPr>
        </p:nvSpPr>
        <p:spPr>
          <a:xfrm>
            <a:off x="3978134" y="3"/>
            <a:ext cx="3043343" cy="467072"/>
          </a:xfrm>
          <a:prstGeom prst="rect">
            <a:avLst/>
          </a:prstGeom>
        </p:spPr>
        <p:txBody>
          <a:bodyPr vert="horz" lIns="93306" tIns="46652" rIns="93306" bIns="46652" rtlCol="0"/>
          <a:lstStyle>
            <a:lvl1pPr algn="r">
              <a:defRPr sz="1200"/>
            </a:lvl1pPr>
          </a:lstStyle>
          <a:p>
            <a:fld id="{5C830A0A-2F55-41A9-A83E-87BD346AC73E}" type="datetimeFigureOut">
              <a:rPr lang="en-US" smtClean="0"/>
              <a:t>5/14/2020</a:t>
            </a:fld>
            <a:endParaRPr lang="en-US" dirty="0"/>
          </a:p>
        </p:txBody>
      </p:sp>
      <p:sp>
        <p:nvSpPr>
          <p:cNvPr id="4" name="Footer Placeholder 3"/>
          <p:cNvSpPr>
            <a:spLocks noGrp="1"/>
          </p:cNvSpPr>
          <p:nvPr>
            <p:ph type="ftr" sz="quarter" idx="2"/>
          </p:nvPr>
        </p:nvSpPr>
        <p:spPr>
          <a:xfrm>
            <a:off x="0" y="8842032"/>
            <a:ext cx="3043343" cy="467071"/>
          </a:xfrm>
          <a:prstGeom prst="rect">
            <a:avLst/>
          </a:prstGeom>
        </p:spPr>
        <p:txBody>
          <a:bodyPr vert="horz" lIns="93306" tIns="46652" rIns="93306" bIns="4665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4" y="8842032"/>
            <a:ext cx="3043343" cy="467071"/>
          </a:xfrm>
          <a:prstGeom prst="rect">
            <a:avLst/>
          </a:prstGeom>
        </p:spPr>
        <p:txBody>
          <a:bodyPr vert="horz" lIns="93306" tIns="46652" rIns="93306" bIns="46652" rtlCol="0" anchor="b"/>
          <a:lstStyle>
            <a:lvl1pPr algn="r">
              <a:defRPr sz="1200"/>
            </a:lvl1pPr>
          </a:lstStyle>
          <a:p>
            <a:fld id="{F50B2239-FFF4-4FE3-92FF-04F4B4CE0662}" type="slidenum">
              <a:rPr lang="en-US" smtClean="0"/>
              <a:t>‹#›</a:t>
            </a:fld>
            <a:endParaRPr lang="en-US" dirty="0"/>
          </a:p>
        </p:txBody>
      </p:sp>
    </p:spTree>
    <p:extLst>
      <p:ext uri="{BB962C8B-B14F-4D97-AF65-F5344CB8AC3E}">
        <p14:creationId xmlns:p14="http://schemas.microsoft.com/office/powerpoint/2010/main" val="880710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43343" cy="467072"/>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idx="1"/>
          </p:nvPr>
        </p:nvSpPr>
        <p:spPr>
          <a:xfrm>
            <a:off x="3978134" y="3"/>
            <a:ext cx="3043343" cy="467072"/>
          </a:xfrm>
          <a:prstGeom prst="rect">
            <a:avLst/>
          </a:prstGeom>
        </p:spPr>
        <p:txBody>
          <a:bodyPr vert="horz" lIns="93306" tIns="46652" rIns="93306" bIns="46652" rtlCol="0"/>
          <a:lstStyle>
            <a:lvl1pPr algn="r">
              <a:defRPr sz="1200"/>
            </a:lvl1pPr>
          </a:lstStyle>
          <a:p>
            <a:fld id="{FAD90FB1-480C-4336-BFAC-47B0C6775D2A}" type="datetimeFigureOut">
              <a:rPr lang="en-US" smtClean="0"/>
              <a:t>5/14/2020</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06" tIns="46652" rIns="93306" bIns="46652" rtlCol="0" anchor="ctr"/>
          <a:lstStyle/>
          <a:p>
            <a:endParaRPr lang="en-US" dirty="0"/>
          </a:p>
        </p:txBody>
      </p:sp>
      <p:sp>
        <p:nvSpPr>
          <p:cNvPr id="5" name="Notes Placeholder 4"/>
          <p:cNvSpPr>
            <a:spLocks noGrp="1"/>
          </p:cNvSpPr>
          <p:nvPr>
            <p:ph type="body" sz="quarter" idx="3"/>
          </p:nvPr>
        </p:nvSpPr>
        <p:spPr>
          <a:xfrm>
            <a:off x="702310" y="4480006"/>
            <a:ext cx="5618480" cy="3665459"/>
          </a:xfrm>
          <a:prstGeom prst="rect">
            <a:avLst/>
          </a:prstGeom>
        </p:spPr>
        <p:txBody>
          <a:bodyPr vert="horz" lIns="93306" tIns="46652" rIns="93306" bIns="466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2"/>
            <a:ext cx="3043343" cy="467071"/>
          </a:xfrm>
          <a:prstGeom prst="rect">
            <a:avLst/>
          </a:prstGeom>
        </p:spPr>
        <p:txBody>
          <a:bodyPr vert="horz" lIns="93306" tIns="46652" rIns="93306" bIns="4665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4" y="8842032"/>
            <a:ext cx="3043343" cy="467071"/>
          </a:xfrm>
          <a:prstGeom prst="rect">
            <a:avLst/>
          </a:prstGeom>
        </p:spPr>
        <p:txBody>
          <a:bodyPr vert="horz" lIns="93306" tIns="46652" rIns="93306" bIns="46652" rtlCol="0" anchor="b"/>
          <a:lstStyle>
            <a:lvl1pPr algn="r">
              <a:defRPr sz="1200"/>
            </a:lvl1pPr>
          </a:lstStyle>
          <a:p>
            <a:fld id="{838857C7-D47C-4CF5-8BB0-F2CCF9D06897}" type="slidenum">
              <a:rPr lang="en-US" smtClean="0"/>
              <a:t>‹#›</a:t>
            </a:fld>
            <a:endParaRPr lang="en-US" dirty="0"/>
          </a:p>
        </p:txBody>
      </p:sp>
    </p:spTree>
    <p:extLst>
      <p:ext uri="{BB962C8B-B14F-4D97-AF65-F5344CB8AC3E}">
        <p14:creationId xmlns:p14="http://schemas.microsoft.com/office/powerpoint/2010/main" val="61171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a:t>
            </a:fld>
            <a:endParaRPr lang="en-US" dirty="0"/>
          </a:p>
        </p:txBody>
      </p:sp>
    </p:spTree>
    <p:extLst>
      <p:ext uri="{BB962C8B-B14F-4D97-AF65-F5344CB8AC3E}">
        <p14:creationId xmlns:p14="http://schemas.microsoft.com/office/powerpoint/2010/main" val="1098844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12</a:t>
            </a:fld>
            <a:endParaRPr lang="en-US" dirty="0"/>
          </a:p>
        </p:txBody>
      </p:sp>
    </p:spTree>
    <p:extLst>
      <p:ext uri="{BB962C8B-B14F-4D97-AF65-F5344CB8AC3E}">
        <p14:creationId xmlns:p14="http://schemas.microsoft.com/office/powerpoint/2010/main" val="342960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15</a:t>
            </a:fld>
            <a:endParaRPr lang="en-US" dirty="0"/>
          </a:p>
        </p:txBody>
      </p:sp>
    </p:spTree>
    <p:extLst>
      <p:ext uri="{BB962C8B-B14F-4D97-AF65-F5344CB8AC3E}">
        <p14:creationId xmlns:p14="http://schemas.microsoft.com/office/powerpoint/2010/main" val="3902643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16</a:t>
            </a:fld>
            <a:endParaRPr lang="en-US" dirty="0"/>
          </a:p>
        </p:txBody>
      </p:sp>
    </p:spTree>
    <p:extLst>
      <p:ext uri="{BB962C8B-B14F-4D97-AF65-F5344CB8AC3E}">
        <p14:creationId xmlns:p14="http://schemas.microsoft.com/office/powerpoint/2010/main" val="2509231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17</a:t>
            </a:fld>
            <a:endParaRPr lang="en-US" dirty="0"/>
          </a:p>
        </p:txBody>
      </p:sp>
    </p:spTree>
    <p:extLst>
      <p:ext uri="{BB962C8B-B14F-4D97-AF65-F5344CB8AC3E}">
        <p14:creationId xmlns:p14="http://schemas.microsoft.com/office/powerpoint/2010/main" val="2229235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20</a:t>
            </a:fld>
            <a:endParaRPr lang="en-US" dirty="0"/>
          </a:p>
        </p:txBody>
      </p:sp>
    </p:spTree>
    <p:extLst>
      <p:ext uri="{BB962C8B-B14F-4D97-AF65-F5344CB8AC3E}">
        <p14:creationId xmlns:p14="http://schemas.microsoft.com/office/powerpoint/2010/main" val="2860274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8857C7-D47C-4CF5-8BB0-F2CCF9D06897}" type="slidenum">
              <a:rPr lang="en-US" smtClean="0"/>
              <a:t>21</a:t>
            </a:fld>
            <a:endParaRPr lang="en-US" dirty="0"/>
          </a:p>
        </p:txBody>
      </p:sp>
    </p:spTree>
    <p:extLst>
      <p:ext uri="{BB962C8B-B14F-4D97-AF65-F5344CB8AC3E}">
        <p14:creationId xmlns:p14="http://schemas.microsoft.com/office/powerpoint/2010/main" val="1531215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24</a:t>
            </a:fld>
            <a:endParaRPr lang="en-US" dirty="0"/>
          </a:p>
        </p:txBody>
      </p:sp>
    </p:spTree>
    <p:extLst>
      <p:ext uri="{BB962C8B-B14F-4D97-AF65-F5344CB8AC3E}">
        <p14:creationId xmlns:p14="http://schemas.microsoft.com/office/powerpoint/2010/main" val="325692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A1F32768-F36C-4166-B1AA-B783AD4C4FA8}" type="slidenum">
              <a:rPr lang="en-US"/>
              <a:t>26</a:t>
            </a:fld>
            <a:endParaRPr lang="en-US" dirty="0"/>
          </a:p>
        </p:txBody>
      </p:sp>
    </p:spTree>
    <p:extLst>
      <p:ext uri="{BB962C8B-B14F-4D97-AF65-F5344CB8AC3E}">
        <p14:creationId xmlns:p14="http://schemas.microsoft.com/office/powerpoint/2010/main" val="3554691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37</a:t>
            </a:fld>
            <a:endParaRPr lang="en-US" dirty="0"/>
          </a:p>
        </p:txBody>
      </p:sp>
    </p:spTree>
    <p:extLst>
      <p:ext uri="{BB962C8B-B14F-4D97-AF65-F5344CB8AC3E}">
        <p14:creationId xmlns:p14="http://schemas.microsoft.com/office/powerpoint/2010/main" val="25982654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39</a:t>
            </a:fld>
            <a:endParaRPr lang="en-US" dirty="0"/>
          </a:p>
        </p:txBody>
      </p:sp>
    </p:spTree>
    <p:extLst>
      <p:ext uri="{BB962C8B-B14F-4D97-AF65-F5344CB8AC3E}">
        <p14:creationId xmlns:p14="http://schemas.microsoft.com/office/powerpoint/2010/main" val="3924873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a:t>
            </a:fld>
            <a:endParaRPr lang="en-US" dirty="0"/>
          </a:p>
        </p:txBody>
      </p:sp>
    </p:spTree>
    <p:extLst>
      <p:ext uri="{BB962C8B-B14F-4D97-AF65-F5344CB8AC3E}">
        <p14:creationId xmlns:p14="http://schemas.microsoft.com/office/powerpoint/2010/main" val="320874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40</a:t>
            </a:fld>
            <a:endParaRPr lang="en-US" dirty="0"/>
          </a:p>
        </p:txBody>
      </p:sp>
    </p:spTree>
    <p:extLst>
      <p:ext uri="{BB962C8B-B14F-4D97-AF65-F5344CB8AC3E}">
        <p14:creationId xmlns:p14="http://schemas.microsoft.com/office/powerpoint/2010/main" val="4216872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a:t>
            </a:fld>
            <a:endParaRPr lang="en-US" dirty="0"/>
          </a:p>
        </p:txBody>
      </p:sp>
    </p:spTree>
    <p:extLst>
      <p:ext uri="{BB962C8B-B14F-4D97-AF65-F5344CB8AC3E}">
        <p14:creationId xmlns:p14="http://schemas.microsoft.com/office/powerpoint/2010/main" val="2747674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3D616E-FAFF-0246-8008-410B45D7CB1E}" type="slidenum">
              <a:rPr lang="en-US" smtClean="0"/>
              <a:t>4</a:t>
            </a:fld>
            <a:endParaRPr lang="en-US" dirty="0"/>
          </a:p>
        </p:txBody>
      </p:sp>
    </p:spTree>
    <p:extLst>
      <p:ext uri="{BB962C8B-B14F-4D97-AF65-F5344CB8AC3E}">
        <p14:creationId xmlns:p14="http://schemas.microsoft.com/office/powerpoint/2010/main" val="3097699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5</a:t>
            </a:fld>
            <a:endParaRPr lang="en-US" dirty="0"/>
          </a:p>
        </p:txBody>
      </p:sp>
    </p:spTree>
    <p:extLst>
      <p:ext uri="{BB962C8B-B14F-4D97-AF65-F5344CB8AC3E}">
        <p14:creationId xmlns:p14="http://schemas.microsoft.com/office/powerpoint/2010/main" val="3159273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7</a:t>
            </a:fld>
            <a:endParaRPr lang="en-US" dirty="0"/>
          </a:p>
        </p:txBody>
      </p:sp>
    </p:spTree>
    <p:extLst>
      <p:ext uri="{BB962C8B-B14F-4D97-AF65-F5344CB8AC3E}">
        <p14:creationId xmlns:p14="http://schemas.microsoft.com/office/powerpoint/2010/main" val="628094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8</a:t>
            </a:fld>
            <a:endParaRPr lang="en-US" dirty="0"/>
          </a:p>
        </p:txBody>
      </p:sp>
    </p:spTree>
    <p:extLst>
      <p:ext uri="{BB962C8B-B14F-4D97-AF65-F5344CB8AC3E}">
        <p14:creationId xmlns:p14="http://schemas.microsoft.com/office/powerpoint/2010/main" val="548513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8857C7-D47C-4CF5-8BB0-F2CCF9D06897}" type="slidenum">
              <a:rPr lang="en-US" smtClean="0"/>
              <a:t>9</a:t>
            </a:fld>
            <a:endParaRPr lang="en-US" dirty="0"/>
          </a:p>
        </p:txBody>
      </p:sp>
    </p:spTree>
    <p:extLst>
      <p:ext uri="{BB962C8B-B14F-4D97-AF65-F5344CB8AC3E}">
        <p14:creationId xmlns:p14="http://schemas.microsoft.com/office/powerpoint/2010/main" val="2904903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11</a:t>
            </a:fld>
            <a:endParaRPr lang="en-US" dirty="0"/>
          </a:p>
        </p:txBody>
      </p:sp>
    </p:spTree>
    <p:extLst>
      <p:ext uri="{BB962C8B-B14F-4D97-AF65-F5344CB8AC3E}">
        <p14:creationId xmlns:p14="http://schemas.microsoft.com/office/powerpoint/2010/main" val="1079236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1016000" y="2057400"/>
            <a:ext cx="10464800" cy="1143000"/>
          </a:xfrm>
        </p:spPr>
        <p:txBody>
          <a:bodyPr anchor="b"/>
          <a:lstStyle>
            <a:lvl1pPr>
              <a:defRPr sz="4000">
                <a:solidFill>
                  <a:srgbClr val="005A8B"/>
                </a:solidFill>
              </a:defRPr>
            </a:lvl1pPr>
          </a:lstStyle>
          <a:p>
            <a:r>
              <a:rPr lang="en-US" dirty="0"/>
              <a:t>Click to edit Master title style</a:t>
            </a:r>
          </a:p>
        </p:txBody>
      </p:sp>
      <p:sp>
        <p:nvSpPr>
          <p:cNvPr id="3076" name="Rectangle 4"/>
          <p:cNvSpPr>
            <a:spLocks noGrp="1" noChangeArrowheads="1"/>
          </p:cNvSpPr>
          <p:nvPr>
            <p:ph type="subTitle" idx="1"/>
          </p:nvPr>
        </p:nvSpPr>
        <p:spPr>
          <a:xfrm>
            <a:off x="1016000" y="3352800"/>
            <a:ext cx="8534400" cy="1752600"/>
          </a:xfrm>
        </p:spPr>
        <p:txBody>
          <a:bodyPr/>
          <a:lstStyle>
            <a:lvl1pPr marL="0" indent="0">
              <a:buFontTx/>
              <a:buNone/>
              <a:defRPr>
                <a:solidFill>
                  <a:srgbClr val="005A8B"/>
                </a:solidFill>
              </a:defRPr>
            </a:lvl1pPr>
          </a:lstStyle>
          <a:p>
            <a:r>
              <a:rPr lang="en-US" dirty="0"/>
              <a:t>Click to edit Master subtitle style</a:t>
            </a:r>
          </a:p>
        </p:txBody>
      </p:sp>
    </p:spTree>
    <p:extLst>
      <p:ext uri="{BB962C8B-B14F-4D97-AF65-F5344CB8AC3E}">
        <p14:creationId xmlns:p14="http://schemas.microsoft.com/office/powerpoint/2010/main" val="60681706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045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0341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2569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307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102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109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914400" y="6400800"/>
            <a:ext cx="2540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defRPr/>
            </a:pPr>
            <a:fld id="{B0759503-5AF6-4551-A450-37B031A17C70}" type="slidenum">
              <a:rPr lang="en-US" altLang="en-US" sz="2400">
                <a:solidFill>
                  <a:srgbClr val="005A8B"/>
                </a:solidFill>
              </a:rPr>
              <a:pPr eaLnBrk="0" fontAlgn="base" hangingPunct="0">
                <a:spcBef>
                  <a:spcPct val="0"/>
                </a:spcBef>
                <a:spcAft>
                  <a:spcPct val="0"/>
                </a:spcAft>
                <a:defRPr/>
              </a:pPr>
              <a:t>‹#›</a:t>
            </a:fld>
            <a:endParaRPr lang="en-US" altLang="en-US" sz="2400" dirty="0">
              <a:solidFill>
                <a:srgbClr val="005A8B"/>
              </a:solidFill>
            </a:endParaRPr>
          </a:p>
        </p:txBody>
      </p:sp>
    </p:spTree>
    <p:extLst>
      <p:ext uri="{BB962C8B-B14F-4D97-AF65-F5344CB8AC3E}">
        <p14:creationId xmlns:p14="http://schemas.microsoft.com/office/powerpoint/2010/main" val="41183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6779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pic>
        <p:nvPicPr>
          <p:cNvPr id="1026" name="Picture 6" descr="white screen for ppt.jp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3283" y="0"/>
            <a:ext cx="12316884"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812800" y="457200"/>
            <a:ext cx="9550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812800" y="1600200"/>
            <a:ext cx="955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11"/>
          <p:cNvSpPr>
            <a:spLocks noChangeArrowheads="1"/>
          </p:cNvSpPr>
          <p:nvPr/>
        </p:nvSpPr>
        <p:spPr bwMode="auto">
          <a:xfrm>
            <a:off x="6096000" y="64008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36" charset="-128"/>
              </a:defRPr>
            </a:lvl1pPr>
            <a:lvl2pPr marL="742950" indent="-285750">
              <a:defRPr sz="2400">
                <a:solidFill>
                  <a:schemeClr val="tx1"/>
                </a:solidFill>
                <a:latin typeface="Arial" panose="020B0604020202020204" pitchFamily="34" charset="0"/>
                <a:ea typeface="ヒラギノ角ゴ Pro W3" pitchFamily="36" charset="-128"/>
              </a:defRPr>
            </a:lvl2pPr>
            <a:lvl3pPr marL="1143000" indent="-228600">
              <a:defRPr sz="2400">
                <a:solidFill>
                  <a:schemeClr val="tx1"/>
                </a:solidFill>
                <a:latin typeface="Arial" panose="020B0604020202020204" pitchFamily="34" charset="0"/>
                <a:ea typeface="ヒラギノ角ゴ Pro W3" pitchFamily="36" charset="-128"/>
              </a:defRPr>
            </a:lvl3pPr>
            <a:lvl4pPr marL="1600200" indent="-228600">
              <a:defRPr sz="2400">
                <a:solidFill>
                  <a:schemeClr val="tx1"/>
                </a:solidFill>
                <a:latin typeface="Arial" panose="020B0604020202020204" pitchFamily="34" charset="0"/>
                <a:ea typeface="ヒラギノ角ゴ Pro W3" pitchFamily="36" charset="-128"/>
              </a:defRPr>
            </a:lvl4pPr>
            <a:lvl5pPr marL="2057400" indent="-228600">
              <a:defRPr sz="2400">
                <a:solidFill>
                  <a:schemeClr val="tx1"/>
                </a:solidFill>
                <a:latin typeface="Arial" panose="020B0604020202020204" pitchFamily="34" charset="0"/>
                <a:ea typeface="ヒラギノ角ゴ Pro W3" pitchFamily="36"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9pPr>
          </a:lstStyle>
          <a:p>
            <a:pPr eaLnBrk="0" fontAlgn="base" hangingPunct="0">
              <a:spcBef>
                <a:spcPct val="0"/>
              </a:spcBef>
              <a:spcAft>
                <a:spcPct val="0"/>
              </a:spcAft>
              <a:defRPr/>
            </a:pPr>
            <a:endParaRPr lang="en-US" altLang="en-US" sz="1100" dirty="0">
              <a:solidFill>
                <a:srgbClr val="005A8B"/>
              </a:solidFill>
            </a:endParaRPr>
          </a:p>
        </p:txBody>
      </p:sp>
    </p:spTree>
    <p:extLst>
      <p:ext uri="{BB962C8B-B14F-4D97-AF65-F5344CB8AC3E}">
        <p14:creationId xmlns:p14="http://schemas.microsoft.com/office/powerpoint/2010/main" val="3707124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p:titleStyle>
    <p:bodyStyle>
      <a:lvl1pPr marL="342900" indent="-342900" algn="l" rtl="0" eaLnBrk="0" fontAlgn="base" hangingPunct="0">
        <a:spcBef>
          <a:spcPct val="20000"/>
        </a:spcBef>
        <a:spcAft>
          <a:spcPct val="0"/>
        </a:spcAft>
        <a:buClr>
          <a:srgbClr val="005389"/>
        </a:buClr>
        <a:buFont typeface="Lucida Grande" pitchFamily="36" charset="0"/>
        <a:buChar char="▸"/>
        <a:defRPr sz="2000">
          <a:solidFill>
            <a:srgbClr val="005A8B"/>
          </a:solidFill>
          <a:latin typeface="+mn-lt"/>
          <a:ea typeface="+mn-ea"/>
          <a:cs typeface="+mn-cs"/>
        </a:defRPr>
      </a:lvl1pPr>
      <a:lvl2pPr marL="742950" indent="-28575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2pPr>
      <a:lvl3pPr marL="1085850" indent="-228600" algn="l" rtl="0" eaLnBrk="0" fontAlgn="base" hangingPunct="0">
        <a:spcBef>
          <a:spcPct val="20000"/>
        </a:spcBef>
        <a:spcAft>
          <a:spcPct val="0"/>
        </a:spcAft>
        <a:buClr>
          <a:srgbClr val="005389"/>
        </a:buClr>
        <a:buSzPct val="75000"/>
        <a:buFont typeface="Lucida Grande" pitchFamily="36" charset="0"/>
        <a:buChar char="▸"/>
        <a:defRPr>
          <a:solidFill>
            <a:srgbClr val="005A8B"/>
          </a:solidFill>
          <a:latin typeface="+mn-lt"/>
          <a:ea typeface="+mn-ea"/>
          <a:cs typeface="+mn-cs"/>
        </a:defRPr>
      </a:lvl3pPr>
      <a:lvl4pPr marL="14287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n-lt"/>
          <a:ea typeface="+mn-ea"/>
          <a:cs typeface="+mn-cs"/>
        </a:defRPr>
      </a:lvl4pPr>
      <a:lvl5pPr marL="17716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5pPr>
      <a:lvl6pPr marL="2228850" indent="-228600" algn="l" rtl="0" fontAlgn="base">
        <a:spcBef>
          <a:spcPct val="20000"/>
        </a:spcBef>
        <a:spcAft>
          <a:spcPct val="0"/>
        </a:spcAft>
        <a:buChar char="»"/>
        <a:defRPr sz="1100">
          <a:solidFill>
            <a:srgbClr val="005389"/>
          </a:solidFill>
          <a:latin typeface="+mj-lt"/>
          <a:ea typeface="+mn-ea"/>
          <a:cs typeface="+mn-cs"/>
        </a:defRPr>
      </a:lvl6pPr>
      <a:lvl7pPr marL="2686050" indent="-228600" algn="l" rtl="0" fontAlgn="base">
        <a:spcBef>
          <a:spcPct val="20000"/>
        </a:spcBef>
        <a:spcAft>
          <a:spcPct val="0"/>
        </a:spcAft>
        <a:buChar char="»"/>
        <a:defRPr sz="1100">
          <a:solidFill>
            <a:srgbClr val="005389"/>
          </a:solidFill>
          <a:latin typeface="+mj-lt"/>
          <a:ea typeface="+mn-ea"/>
          <a:cs typeface="+mn-cs"/>
        </a:defRPr>
      </a:lvl7pPr>
      <a:lvl8pPr marL="3143250" indent="-228600" algn="l" rtl="0" fontAlgn="base">
        <a:spcBef>
          <a:spcPct val="20000"/>
        </a:spcBef>
        <a:spcAft>
          <a:spcPct val="0"/>
        </a:spcAft>
        <a:buChar char="»"/>
        <a:defRPr sz="1100">
          <a:solidFill>
            <a:srgbClr val="005389"/>
          </a:solidFill>
          <a:latin typeface="+mj-lt"/>
          <a:ea typeface="+mn-ea"/>
          <a:cs typeface="+mn-cs"/>
        </a:defRPr>
      </a:lvl8pPr>
      <a:lvl9pPr marL="3600450" indent="-228600" algn="l" rtl="0" fontAlgn="base">
        <a:spcBef>
          <a:spcPct val="20000"/>
        </a:spcBef>
        <a:spcAft>
          <a:spcPct val="0"/>
        </a:spcAft>
        <a:buChar char="»"/>
        <a:defRPr sz="1100">
          <a:solidFill>
            <a:srgbClr val="005389"/>
          </a:solidFill>
          <a:latin typeface="+mj-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9108" y="947452"/>
            <a:ext cx="10464800" cy="2325720"/>
          </a:xfrm>
          <a:solidFill>
            <a:schemeClr val="accent5">
              <a:lumMod val="90000"/>
            </a:schemeClr>
          </a:solidFill>
        </p:spPr>
        <p:txBody>
          <a:bodyPr/>
          <a:lstStyle/>
          <a:p>
            <a:pPr algn="ctr"/>
            <a:r>
              <a:rPr lang="en-US" sz="6000" dirty="0">
                <a:latin typeface="Times New Roman" panose="02020603050405020304" pitchFamily="18" charset="0"/>
                <a:cs typeface="Times New Roman" panose="02020603050405020304" pitchFamily="18" charset="0"/>
              </a:rPr>
              <a:t>Virtual Town Hall Meeting</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
        <p:nvSpPr>
          <p:cNvPr id="4" name="TextBox 2"/>
          <p:cNvSpPr txBox="1">
            <a:spLocks noChangeArrowheads="1"/>
          </p:cNvSpPr>
          <p:nvPr/>
        </p:nvSpPr>
        <p:spPr bwMode="auto">
          <a:xfrm>
            <a:off x="3915508" y="3273172"/>
            <a:ext cx="457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5389"/>
              </a:buClr>
              <a:buFont typeface="Lucida Grande" pitchFamily="36" charset="0"/>
              <a:buChar char="▸"/>
              <a:defRPr sz="2000">
                <a:solidFill>
                  <a:srgbClr val="005A8B"/>
                </a:solidFill>
                <a:latin typeface="Arial" panose="020B0604020202020204" pitchFamily="34" charset="0"/>
                <a:ea typeface="ヒラギノ角ゴ Pro W3" pitchFamily="36" charset="-128"/>
              </a:defRPr>
            </a:lvl1pPr>
            <a:lvl2pPr marL="742950" indent="-28575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2pPr>
            <a:lvl3pPr marL="1143000" indent="-228600">
              <a:spcBef>
                <a:spcPct val="20000"/>
              </a:spcBef>
              <a:buClr>
                <a:srgbClr val="005389"/>
              </a:buClr>
              <a:buSzPct val="75000"/>
              <a:buFont typeface="Lucida Grande" pitchFamily="36" charset="0"/>
              <a:buChar char="▸"/>
              <a:defRPr>
                <a:solidFill>
                  <a:srgbClr val="005A8B"/>
                </a:solidFill>
                <a:latin typeface="Arial" panose="020B0604020202020204" pitchFamily="34" charset="0"/>
                <a:ea typeface="ヒラギノ角ゴ Pro W3" pitchFamily="36" charset="-128"/>
              </a:defRPr>
            </a:lvl3pPr>
            <a:lvl4pPr marL="1600200" indent="-228600">
              <a:spcBef>
                <a:spcPct val="20000"/>
              </a:spcBef>
              <a:buClr>
                <a:srgbClr val="005389"/>
              </a:buClr>
              <a:buFont typeface="Lucida Grande" pitchFamily="36" charset="0"/>
              <a:buChar char="▸"/>
              <a:defRPr>
                <a:solidFill>
                  <a:srgbClr val="005A8B"/>
                </a:solidFill>
                <a:latin typeface="Arial" panose="020B0604020202020204" pitchFamily="34" charset="0"/>
                <a:ea typeface="ヒラギノ角ゴ Pro W3" pitchFamily="36" charset="-128"/>
              </a:defRPr>
            </a:lvl4pPr>
            <a:lvl5pPr marL="2057400" indent="-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5pPr>
            <a:lvl6pPr marL="25146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6pPr>
            <a:lvl7pPr marL="29718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7pPr>
            <a:lvl8pPr marL="34290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8pPr>
            <a:lvl9pPr marL="38862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9pPr>
          </a:lstStyle>
          <a:p>
            <a:pPr algn="ctr">
              <a:spcBef>
                <a:spcPct val="0"/>
              </a:spcBef>
              <a:buClrTx/>
              <a:buFontTx/>
              <a:buNone/>
            </a:pPr>
            <a:r>
              <a:rPr lang="en-US" altLang="en-US" sz="2800" i="1" dirty="0">
                <a:solidFill>
                  <a:schemeClr val="tx1"/>
                </a:solidFill>
                <a:latin typeface="Times New Roman" panose="02020603050405020304" pitchFamily="18" charset="0"/>
                <a:cs typeface="Times New Roman" panose="02020603050405020304" pitchFamily="18" charset="0"/>
              </a:rPr>
              <a:t>May 14, 2020</a:t>
            </a:r>
          </a:p>
        </p:txBody>
      </p:sp>
      <p:sp>
        <p:nvSpPr>
          <p:cNvPr id="5" name="TextBox 4"/>
          <p:cNvSpPr txBox="1"/>
          <p:nvPr/>
        </p:nvSpPr>
        <p:spPr>
          <a:xfrm>
            <a:off x="762000" y="4227279"/>
            <a:ext cx="9804399" cy="2308324"/>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Presented by:  	Katherine Newman, Interim Chancellor</a:t>
            </a:r>
          </a:p>
          <a:p>
            <a:r>
              <a:rPr lang="en-US" dirty="0">
                <a:latin typeface="Times New Roman" panose="02020603050405020304" pitchFamily="18" charset="0"/>
                <a:cs typeface="Times New Roman" panose="02020603050405020304" pitchFamily="18" charset="0"/>
              </a:rPr>
              <a:t>		Kathleen Kirleis, Vice Chancellor for Administration and Finance</a:t>
            </a:r>
          </a:p>
          <a:p>
            <a:r>
              <a:rPr lang="en-US" dirty="0">
                <a:latin typeface="Times New Roman" panose="02020603050405020304" pitchFamily="18" charset="0"/>
                <a:cs typeface="Times New Roman" panose="02020603050405020304" pitchFamily="18" charset="0"/>
              </a:rPr>
              <a:t>		Marie Bowen Vice-Chancellor for Human Resources</a:t>
            </a:r>
          </a:p>
          <a:p>
            <a:r>
              <a:rPr lang="en-US" dirty="0">
                <a:latin typeface="Times New Roman" panose="02020603050405020304" pitchFamily="18" charset="0"/>
                <a:cs typeface="Times New Roman" panose="02020603050405020304" pitchFamily="18" charset="0"/>
              </a:rPr>
              <a:t>		Katherine Lynch, Assistant Vice-Chancellor, Enrollment Management</a:t>
            </a:r>
          </a:p>
          <a:p>
            <a:r>
              <a:rPr lang="en-US" dirty="0">
                <a:latin typeface="Times New Roman" panose="02020603050405020304" pitchFamily="18" charset="0"/>
                <a:cs typeface="Times New Roman" panose="02020603050405020304" pitchFamily="18" charset="0"/>
              </a:rPr>
              <a:t>		Garrett Smith, Deputy Chancellor</a:t>
            </a:r>
          </a:p>
          <a:p>
            <a:r>
              <a:rPr lang="en-US" dirty="0">
                <a:latin typeface="Times New Roman" panose="02020603050405020304" pitchFamily="18" charset="0"/>
                <a:cs typeface="Times New Roman" panose="02020603050405020304" pitchFamily="18" charset="0"/>
              </a:rPr>
              <a:t>		Emily McDermott, Interim Provost and Vice Chancellor of Academic Affairs</a:t>
            </a:r>
          </a:p>
          <a:p>
            <a:r>
              <a:rPr lang="en-US" dirty="0">
                <a:latin typeface="Times New Roman" panose="02020603050405020304" pitchFamily="18" charset="0"/>
                <a:cs typeface="Times New Roman" panose="02020603050405020304" pitchFamily="18" charset="0"/>
              </a:rPr>
              <a:t>		Marcelo Suárez-Orozco, </a:t>
            </a:r>
            <a:r>
              <a:rPr lang="en-US" dirty="0" smtClean="0">
                <a:latin typeface="Times New Roman" panose="02020603050405020304" pitchFamily="18" charset="0"/>
                <a:cs typeface="Times New Roman" panose="02020603050405020304" pitchFamily="18" charset="0"/>
              </a:rPr>
              <a:t>Chancellor Elect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8451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457200"/>
            <a:ext cx="9550400" cy="680720"/>
          </a:xfrm>
          <a:solidFill>
            <a:schemeClr val="accent5">
              <a:lumMod val="90000"/>
            </a:schemeClr>
          </a:solidFill>
        </p:spPr>
        <p:txBody>
          <a:bodyPr/>
          <a:lstStyle/>
          <a:p>
            <a:r>
              <a:rPr lang="en-US" dirty="0"/>
              <a:t>UMB FY20 Third Quarter Projection</a:t>
            </a:r>
          </a:p>
        </p:txBody>
      </p:sp>
      <p:pic>
        <p:nvPicPr>
          <p:cNvPr id="3" name="Picture 2"/>
          <p:cNvPicPr>
            <a:picLocks noChangeAspect="1"/>
          </p:cNvPicPr>
          <p:nvPr/>
        </p:nvPicPr>
        <p:blipFill>
          <a:blip r:embed="rId2"/>
          <a:stretch>
            <a:fillRect/>
          </a:stretch>
        </p:blipFill>
        <p:spPr>
          <a:xfrm>
            <a:off x="635000" y="1366520"/>
            <a:ext cx="9906000" cy="5024120"/>
          </a:xfrm>
          <a:prstGeom prst="rect">
            <a:avLst/>
          </a:prstGeom>
        </p:spPr>
      </p:pic>
    </p:spTree>
    <p:extLst>
      <p:ext uri="{BB962C8B-B14F-4D97-AF65-F5344CB8AC3E}">
        <p14:creationId xmlns:p14="http://schemas.microsoft.com/office/powerpoint/2010/main" val="4033328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828" y="263546"/>
            <a:ext cx="10914038" cy="757718"/>
          </a:xfrm>
          <a:solidFill>
            <a:schemeClr val="accent5">
              <a:lumMod val="90000"/>
            </a:schemeClr>
          </a:solidFill>
        </p:spPr>
        <p:txBody>
          <a:bodyPr/>
          <a:lstStyle/>
          <a:p>
            <a:r>
              <a:rPr lang="en-US" b="1" dirty="0"/>
              <a:t>Closing the FY20 deficit &amp; ending FY20 with a balanced budget</a:t>
            </a:r>
          </a:p>
        </p:txBody>
      </p:sp>
      <p:sp>
        <p:nvSpPr>
          <p:cNvPr id="3" name="Content Placeholder 2"/>
          <p:cNvSpPr>
            <a:spLocks noGrp="1"/>
          </p:cNvSpPr>
          <p:nvPr>
            <p:ph idx="1"/>
          </p:nvPr>
        </p:nvSpPr>
        <p:spPr>
          <a:xfrm>
            <a:off x="565827" y="1257300"/>
            <a:ext cx="10914039" cy="6295406"/>
          </a:xfrm>
        </p:spPr>
        <p:txBody>
          <a:bodyPr/>
          <a:lstStyle/>
          <a:p>
            <a:pPr marL="0" indent="0">
              <a:buNone/>
            </a:pPr>
            <a:r>
              <a:rPr lang="en-US" b="1" dirty="0"/>
              <a:t>FY20 budget was projected to be balanced as of Q3 with higher Tuition &amp; Fee than budgeted offsetting higher personnel costs.  </a:t>
            </a:r>
            <a:r>
              <a:rPr lang="en-US" dirty="0"/>
              <a:t>COVID 19 impacts changed that in the following ways:</a:t>
            </a:r>
          </a:p>
          <a:p>
            <a:pPr marL="0" indent="0">
              <a:buNone/>
            </a:pPr>
            <a:endParaRPr lang="en-US" sz="600" dirty="0"/>
          </a:p>
          <a:p>
            <a:pPr marL="0" indent="0">
              <a:buNone/>
            </a:pPr>
            <a:r>
              <a:rPr lang="en-US" b="1" dirty="0"/>
              <a:t>Revenue Losses/Expense Increases:</a:t>
            </a:r>
          </a:p>
          <a:p>
            <a:pPr lvl="1"/>
            <a:r>
              <a:rPr lang="en-US" dirty="0">
                <a:latin typeface="+mn-lt"/>
              </a:rPr>
              <a:t>Auxiliaries: UHS, Parking &amp; Dining </a:t>
            </a:r>
          </a:p>
          <a:p>
            <a:pPr lvl="1"/>
            <a:r>
              <a:rPr lang="en-US" dirty="0">
                <a:latin typeface="+mn-lt"/>
              </a:rPr>
              <a:t>Revenue Funds: ESS (loss of departmental business)/RTF (diminished grant activity)</a:t>
            </a:r>
          </a:p>
          <a:p>
            <a:pPr lvl="1"/>
            <a:r>
              <a:rPr lang="en-US" dirty="0">
                <a:latin typeface="+mn-lt"/>
              </a:rPr>
              <a:t>Accruals: vacation/sick liability accrual increase</a:t>
            </a:r>
          </a:p>
          <a:p>
            <a:pPr marL="0" indent="0">
              <a:buNone/>
            </a:pPr>
            <a:endParaRPr lang="en-US" sz="900" dirty="0"/>
          </a:p>
          <a:p>
            <a:pPr marL="0" indent="0">
              <a:buNone/>
            </a:pPr>
            <a:r>
              <a:rPr lang="en-US" b="1" dirty="0"/>
              <a:t>Solutions to get back to balance:</a:t>
            </a:r>
          </a:p>
          <a:p>
            <a:r>
              <a:rPr lang="en-US" dirty="0"/>
              <a:t>Reduction in costs due to remote instruction/employment</a:t>
            </a:r>
          </a:p>
          <a:p>
            <a:pPr lvl="1"/>
            <a:r>
              <a:rPr lang="en-US" dirty="0">
                <a:latin typeface="+mn-lt"/>
              </a:rPr>
              <a:t>Utilities, shuttle buses, janitorial services, travel expenses</a:t>
            </a:r>
          </a:p>
          <a:p>
            <a:r>
              <a:rPr lang="en-US" dirty="0"/>
              <a:t>Non personnel spending limitation to essential spending only/early close of new requisitions/reduced ProCard limits </a:t>
            </a:r>
          </a:p>
          <a:p>
            <a:r>
              <a:rPr lang="en-US" dirty="0"/>
              <a:t>Reduction in personnel costs</a:t>
            </a:r>
          </a:p>
          <a:p>
            <a:pPr lvl="1"/>
            <a:r>
              <a:rPr lang="en-US" dirty="0">
                <a:latin typeface="+mn-lt"/>
              </a:rPr>
              <a:t>Hiring chill, reduction in temporary and student workers </a:t>
            </a:r>
          </a:p>
          <a:p>
            <a:pPr lvl="1"/>
            <a:endParaRPr lang="en-US" dirty="0">
              <a:latin typeface="+mn-lt"/>
            </a:endParaRPr>
          </a:p>
        </p:txBody>
      </p:sp>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spTree>
    <p:extLst>
      <p:ext uri="{BB962C8B-B14F-4D97-AF65-F5344CB8AC3E}">
        <p14:creationId xmlns:p14="http://schemas.microsoft.com/office/powerpoint/2010/main" val="3903679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363" y="342066"/>
            <a:ext cx="9981729" cy="585216"/>
          </a:xfrm>
        </p:spPr>
        <p:txBody>
          <a:bodyPr/>
          <a:lstStyle/>
          <a:p>
            <a:pPr marL="457200" indent="-457200">
              <a:buFont typeface="Wingdings" panose="05000000000000000000" pitchFamily="2" charset="2"/>
              <a:buChar char="Ø"/>
            </a:pPr>
            <a:r>
              <a:rPr lang="en-US" dirty="0">
                <a:solidFill>
                  <a:srgbClr val="FF0000"/>
                </a:solidFill>
                <a:latin typeface="Times New Roman" panose="02020603050405020304" pitchFamily="18" charset="0"/>
                <a:cs typeface="Times New Roman" panose="02020603050405020304" pitchFamily="18" charset="0"/>
              </a:rPr>
              <a:t/>
            </a:r>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246793" y="169532"/>
            <a:ext cx="11525454" cy="971924"/>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endParaRPr lang="en-US" altLang="en-US" b="1" dirty="0"/>
          </a:p>
          <a:p>
            <a:pPr algn="ctr"/>
            <a:endParaRPr lang="en-US" i="1" kern="0" dirty="0">
              <a:solidFill>
                <a:srgbClr val="C00000"/>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3DCB17D1-1798-4A3E-85C2-75B2F6A8427D}"/>
              </a:ext>
            </a:extLst>
          </p:cNvPr>
          <p:cNvSpPr/>
          <p:nvPr/>
        </p:nvSpPr>
        <p:spPr>
          <a:xfrm>
            <a:off x="479331" y="363603"/>
            <a:ext cx="11483159" cy="523220"/>
          </a:xfrm>
          <a:prstGeom prst="rect">
            <a:avLst/>
          </a:prstGeom>
        </p:spPr>
        <p:txBody>
          <a:bodyPr wrap="square">
            <a:spAutoFit/>
          </a:bodyPr>
          <a:lstStyle/>
          <a:p>
            <a:pPr>
              <a:spcBef>
                <a:spcPct val="0"/>
              </a:spcBef>
            </a:pPr>
            <a:r>
              <a:rPr lang="en-US" altLang="en-US" sz="2800" b="1" dirty="0">
                <a:latin typeface="Times New Roman" panose="02020603050405020304" pitchFamily="18" charset="0"/>
                <a:cs typeface="Times New Roman" panose="02020603050405020304" pitchFamily="18" charset="0"/>
              </a:rPr>
              <a:t>Staffing Measures Affecting Balanced FY20 Budget </a:t>
            </a:r>
            <a:endParaRPr lang="en-US" altLang="en-US" sz="28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90978" y="3141401"/>
            <a:ext cx="9474814" cy="461665"/>
          </a:xfrm>
          <a:prstGeom prst="rect">
            <a:avLst/>
          </a:prstGeom>
          <a:noFill/>
        </p:spPr>
        <p:txBody>
          <a:bodyPr wrap="square" rtlCol="0">
            <a:spAutoFit/>
          </a:bodyPr>
          <a:lstStyle/>
          <a:p>
            <a:r>
              <a:rPr lang="en-US" sz="2400" b="1" dirty="0"/>
              <a:t>COVID-19 Response  Actions</a:t>
            </a:r>
          </a:p>
        </p:txBody>
      </p:sp>
      <p:grpSp>
        <p:nvGrpSpPr>
          <p:cNvPr id="27" name="Group 26"/>
          <p:cNvGrpSpPr/>
          <p:nvPr/>
        </p:nvGrpSpPr>
        <p:grpSpPr>
          <a:xfrm>
            <a:off x="1650269" y="5132925"/>
            <a:ext cx="9718887" cy="2140490"/>
            <a:chOff x="1554186" y="3060392"/>
            <a:chExt cx="8902348" cy="3687152"/>
          </a:xfrm>
        </p:grpSpPr>
        <p:sp>
          <p:nvSpPr>
            <p:cNvPr id="11" name="TextBox 10"/>
            <p:cNvSpPr txBox="1"/>
            <p:nvPr/>
          </p:nvSpPr>
          <p:spPr>
            <a:xfrm>
              <a:off x="1554186" y="3060392"/>
              <a:ext cx="4712144" cy="795252"/>
            </a:xfrm>
            <a:prstGeom prst="rect">
              <a:avLst/>
            </a:prstGeom>
            <a:noFill/>
          </p:spPr>
          <p:txBody>
            <a:bodyPr wrap="square" rtlCol="0">
              <a:spAutoFit/>
            </a:bodyPr>
            <a:lstStyle/>
            <a:p>
              <a:endParaRPr lang="en-US" sz="2400" b="1" dirty="0"/>
            </a:p>
          </p:txBody>
        </p:sp>
        <p:sp>
          <p:nvSpPr>
            <p:cNvPr id="16" name="TextBox 2">
              <a:extLst>
                <a:ext uri="{FF2B5EF4-FFF2-40B4-BE49-F238E27FC236}">
                  <a16:creationId xmlns:a16="http://schemas.microsoft.com/office/drawing/2014/main" id="{D0569EA5-1A3C-45FB-9868-92F445A734A6}"/>
                </a:ext>
              </a:extLst>
            </p:cNvPr>
            <p:cNvSpPr txBox="1">
              <a:spLocks noChangeArrowheads="1"/>
            </p:cNvSpPr>
            <p:nvPr/>
          </p:nvSpPr>
          <p:spPr bwMode="auto">
            <a:xfrm>
              <a:off x="1590394" y="6347433"/>
              <a:ext cx="8866140" cy="40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05389"/>
                </a:buClr>
                <a:buFont typeface="Lucida Grande" pitchFamily="36" charset="0"/>
                <a:buChar char="▸"/>
                <a:defRPr sz="2000">
                  <a:solidFill>
                    <a:srgbClr val="005A8B"/>
                  </a:solidFill>
                  <a:latin typeface="Arial" panose="020B0604020202020204" pitchFamily="34" charset="0"/>
                  <a:ea typeface="ヒラギノ角ゴ Pro W3" pitchFamily="36" charset="-128"/>
                </a:defRPr>
              </a:lvl1pPr>
              <a:lvl2pPr marL="742950" indent="-28575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2pPr>
              <a:lvl3pPr marL="1143000" indent="-228600">
                <a:spcBef>
                  <a:spcPct val="20000"/>
                </a:spcBef>
                <a:buClr>
                  <a:srgbClr val="005389"/>
                </a:buClr>
                <a:buSzPct val="75000"/>
                <a:buFont typeface="Lucida Grande" pitchFamily="36" charset="0"/>
                <a:buChar char="▸"/>
                <a:defRPr>
                  <a:solidFill>
                    <a:srgbClr val="005A8B"/>
                  </a:solidFill>
                  <a:latin typeface="Arial" panose="020B0604020202020204" pitchFamily="34" charset="0"/>
                  <a:ea typeface="ヒラギノ角ゴ Pro W3" pitchFamily="36" charset="-128"/>
                </a:defRPr>
              </a:lvl3pPr>
              <a:lvl4pPr marL="1600200" indent="-228600">
                <a:spcBef>
                  <a:spcPct val="20000"/>
                </a:spcBef>
                <a:buClr>
                  <a:srgbClr val="005389"/>
                </a:buClr>
                <a:buFont typeface="Lucida Grande" pitchFamily="36" charset="0"/>
                <a:buChar char="▸"/>
                <a:defRPr>
                  <a:solidFill>
                    <a:srgbClr val="005A8B"/>
                  </a:solidFill>
                  <a:latin typeface="Arial" panose="020B0604020202020204" pitchFamily="34" charset="0"/>
                  <a:ea typeface="ヒラギノ角ゴ Pro W3" pitchFamily="36" charset="-128"/>
                </a:defRPr>
              </a:lvl4pPr>
              <a:lvl5pPr marL="2057400" indent="-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5pPr>
              <a:lvl6pPr marL="25146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6pPr>
              <a:lvl7pPr marL="29718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7pPr>
              <a:lvl8pPr marL="34290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8pPr>
              <a:lvl9pPr marL="38862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9pPr>
            </a:lstStyle>
            <a:p>
              <a:pPr algn="ctr">
                <a:spcBef>
                  <a:spcPct val="0"/>
                </a:spcBef>
                <a:buClrTx/>
                <a:buFontTx/>
                <a:buNone/>
              </a:pPr>
              <a:endParaRPr lang="en-US" altLang="en-US" dirty="0">
                <a:solidFill>
                  <a:schemeClr val="tx1"/>
                </a:solidFill>
                <a:latin typeface="Times New Roman" panose="02020603050405020304" pitchFamily="18" charset="0"/>
                <a:cs typeface="Times New Roman" panose="02020603050405020304" pitchFamily="18" charset="0"/>
              </a:endParaRPr>
            </a:p>
          </p:txBody>
        </p:sp>
        <p:cxnSp>
          <p:nvCxnSpPr>
            <p:cNvPr id="17" name="Straight Connector 16">
              <a:extLst>
                <a:ext uri="{FF2B5EF4-FFF2-40B4-BE49-F238E27FC236}">
                  <a16:creationId xmlns:a16="http://schemas.microsoft.com/office/drawing/2014/main" id="{81850DEF-9C28-452C-88F9-1D56BD62E709}"/>
                </a:ext>
              </a:extLst>
            </p:cNvPr>
            <p:cNvCxnSpPr>
              <a:cxnSpLocks/>
            </p:cNvCxnSpPr>
            <p:nvPr/>
          </p:nvCxnSpPr>
          <p:spPr bwMode="auto">
            <a:xfrm>
              <a:off x="4167747" y="4408913"/>
              <a:ext cx="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3" name="TextBox 12">
            <a:extLst>
              <a:ext uri="{FF2B5EF4-FFF2-40B4-BE49-F238E27FC236}">
                <a16:creationId xmlns:a16="http://schemas.microsoft.com/office/drawing/2014/main" id="{124D1596-2974-4245-9CCF-454CC4F71741}"/>
              </a:ext>
            </a:extLst>
          </p:cNvPr>
          <p:cNvSpPr txBox="1"/>
          <p:nvPr/>
        </p:nvSpPr>
        <p:spPr>
          <a:xfrm>
            <a:off x="246793" y="3780408"/>
            <a:ext cx="9153239" cy="1600438"/>
          </a:xfrm>
          <a:prstGeom prst="rect">
            <a:avLst/>
          </a:prstGeom>
          <a:noFill/>
        </p:spPr>
        <p:txBody>
          <a:bodyPr wrap="square" rtlCol="0">
            <a:spAutoFit/>
          </a:bodyPr>
          <a:lstStyle/>
          <a:p>
            <a:pPr fontAlgn="base"/>
            <a:r>
              <a:rPr lang="en-US" sz="2000" dirty="0"/>
              <a:t>Hiring “chill”                                                      $342,013</a:t>
            </a:r>
          </a:p>
          <a:p>
            <a:pPr fontAlgn="base"/>
            <a:r>
              <a:rPr lang="en-US" sz="2000" dirty="0"/>
              <a:t>03 Reductions                                                  $250,000                  </a:t>
            </a:r>
          </a:p>
          <a:p>
            <a:pPr fontAlgn="base"/>
            <a:r>
              <a:rPr lang="en-US" sz="2000" dirty="0"/>
              <a:t>Net student worker reductions                         $275,160</a:t>
            </a:r>
          </a:p>
          <a:p>
            <a:pPr fontAlgn="base"/>
            <a:r>
              <a:rPr lang="en-US" sz="2000" b="1" dirty="0"/>
              <a:t>Total amount                                                   $867,173</a:t>
            </a:r>
          </a:p>
          <a:p>
            <a:r>
              <a:rPr lang="en-US" dirty="0"/>
              <a:t>		</a:t>
            </a:r>
            <a:endParaRPr lang="en-US" sz="1600" dirty="0"/>
          </a:p>
        </p:txBody>
      </p:sp>
      <p:sp>
        <p:nvSpPr>
          <p:cNvPr id="6" name="TextBox 5">
            <a:extLst>
              <a:ext uri="{FF2B5EF4-FFF2-40B4-BE49-F238E27FC236}">
                <a16:creationId xmlns:a16="http://schemas.microsoft.com/office/drawing/2014/main" id="{1945540B-DC95-3342-856A-4412BACA870F}"/>
              </a:ext>
            </a:extLst>
          </p:cNvPr>
          <p:cNvSpPr txBox="1"/>
          <p:nvPr/>
        </p:nvSpPr>
        <p:spPr>
          <a:xfrm>
            <a:off x="246793" y="1380277"/>
            <a:ext cx="7362913" cy="461665"/>
          </a:xfrm>
          <a:prstGeom prst="rect">
            <a:avLst/>
          </a:prstGeom>
          <a:noFill/>
        </p:spPr>
        <p:txBody>
          <a:bodyPr wrap="none" rtlCol="0">
            <a:spAutoFit/>
          </a:bodyPr>
          <a:lstStyle/>
          <a:p>
            <a:r>
              <a:rPr lang="en-US" sz="2400" b="1" dirty="0"/>
              <a:t>Pre-COVID-19 Contributions to Balanced Budget </a:t>
            </a:r>
          </a:p>
        </p:txBody>
      </p:sp>
      <p:sp>
        <p:nvSpPr>
          <p:cNvPr id="7" name="TextBox 6">
            <a:extLst>
              <a:ext uri="{FF2B5EF4-FFF2-40B4-BE49-F238E27FC236}">
                <a16:creationId xmlns:a16="http://schemas.microsoft.com/office/drawing/2014/main" id="{7CA62A7B-10E2-8449-8AA5-ED107BE0AF18}"/>
              </a:ext>
            </a:extLst>
          </p:cNvPr>
          <p:cNvSpPr txBox="1"/>
          <p:nvPr/>
        </p:nvSpPr>
        <p:spPr>
          <a:xfrm>
            <a:off x="290978" y="1983840"/>
            <a:ext cx="8889598" cy="1015663"/>
          </a:xfrm>
          <a:prstGeom prst="rect">
            <a:avLst/>
          </a:prstGeom>
          <a:noFill/>
        </p:spPr>
        <p:txBody>
          <a:bodyPr wrap="square" rtlCol="0">
            <a:spAutoFit/>
          </a:bodyPr>
          <a:lstStyle/>
          <a:p>
            <a:r>
              <a:rPr lang="en-US" sz="2000" dirty="0"/>
              <a:t>VSIP					          $2.2M </a:t>
            </a:r>
          </a:p>
          <a:p>
            <a:r>
              <a:rPr lang="en-US" sz="2000" dirty="0"/>
              <a:t>Highly paid non-unit salary increase freeze       $560,000</a:t>
            </a:r>
          </a:p>
          <a:p>
            <a:r>
              <a:rPr lang="en-US" sz="2000" b="1" dirty="0"/>
              <a:t>Total Amount				          $2.76M</a:t>
            </a:r>
          </a:p>
        </p:txBody>
      </p:sp>
      <p:sp>
        <p:nvSpPr>
          <p:cNvPr id="4" name="TextBox 3">
            <a:extLst>
              <a:ext uri="{FF2B5EF4-FFF2-40B4-BE49-F238E27FC236}">
                <a16:creationId xmlns:a16="http://schemas.microsoft.com/office/drawing/2014/main" id="{E9F75BC0-4F75-404E-AC73-854C1C9A4D1F}"/>
              </a:ext>
            </a:extLst>
          </p:cNvPr>
          <p:cNvSpPr txBox="1"/>
          <p:nvPr/>
        </p:nvSpPr>
        <p:spPr>
          <a:xfrm>
            <a:off x="246793" y="5263361"/>
            <a:ext cx="9723543" cy="461665"/>
          </a:xfrm>
          <a:prstGeom prst="rect">
            <a:avLst/>
          </a:prstGeom>
          <a:noFill/>
        </p:spPr>
        <p:txBody>
          <a:bodyPr wrap="square" rtlCol="0">
            <a:spAutoFit/>
          </a:bodyPr>
          <a:lstStyle/>
          <a:p>
            <a:r>
              <a:rPr lang="en-US" sz="2400" b="1" dirty="0"/>
              <a:t>Unanticipated Vacation Liability   </a:t>
            </a:r>
            <a:r>
              <a:rPr lang="en-US" sz="2400" b="1" dirty="0">
                <a:solidFill>
                  <a:srgbClr val="FF0000"/>
                </a:solidFill>
              </a:rPr>
              <a:t>   </a:t>
            </a:r>
            <a:r>
              <a:rPr lang="en-US" sz="2000" b="1" dirty="0"/>
              <a:t>$1.5M</a:t>
            </a:r>
          </a:p>
        </p:txBody>
      </p:sp>
      <p:sp>
        <p:nvSpPr>
          <p:cNvPr id="9" name="TextBox 8">
            <a:extLst>
              <a:ext uri="{FF2B5EF4-FFF2-40B4-BE49-F238E27FC236}">
                <a16:creationId xmlns:a16="http://schemas.microsoft.com/office/drawing/2014/main" id="{3AD7B015-ECEF-7E43-8ED7-D7EE33AB71E0}"/>
              </a:ext>
            </a:extLst>
          </p:cNvPr>
          <p:cNvSpPr txBox="1"/>
          <p:nvPr/>
        </p:nvSpPr>
        <p:spPr>
          <a:xfrm>
            <a:off x="479331" y="5669308"/>
            <a:ext cx="6329279" cy="984885"/>
          </a:xfrm>
          <a:prstGeom prst="rect">
            <a:avLst/>
          </a:prstGeom>
          <a:noFill/>
        </p:spPr>
        <p:txBody>
          <a:bodyPr wrap="square" rtlCol="0">
            <a:spAutoFit/>
          </a:bodyPr>
          <a:lstStyle/>
          <a:p>
            <a:r>
              <a:rPr lang="en-US" sz="2000" dirty="0"/>
              <a:t>Senior staff contribution</a:t>
            </a:r>
          </a:p>
          <a:p>
            <a:r>
              <a:rPr lang="en-US" sz="2000" dirty="0"/>
              <a:t>Union negotiations</a:t>
            </a:r>
          </a:p>
          <a:p>
            <a:r>
              <a:rPr lang="en-US" dirty="0"/>
              <a:t> </a:t>
            </a:r>
            <a:endParaRPr lang="en-US" dirty="0">
              <a:solidFill>
                <a:srgbClr val="FF0000"/>
              </a:solidFill>
            </a:endParaRPr>
          </a:p>
        </p:txBody>
      </p:sp>
    </p:spTree>
    <p:extLst>
      <p:ext uri="{BB962C8B-B14F-4D97-AF65-F5344CB8AC3E}">
        <p14:creationId xmlns:p14="http://schemas.microsoft.com/office/powerpoint/2010/main" val="285844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827" y="1581565"/>
            <a:ext cx="10914039" cy="4400135"/>
          </a:xfrm>
        </p:spPr>
        <p:txBody>
          <a:bodyPr/>
          <a:lstStyle/>
          <a:p>
            <a:r>
              <a:rPr lang="en-US" dirty="0"/>
              <a:t>Update to the Board of Trustees on COVID-19 impact – April 2020</a:t>
            </a:r>
          </a:p>
          <a:p>
            <a:pPr marL="0" indent="0">
              <a:buNone/>
            </a:pPr>
            <a:endParaRPr lang="en-US" dirty="0"/>
          </a:p>
          <a:p>
            <a:r>
              <a:rPr lang="en-US" dirty="0"/>
              <a:t>Initial Budget to be Adopted by Board of Trustees – June 2020</a:t>
            </a:r>
          </a:p>
          <a:p>
            <a:pPr marL="0" indent="0">
              <a:buNone/>
            </a:pPr>
            <a:endParaRPr lang="en-US" dirty="0"/>
          </a:p>
          <a:p>
            <a:r>
              <a:rPr lang="en-US" dirty="0"/>
              <a:t>Start of UMB Fiscal Year, Essential Spending Only – July 2020</a:t>
            </a:r>
          </a:p>
          <a:p>
            <a:pPr marL="0" indent="0">
              <a:buNone/>
            </a:pPr>
            <a:endParaRPr lang="en-US" dirty="0"/>
          </a:p>
          <a:p>
            <a:r>
              <a:rPr lang="en-US" dirty="0"/>
              <a:t>Ongoing planning and consultation with faculty and staff – Summer 2020</a:t>
            </a:r>
          </a:p>
          <a:p>
            <a:pPr marL="0" indent="0">
              <a:buNone/>
            </a:pPr>
            <a:endParaRPr lang="en-US" dirty="0"/>
          </a:p>
          <a:p>
            <a:r>
              <a:rPr lang="en-US" dirty="0"/>
              <a:t>FY21 Updated Budget Adopted by Board of Trustees – September 2020</a:t>
            </a:r>
          </a:p>
          <a:p>
            <a:pPr marL="0" indent="0">
              <a:buNone/>
            </a:pPr>
            <a:endParaRPr lang="en-US" dirty="0"/>
          </a:p>
          <a:p>
            <a:r>
              <a:rPr lang="en-US" dirty="0"/>
              <a:t>FY21 budgets issued – September 2020</a:t>
            </a:r>
          </a:p>
        </p:txBody>
      </p:sp>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sp>
        <p:nvSpPr>
          <p:cNvPr id="5" name="Content Placeholder 9"/>
          <p:cNvSpPr txBox="1">
            <a:spLocks/>
          </p:cNvSpPr>
          <p:nvPr/>
        </p:nvSpPr>
        <p:spPr>
          <a:xfrm>
            <a:off x="565827" y="1025761"/>
            <a:ext cx="10597472" cy="85958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0"/>
              </a:spcBef>
              <a:spcAft>
                <a:spcPts val="1200"/>
              </a:spcAft>
              <a:buClr>
                <a:schemeClr val="accent1"/>
              </a:buClr>
              <a:buFont typeface="Wingdings" charset="2"/>
              <a:buChar char="§"/>
              <a:defRPr sz="2000" b="0" i="0" kern="1200">
                <a:solidFill>
                  <a:schemeClr val="tx1"/>
                </a:solidFill>
                <a:latin typeface="+mn-lt"/>
                <a:ea typeface="20 db" charset="0"/>
                <a:cs typeface="20 db" charset="0"/>
              </a:defRPr>
            </a:lvl1pPr>
            <a:lvl2pPr marL="685800" indent="-228600" algn="l" defTabSz="914400" rtl="0" eaLnBrk="1" latinLnBrk="0" hangingPunct="1">
              <a:lnSpc>
                <a:spcPct val="110000"/>
              </a:lnSpc>
              <a:spcBef>
                <a:spcPts val="0"/>
              </a:spcBef>
              <a:spcAft>
                <a:spcPts val="1200"/>
              </a:spcAft>
              <a:buClr>
                <a:schemeClr val="accent1"/>
              </a:buClr>
              <a:buFont typeface="Arial" charset="0"/>
              <a:buChar char="•"/>
              <a:defRPr sz="1800" b="0" i="0" kern="1200">
                <a:solidFill>
                  <a:schemeClr val="tx1"/>
                </a:solidFill>
                <a:latin typeface="+mn-lt"/>
                <a:ea typeface="20 db" charset="0"/>
                <a:cs typeface="20 db" charset="0"/>
              </a:defRPr>
            </a:lvl2pPr>
            <a:lvl3pPr marL="1143000" indent="-228600" algn="l" defTabSz="914400" rtl="0" eaLnBrk="1" latinLnBrk="0" hangingPunct="1">
              <a:lnSpc>
                <a:spcPct val="110000"/>
              </a:lnSpc>
              <a:spcBef>
                <a:spcPts val="0"/>
              </a:spcBef>
              <a:spcAft>
                <a:spcPts val="1200"/>
              </a:spcAft>
              <a:buClr>
                <a:schemeClr val="accent1"/>
              </a:buClr>
              <a:buFont typeface=".AppleSystemUIFont" charset="-120"/>
              <a:buChar char="-"/>
              <a:defRPr sz="1800" b="0" i="0" kern="1200">
                <a:solidFill>
                  <a:schemeClr val="tx1"/>
                </a:solidFill>
                <a:latin typeface="+mn-lt"/>
                <a:ea typeface="20 db" charset="0"/>
                <a:cs typeface="20 db" charset="0"/>
              </a:defRPr>
            </a:lvl3pPr>
            <a:lvl4pPr marL="1600200" indent="-228600" algn="l" defTabSz="914400" rtl="0" eaLnBrk="1" latinLnBrk="0" hangingPunct="1">
              <a:lnSpc>
                <a:spcPct val="110000"/>
              </a:lnSpc>
              <a:spcBef>
                <a:spcPts val="0"/>
              </a:spcBef>
              <a:spcAft>
                <a:spcPts val="1200"/>
              </a:spcAft>
              <a:buClr>
                <a:schemeClr val="accent1"/>
              </a:buClr>
              <a:buFont typeface="Courier New" charset="0"/>
              <a:buChar char="o"/>
              <a:defRPr sz="1800" b="0" i="0" kern="1200">
                <a:solidFill>
                  <a:schemeClr val="tx1"/>
                </a:solidFill>
                <a:latin typeface="+mn-lt"/>
                <a:ea typeface="20 db" charset="0"/>
                <a:cs typeface="20 db" charset="0"/>
              </a:defRPr>
            </a:lvl4pPr>
            <a:lvl5pPr marL="2057400" indent="-228600" algn="l" defTabSz="914400" rtl="0" eaLnBrk="1" latinLnBrk="0" hangingPunct="1">
              <a:lnSpc>
                <a:spcPct val="110000"/>
              </a:lnSpc>
              <a:spcBef>
                <a:spcPts val="0"/>
              </a:spcBef>
              <a:spcAft>
                <a:spcPts val="1200"/>
              </a:spcAft>
              <a:buClr>
                <a:schemeClr val="accent1"/>
              </a:buClr>
              <a:buFont typeface=".AppleSystemUIFont" charset="-120"/>
              <a:buChar char="-"/>
              <a:defRPr sz="1800" b="0" i="0" kern="1200">
                <a:solidFill>
                  <a:schemeClr val="tx1"/>
                </a:solidFill>
                <a:latin typeface="+mn-lt"/>
                <a:ea typeface="20 db" charset="0"/>
                <a:cs typeface="20 db"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Wingdings" charset="2"/>
              <a:buNone/>
            </a:pPr>
            <a:endParaRPr lang="en-US" b="1" i="1" dirty="0">
              <a:solidFill>
                <a:schemeClr val="accent1"/>
              </a:solidFill>
            </a:endParaRPr>
          </a:p>
        </p:txBody>
      </p:sp>
      <p:sp>
        <p:nvSpPr>
          <p:cNvPr id="6" name="Title 1"/>
          <p:cNvSpPr txBox="1">
            <a:spLocks/>
          </p:cNvSpPr>
          <p:nvPr/>
        </p:nvSpPr>
        <p:spPr bwMode="auto">
          <a:xfrm>
            <a:off x="683900" y="457442"/>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a:latin typeface="Times New Roman" panose="02020603050405020304" pitchFamily="18" charset="0"/>
                <a:cs typeface="Times New Roman" panose="02020603050405020304" pitchFamily="18" charset="0"/>
              </a:rPr>
              <a:t>FY21 Budget Planning – New Planning Timeline</a:t>
            </a:r>
          </a:p>
        </p:txBody>
      </p:sp>
    </p:spTree>
    <p:extLst>
      <p:ext uri="{BB962C8B-B14F-4D97-AF65-F5344CB8AC3E}">
        <p14:creationId xmlns:p14="http://schemas.microsoft.com/office/powerpoint/2010/main" val="3638565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5827" y="1581565"/>
            <a:ext cx="10914039" cy="4400135"/>
          </a:xfrm>
        </p:spPr>
        <p:txBody>
          <a:bodyPr/>
          <a:lstStyle/>
          <a:p>
            <a:r>
              <a:rPr lang="en-US" b="1" dirty="0"/>
              <a:t>Tuition and Fees</a:t>
            </a:r>
          </a:p>
          <a:p>
            <a:pPr lvl="1"/>
            <a:r>
              <a:rPr lang="en-US" dirty="0">
                <a:latin typeface="+mn-lt"/>
              </a:rPr>
              <a:t>Dependent on enrollment</a:t>
            </a:r>
          </a:p>
          <a:p>
            <a:pPr lvl="1"/>
            <a:r>
              <a:rPr lang="en-US" dirty="0">
                <a:latin typeface="+mn-lt"/>
              </a:rPr>
              <a:t>Rates to be frozen for FY21</a:t>
            </a:r>
          </a:p>
          <a:p>
            <a:pPr marL="457200" lvl="1" indent="0">
              <a:buNone/>
            </a:pPr>
            <a:endParaRPr lang="en-US" dirty="0"/>
          </a:p>
          <a:p>
            <a:r>
              <a:rPr lang="en-US" b="1" dirty="0"/>
              <a:t>State Appropriation </a:t>
            </a:r>
            <a:r>
              <a:rPr lang="en-US" dirty="0"/>
              <a:t>– state is experiencing a decline in tax revenues </a:t>
            </a:r>
            <a:endParaRPr lang="en-US" dirty="0">
              <a:latin typeface="+mn-lt"/>
            </a:endParaRPr>
          </a:p>
          <a:p>
            <a:endParaRPr lang="en-US" dirty="0"/>
          </a:p>
          <a:p>
            <a:r>
              <a:rPr lang="en-US" b="1" dirty="0"/>
              <a:t>Sales and Services, Educational (ESS) </a:t>
            </a:r>
            <a:r>
              <a:rPr lang="en-US" dirty="0"/>
              <a:t>– largely </a:t>
            </a:r>
            <a:r>
              <a:rPr lang="en-US" dirty="0">
                <a:latin typeface="+mn-lt"/>
              </a:rPr>
              <a:t>dependent on amount of activity on campus</a:t>
            </a:r>
          </a:p>
          <a:p>
            <a:pPr marL="0" indent="0">
              <a:buNone/>
            </a:pPr>
            <a:endParaRPr lang="en-US" dirty="0">
              <a:latin typeface="+mn-lt"/>
            </a:endParaRPr>
          </a:p>
          <a:p>
            <a:r>
              <a:rPr lang="en-US" b="1" dirty="0"/>
              <a:t>Grants</a:t>
            </a:r>
          </a:p>
          <a:p>
            <a:pPr lvl="1"/>
            <a:r>
              <a:rPr lang="en-US" dirty="0">
                <a:latin typeface="+mn-lt"/>
              </a:rPr>
              <a:t>Uncertainty around availability of governmentally-funded research</a:t>
            </a:r>
          </a:p>
          <a:p>
            <a:pPr lvl="1"/>
            <a:r>
              <a:rPr lang="en-US" dirty="0">
                <a:latin typeface="+mn-lt"/>
              </a:rPr>
              <a:t>Uncertainty from private grantors</a:t>
            </a:r>
          </a:p>
          <a:p>
            <a:pPr marL="457200" lvl="1" indent="0">
              <a:buNone/>
            </a:pPr>
            <a:endParaRPr lang="en-US" dirty="0"/>
          </a:p>
          <a:p>
            <a:r>
              <a:rPr lang="en-US" b="1" dirty="0"/>
              <a:t>Auxiliary Services </a:t>
            </a:r>
            <a:r>
              <a:rPr lang="en-US" dirty="0"/>
              <a:t>- l</a:t>
            </a:r>
            <a:r>
              <a:rPr lang="en-US" dirty="0">
                <a:latin typeface="+mn-lt"/>
              </a:rPr>
              <a:t>argely dependent on amount of activity on campus</a:t>
            </a:r>
            <a:endParaRPr lang="en-US" dirty="0"/>
          </a:p>
          <a:p>
            <a:pPr marL="0" indent="0">
              <a:buNone/>
            </a:pPr>
            <a:endParaRPr lang="en-US" dirty="0"/>
          </a:p>
        </p:txBody>
      </p:sp>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sp>
        <p:nvSpPr>
          <p:cNvPr id="5" name="Content Placeholder 9"/>
          <p:cNvSpPr txBox="1">
            <a:spLocks/>
          </p:cNvSpPr>
          <p:nvPr/>
        </p:nvSpPr>
        <p:spPr>
          <a:xfrm>
            <a:off x="565827" y="1168400"/>
            <a:ext cx="11560859" cy="842957"/>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0"/>
              </a:spcBef>
              <a:spcAft>
                <a:spcPts val="1200"/>
              </a:spcAft>
              <a:buClr>
                <a:schemeClr val="accent1"/>
              </a:buClr>
              <a:buFont typeface="Wingdings" charset="2"/>
              <a:buChar char="§"/>
              <a:defRPr sz="2000" b="0" i="0" kern="1200">
                <a:solidFill>
                  <a:schemeClr val="tx1"/>
                </a:solidFill>
                <a:latin typeface="+mn-lt"/>
                <a:ea typeface="20 db" charset="0"/>
                <a:cs typeface="20 db" charset="0"/>
              </a:defRPr>
            </a:lvl1pPr>
            <a:lvl2pPr marL="685800" indent="-228600" algn="l" defTabSz="914400" rtl="0" eaLnBrk="1" latinLnBrk="0" hangingPunct="1">
              <a:lnSpc>
                <a:spcPct val="110000"/>
              </a:lnSpc>
              <a:spcBef>
                <a:spcPts val="0"/>
              </a:spcBef>
              <a:spcAft>
                <a:spcPts val="1200"/>
              </a:spcAft>
              <a:buClr>
                <a:schemeClr val="accent1"/>
              </a:buClr>
              <a:buFont typeface="Arial" charset="0"/>
              <a:buChar char="•"/>
              <a:defRPr sz="1800" b="0" i="0" kern="1200">
                <a:solidFill>
                  <a:schemeClr val="tx1"/>
                </a:solidFill>
                <a:latin typeface="+mn-lt"/>
                <a:ea typeface="20 db" charset="0"/>
                <a:cs typeface="20 db" charset="0"/>
              </a:defRPr>
            </a:lvl2pPr>
            <a:lvl3pPr marL="1143000" indent="-228600" algn="l" defTabSz="914400" rtl="0" eaLnBrk="1" latinLnBrk="0" hangingPunct="1">
              <a:lnSpc>
                <a:spcPct val="110000"/>
              </a:lnSpc>
              <a:spcBef>
                <a:spcPts val="0"/>
              </a:spcBef>
              <a:spcAft>
                <a:spcPts val="1200"/>
              </a:spcAft>
              <a:buClr>
                <a:schemeClr val="accent1"/>
              </a:buClr>
              <a:buFont typeface=".AppleSystemUIFont" charset="-120"/>
              <a:buChar char="-"/>
              <a:defRPr sz="1800" b="0" i="0" kern="1200">
                <a:solidFill>
                  <a:schemeClr val="tx1"/>
                </a:solidFill>
                <a:latin typeface="+mn-lt"/>
                <a:ea typeface="20 db" charset="0"/>
                <a:cs typeface="20 db" charset="0"/>
              </a:defRPr>
            </a:lvl3pPr>
            <a:lvl4pPr marL="1600200" indent="-228600" algn="l" defTabSz="914400" rtl="0" eaLnBrk="1" latinLnBrk="0" hangingPunct="1">
              <a:lnSpc>
                <a:spcPct val="110000"/>
              </a:lnSpc>
              <a:spcBef>
                <a:spcPts val="0"/>
              </a:spcBef>
              <a:spcAft>
                <a:spcPts val="1200"/>
              </a:spcAft>
              <a:buClr>
                <a:schemeClr val="accent1"/>
              </a:buClr>
              <a:buFont typeface="Courier New" charset="0"/>
              <a:buChar char="o"/>
              <a:defRPr sz="1800" b="0" i="0" kern="1200">
                <a:solidFill>
                  <a:schemeClr val="tx1"/>
                </a:solidFill>
                <a:latin typeface="+mn-lt"/>
                <a:ea typeface="20 db" charset="0"/>
                <a:cs typeface="20 db" charset="0"/>
              </a:defRPr>
            </a:lvl4pPr>
            <a:lvl5pPr marL="2057400" indent="-228600" algn="l" defTabSz="914400" rtl="0" eaLnBrk="1" latinLnBrk="0" hangingPunct="1">
              <a:lnSpc>
                <a:spcPct val="110000"/>
              </a:lnSpc>
              <a:spcBef>
                <a:spcPts val="0"/>
              </a:spcBef>
              <a:spcAft>
                <a:spcPts val="1200"/>
              </a:spcAft>
              <a:buClr>
                <a:schemeClr val="accent1"/>
              </a:buClr>
              <a:buFont typeface=".AppleSystemUIFont" charset="-120"/>
              <a:buChar char="-"/>
              <a:defRPr sz="1800" b="0" i="0" kern="1200">
                <a:solidFill>
                  <a:schemeClr val="tx1"/>
                </a:solidFill>
                <a:latin typeface="+mn-lt"/>
                <a:ea typeface="20 db" charset="0"/>
                <a:cs typeface="20 db"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Wingdings" charset="2"/>
              <a:buNone/>
            </a:pPr>
            <a:r>
              <a:rPr lang="en-US" b="1" i="1" dirty="0">
                <a:solidFill>
                  <a:schemeClr val="accent1"/>
                </a:solidFill>
              </a:rPr>
              <a:t>Practically Every Budgeted Revenue Line Item Faces Challenge and Uncertainty:</a:t>
            </a:r>
          </a:p>
        </p:txBody>
      </p:sp>
      <p:sp>
        <p:nvSpPr>
          <p:cNvPr id="6" name="Title 1"/>
          <p:cNvSpPr txBox="1">
            <a:spLocks/>
          </p:cNvSpPr>
          <p:nvPr/>
        </p:nvSpPr>
        <p:spPr bwMode="auto">
          <a:xfrm>
            <a:off x="660400" y="345440"/>
            <a:ext cx="11531600" cy="665615"/>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a:latin typeface="Times New Roman" panose="02020603050405020304" pitchFamily="18" charset="0"/>
                <a:cs typeface="Times New Roman" panose="02020603050405020304" pitchFamily="18" charset="0"/>
              </a:rPr>
              <a:t>FY21 Revenue Budget Planning</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6318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975360"/>
            <a:ext cx="10994218" cy="4835095"/>
          </a:xfrm>
        </p:spPr>
        <p:txBody>
          <a:bodyPr/>
          <a:lstStyle/>
          <a:p>
            <a:r>
              <a:rPr lang="en-US" dirty="0"/>
              <a:t>UMB completed 5-year financial forecast in December of 2019; this was the basis of that reflected the planning assumptions that were used as the FY21 budget process started</a:t>
            </a:r>
          </a:p>
          <a:p>
            <a:pPr marL="0" indent="0">
              <a:buNone/>
            </a:pPr>
            <a:endParaRPr lang="en-US" dirty="0"/>
          </a:p>
          <a:p>
            <a:r>
              <a:rPr lang="en-US" dirty="0"/>
              <a:t>Revenue budget will be developed to determine what steps need to be planned regarding expenses</a:t>
            </a:r>
          </a:p>
          <a:p>
            <a:endParaRPr lang="en-US" dirty="0"/>
          </a:p>
          <a:p>
            <a:r>
              <a:rPr lang="en-US" dirty="0"/>
              <a:t>Some budget planning assumptions are controlled by the University; where possible, those have been reviewed and updated.  Other assumptions are still uncertain.</a:t>
            </a:r>
          </a:p>
          <a:p>
            <a:endParaRPr lang="en-US" dirty="0"/>
          </a:p>
          <a:p>
            <a:r>
              <a:rPr lang="en-US" dirty="0"/>
              <a:t>To be able to plan for so much uncertainty, a variety of scenarios are being prepared and reviewed to assess operational and fiscal impact</a:t>
            </a:r>
          </a:p>
          <a:p>
            <a:endParaRPr lang="en-US" dirty="0"/>
          </a:p>
          <a:p>
            <a:r>
              <a:rPr lang="en-US" dirty="0"/>
              <a:t>Scenarios for operations are presently being developed by various committees.  Some of   these options will then be incorporated into the budget as more is known about the timing and extent of any activities that can be returned to campus safely </a:t>
            </a:r>
          </a:p>
          <a:p>
            <a:pPr marL="0" indent="0">
              <a:buNone/>
            </a:pPr>
            <a:endParaRPr lang="en-US" dirty="0"/>
          </a:p>
          <a:p>
            <a:r>
              <a:rPr lang="en-US" dirty="0"/>
              <a:t>Scenarios have to allow the university to achieve a balanced budget</a:t>
            </a:r>
          </a:p>
          <a:p>
            <a:endParaRPr lang="en-US" sz="900" dirty="0"/>
          </a:p>
          <a:p>
            <a:endParaRPr lang="en-US" dirty="0"/>
          </a:p>
          <a:p>
            <a:endParaRPr lang="en-US" sz="900" dirty="0"/>
          </a:p>
        </p:txBody>
      </p:sp>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sp>
        <p:nvSpPr>
          <p:cNvPr id="5" name="Title 1"/>
          <p:cNvSpPr txBox="1">
            <a:spLocks/>
          </p:cNvSpPr>
          <p:nvPr/>
        </p:nvSpPr>
        <p:spPr bwMode="auto">
          <a:xfrm>
            <a:off x="548640" y="116840"/>
            <a:ext cx="10767076" cy="72136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a:latin typeface="Times New Roman" panose="02020603050405020304" pitchFamily="18" charset="0"/>
                <a:cs typeface="Times New Roman" panose="02020603050405020304" pitchFamily="18" charset="0"/>
              </a:rPr>
              <a:t>FY21 Planning Approach</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4987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1952" y="1022181"/>
            <a:ext cx="9550400" cy="4915911"/>
          </a:xfrm>
        </p:spPr>
        <p:txBody>
          <a:bodyPr/>
          <a:lstStyle/>
          <a:p>
            <a:pPr marL="0" indent="0">
              <a:buNone/>
            </a:pPr>
            <a:endParaRPr lang="en-US" sz="2400" dirty="0">
              <a:latin typeface="Times New Roman" panose="02020603050405020304" pitchFamily="18" charset="0"/>
              <a:cs typeface="Times New Roman" panose="02020603050405020304" pitchFamily="18" charset="0"/>
            </a:endParaRPr>
          </a:p>
          <a:p>
            <a:pPr lvl="1"/>
            <a:endParaRPr lang="en-US" sz="2400" dirty="0"/>
          </a:p>
          <a:p>
            <a:pPr lvl="1"/>
            <a:endParaRPr lang="en-US" dirty="0"/>
          </a:p>
        </p:txBody>
      </p:sp>
      <p:sp>
        <p:nvSpPr>
          <p:cNvPr id="6" name="Title 1"/>
          <p:cNvSpPr>
            <a:spLocks noGrp="1"/>
          </p:cNvSpPr>
          <p:nvPr>
            <p:ph type="title"/>
          </p:nvPr>
        </p:nvSpPr>
        <p:spPr>
          <a:xfrm>
            <a:off x="815324" y="298455"/>
            <a:ext cx="10767076" cy="585216"/>
          </a:xfrm>
          <a:solidFill>
            <a:schemeClr val="accent5">
              <a:lumMod val="90000"/>
            </a:schemeClr>
          </a:solidFill>
        </p:spPr>
        <p:txBody>
          <a:bodyPr/>
          <a:lstStyle/>
          <a:p>
            <a:r>
              <a:rPr lang="en-US" b="1" dirty="0">
                <a:latin typeface="Times New Roman" panose="02020603050405020304" pitchFamily="18" charset="0"/>
                <a:cs typeface="Times New Roman" panose="02020603050405020304" pitchFamily="18" charset="0"/>
              </a:rPr>
              <a:t>FY21 Updated Planning Parameters</a:t>
            </a:r>
            <a:endParaRPr lang="en-US" i="1"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3"/>
          <a:stretch>
            <a:fillRect/>
          </a:stretch>
        </p:blipFill>
        <p:spPr>
          <a:xfrm>
            <a:off x="815324" y="1229696"/>
            <a:ext cx="10005075" cy="4582160"/>
          </a:xfrm>
          <a:prstGeom prst="rect">
            <a:avLst/>
          </a:prstGeom>
        </p:spPr>
      </p:pic>
    </p:spTree>
    <p:extLst>
      <p:ext uri="{BB962C8B-B14F-4D97-AF65-F5344CB8AC3E}">
        <p14:creationId xmlns:p14="http://schemas.microsoft.com/office/powerpoint/2010/main" val="3474383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15324" y="298455"/>
            <a:ext cx="10767076" cy="585216"/>
          </a:xfrm>
          <a:solidFill>
            <a:schemeClr val="accent5">
              <a:lumMod val="90000"/>
            </a:schemeClr>
          </a:solidFill>
        </p:spPr>
        <p:txBody>
          <a:bodyPr/>
          <a:lstStyle/>
          <a:p>
            <a:r>
              <a:rPr lang="en-US" b="1" dirty="0">
                <a:latin typeface="Times New Roman" panose="02020603050405020304" pitchFamily="18" charset="0"/>
                <a:cs typeface="Times New Roman" panose="02020603050405020304" pitchFamily="18" charset="0"/>
              </a:rPr>
              <a:t>Additional Fiscal Planning Scenarios for FY21</a:t>
            </a:r>
            <a:endParaRPr lang="en-US" i="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1749421" y="1188382"/>
          <a:ext cx="8275525" cy="4457700"/>
        </p:xfrm>
        <a:graphic>
          <a:graphicData uri="http://schemas.openxmlformats.org/drawingml/2006/table">
            <a:tbl>
              <a:tblPr firstRow="1" bandRow="1">
                <a:tableStyleId>{073A0DAA-6AF3-43AB-8588-CEC1D06C72B9}</a:tableStyleId>
              </a:tblPr>
              <a:tblGrid>
                <a:gridCol w="430331">
                  <a:extLst>
                    <a:ext uri="{9D8B030D-6E8A-4147-A177-3AD203B41FA5}">
                      <a16:colId xmlns:a16="http://schemas.microsoft.com/office/drawing/2014/main" val="4258454733"/>
                    </a:ext>
                  </a:extLst>
                </a:gridCol>
                <a:gridCol w="3061321">
                  <a:extLst>
                    <a:ext uri="{9D8B030D-6E8A-4147-A177-3AD203B41FA5}">
                      <a16:colId xmlns:a16="http://schemas.microsoft.com/office/drawing/2014/main" val="3428855069"/>
                    </a:ext>
                  </a:extLst>
                </a:gridCol>
                <a:gridCol w="4783873">
                  <a:extLst>
                    <a:ext uri="{9D8B030D-6E8A-4147-A177-3AD203B41FA5}">
                      <a16:colId xmlns:a16="http://schemas.microsoft.com/office/drawing/2014/main" val="1301584310"/>
                    </a:ext>
                  </a:extLst>
                </a:gridCol>
              </a:tblGrid>
              <a:tr h="495300">
                <a:tc gridSpan="2">
                  <a:txBody>
                    <a:bodyPr/>
                    <a:lstStyle/>
                    <a:p>
                      <a:r>
                        <a:rPr lang="en-US" sz="1600" dirty="0"/>
                        <a:t>Scenario</a:t>
                      </a:r>
                    </a:p>
                  </a:txBody>
                  <a:tcPr/>
                </a:tc>
                <a:tc hMerge="1">
                  <a:txBody>
                    <a:bodyPr/>
                    <a:lstStyle/>
                    <a:p>
                      <a:endParaRPr lang="en-US" dirty="0"/>
                    </a:p>
                  </a:txBody>
                  <a:tcPr/>
                </a:tc>
                <a:tc>
                  <a:txBody>
                    <a:bodyPr/>
                    <a:lstStyle/>
                    <a:p>
                      <a:r>
                        <a:rPr lang="en-US" sz="1600" dirty="0"/>
                        <a:t>Brief</a:t>
                      </a:r>
                      <a:r>
                        <a:rPr lang="en-US" sz="1600" baseline="0" dirty="0"/>
                        <a:t> Description</a:t>
                      </a:r>
                      <a:endParaRPr lang="en-US" sz="1600" dirty="0"/>
                    </a:p>
                  </a:txBody>
                  <a:tcPr/>
                </a:tc>
                <a:extLst>
                  <a:ext uri="{0D108BD9-81ED-4DB2-BD59-A6C34878D82A}">
                    <a16:rowId xmlns:a16="http://schemas.microsoft.com/office/drawing/2014/main" val="2971583978"/>
                  </a:ext>
                </a:extLst>
              </a:tr>
              <a:tr h="370840">
                <a:tc>
                  <a:txBody>
                    <a:bodyPr/>
                    <a:lstStyle/>
                    <a:p>
                      <a:pPr algn="ctr"/>
                      <a:r>
                        <a:rPr lang="en-US" sz="1600" dirty="0"/>
                        <a:t>A</a:t>
                      </a:r>
                    </a:p>
                  </a:txBody>
                  <a:tcPr/>
                </a:tc>
                <a:tc>
                  <a:txBody>
                    <a:bodyPr/>
                    <a:lstStyle/>
                    <a:p>
                      <a:r>
                        <a:rPr lang="en-US" sz="1600" dirty="0"/>
                        <a:t>Tuition: </a:t>
                      </a:r>
                      <a:r>
                        <a:rPr lang="en-US" sz="1600" b="1" dirty="0"/>
                        <a:t>Baseline</a:t>
                      </a:r>
                      <a:endParaRPr lang="en-US" sz="1600" dirty="0"/>
                    </a:p>
                    <a:p>
                      <a:r>
                        <a:rPr lang="en-US" sz="1600" dirty="0"/>
                        <a:t>Out</a:t>
                      </a:r>
                      <a:r>
                        <a:rPr lang="en-US" sz="1600" baseline="0" dirty="0"/>
                        <a:t> of state &amp; grad</a:t>
                      </a:r>
                      <a:endParaRPr lang="en-US" sz="1600" dirty="0"/>
                    </a:p>
                  </a:txBody>
                  <a:tcPr/>
                </a:tc>
                <a:tc>
                  <a:txBody>
                    <a:bodyPr/>
                    <a:lstStyle/>
                    <a:p>
                      <a:r>
                        <a:rPr lang="en-US" sz="1600" dirty="0"/>
                        <a:t>Freeze tuition</a:t>
                      </a:r>
                    </a:p>
                  </a:txBody>
                  <a:tcPr/>
                </a:tc>
                <a:extLst>
                  <a:ext uri="{0D108BD9-81ED-4DB2-BD59-A6C34878D82A}">
                    <a16:rowId xmlns:a16="http://schemas.microsoft.com/office/drawing/2014/main" val="2884138767"/>
                  </a:ext>
                </a:extLst>
              </a:tr>
              <a:tr h="370840">
                <a:tc>
                  <a:txBody>
                    <a:bodyPr/>
                    <a:lstStyle/>
                    <a:p>
                      <a:pPr algn="ctr"/>
                      <a:r>
                        <a:rPr lang="en-US" sz="1600" dirty="0"/>
                        <a:t>B</a:t>
                      </a:r>
                    </a:p>
                  </a:txBody>
                  <a:tcPr/>
                </a:tc>
                <a:tc>
                  <a:txBody>
                    <a:bodyPr/>
                    <a:lstStyle/>
                    <a:p>
                      <a:r>
                        <a:rPr lang="en-US" sz="1600" dirty="0"/>
                        <a:t>State appropriation: </a:t>
                      </a:r>
                    </a:p>
                    <a:p>
                      <a:r>
                        <a:rPr lang="en-US" sz="1600" dirty="0"/>
                        <a:t>5%, 10%, 20% reduction</a:t>
                      </a:r>
                    </a:p>
                  </a:txBody>
                  <a:tcPr/>
                </a:tc>
                <a:tc>
                  <a:txBody>
                    <a:bodyPr/>
                    <a:lstStyle/>
                    <a:p>
                      <a:r>
                        <a:rPr lang="en-US" sz="1600" dirty="0"/>
                        <a:t>Reduce funding, including fringe, by 5%,10%</a:t>
                      </a:r>
                      <a:r>
                        <a:rPr lang="en-US" sz="1600" baseline="0" dirty="0"/>
                        <a:t> &amp; 20%</a:t>
                      </a:r>
                      <a:endParaRPr lang="en-US" sz="1600" dirty="0"/>
                    </a:p>
                  </a:txBody>
                  <a:tcPr/>
                </a:tc>
                <a:extLst>
                  <a:ext uri="{0D108BD9-81ED-4DB2-BD59-A6C34878D82A}">
                    <a16:rowId xmlns:a16="http://schemas.microsoft.com/office/drawing/2014/main" val="2957963246"/>
                  </a:ext>
                </a:extLst>
              </a:tr>
              <a:tr h="370840">
                <a:tc>
                  <a:txBody>
                    <a:bodyPr/>
                    <a:lstStyle/>
                    <a:p>
                      <a:pPr algn="ctr"/>
                      <a:r>
                        <a:rPr lang="en-US" sz="1600" dirty="0"/>
                        <a:t>C</a:t>
                      </a:r>
                    </a:p>
                  </a:txBody>
                  <a:tcPr/>
                </a:tc>
                <a:tc>
                  <a:txBody>
                    <a:bodyPr/>
                    <a:lstStyle/>
                    <a:p>
                      <a:r>
                        <a:rPr lang="en-US" sz="1600" dirty="0"/>
                        <a:t>Enrollment: </a:t>
                      </a:r>
                    </a:p>
                    <a:p>
                      <a:r>
                        <a:rPr lang="en-US" sz="1600" dirty="0"/>
                        <a:t>5%, 10% reduction</a:t>
                      </a:r>
                    </a:p>
                  </a:txBody>
                  <a:tcPr/>
                </a:tc>
                <a:tc>
                  <a:txBody>
                    <a:bodyPr/>
                    <a:lstStyle/>
                    <a:p>
                      <a:r>
                        <a:rPr lang="en-US" sz="1600" dirty="0"/>
                        <a:t>Reduce for all categories</a:t>
                      </a:r>
                      <a:r>
                        <a:rPr lang="en-US" sz="1600" baseline="0" dirty="0"/>
                        <a:t> by 5% &amp; 10% for the </a:t>
                      </a:r>
                      <a:r>
                        <a:rPr lang="en-US" sz="1600" u="sng" baseline="0" dirty="0"/>
                        <a:t>full year</a:t>
                      </a:r>
                      <a:r>
                        <a:rPr lang="en-US" sz="1600" baseline="0" dirty="0"/>
                        <a:t> (impacts tuition, housing &amp; dining)</a:t>
                      </a:r>
                      <a:endParaRPr lang="en-US" sz="1600" dirty="0"/>
                    </a:p>
                  </a:txBody>
                  <a:tcPr/>
                </a:tc>
                <a:extLst>
                  <a:ext uri="{0D108BD9-81ED-4DB2-BD59-A6C34878D82A}">
                    <a16:rowId xmlns:a16="http://schemas.microsoft.com/office/drawing/2014/main" val="2353700079"/>
                  </a:ext>
                </a:extLst>
              </a:tr>
              <a:tr h="370840">
                <a:tc>
                  <a:txBody>
                    <a:bodyPr/>
                    <a:lstStyle/>
                    <a:p>
                      <a:pPr algn="ctr"/>
                      <a:r>
                        <a:rPr lang="en-US" sz="1600" dirty="0"/>
                        <a:t>D</a:t>
                      </a:r>
                    </a:p>
                  </a:txBody>
                  <a:tcPr/>
                </a:tc>
                <a:tc>
                  <a:txBody>
                    <a:bodyPr/>
                    <a:lstStyle/>
                    <a:p>
                      <a:r>
                        <a:rPr lang="en-US" sz="1600" dirty="0"/>
                        <a:t>Enrollment: No international</a:t>
                      </a:r>
                    </a:p>
                  </a:txBody>
                  <a:tcPr/>
                </a:tc>
                <a:tc>
                  <a:txBody>
                    <a:bodyPr/>
                    <a:lstStyle/>
                    <a:p>
                      <a:r>
                        <a:rPr lang="en-US" sz="1600" dirty="0"/>
                        <a:t>No international students </a:t>
                      </a:r>
                      <a:r>
                        <a:rPr lang="en-US" sz="1600" baseline="0" dirty="0"/>
                        <a:t>(impacts tuition, housing &amp; dining)</a:t>
                      </a:r>
                      <a:endParaRPr lang="en-US" sz="1600" dirty="0"/>
                    </a:p>
                  </a:txBody>
                  <a:tcPr/>
                </a:tc>
                <a:extLst>
                  <a:ext uri="{0D108BD9-81ED-4DB2-BD59-A6C34878D82A}">
                    <a16:rowId xmlns:a16="http://schemas.microsoft.com/office/drawing/2014/main" val="1061483760"/>
                  </a:ext>
                </a:extLst>
              </a:tr>
              <a:tr h="370840">
                <a:tc>
                  <a:txBody>
                    <a:bodyPr/>
                    <a:lstStyle/>
                    <a:p>
                      <a:pPr algn="ctr"/>
                      <a:r>
                        <a:rPr lang="en-US" sz="1600" dirty="0"/>
                        <a:t>E</a:t>
                      </a:r>
                    </a:p>
                  </a:txBody>
                  <a:tcPr/>
                </a:tc>
                <a:tc>
                  <a:txBody>
                    <a:bodyPr/>
                    <a:lstStyle/>
                    <a:p>
                      <a:r>
                        <a:rPr lang="en-US" sz="1600" dirty="0"/>
                        <a:t>Remote Learning:</a:t>
                      </a:r>
                      <a:r>
                        <a:rPr lang="en-US" sz="1600" baseline="0" dirty="0"/>
                        <a:t> </a:t>
                      </a:r>
                    </a:p>
                    <a:p>
                      <a:r>
                        <a:rPr lang="en-US" sz="1600" baseline="0" dirty="0"/>
                        <a:t>50% housing &amp; dining for fall semester</a:t>
                      </a:r>
                      <a:endParaRPr lang="en-US" sz="1600" dirty="0"/>
                    </a:p>
                  </a:txBody>
                  <a:tcPr/>
                </a:tc>
                <a:tc>
                  <a:txBody>
                    <a:bodyPr/>
                    <a:lstStyle/>
                    <a:p>
                      <a:r>
                        <a:rPr lang="en-US" sz="1600" dirty="0"/>
                        <a:t>Assume</a:t>
                      </a:r>
                      <a:r>
                        <a:rPr lang="en-US" sz="1600" baseline="0" dirty="0"/>
                        <a:t> remote learning for half the </a:t>
                      </a:r>
                      <a:r>
                        <a:rPr lang="en-US" sz="1600" u="sng" baseline="0" dirty="0"/>
                        <a:t>fall</a:t>
                      </a:r>
                      <a:r>
                        <a:rPr lang="en-US" sz="1600" baseline="0" dirty="0"/>
                        <a:t> semester; reduce housing &amp; dining revenue</a:t>
                      </a:r>
                      <a:endParaRPr lang="en-US" sz="1600" dirty="0"/>
                    </a:p>
                  </a:txBody>
                  <a:tcPr/>
                </a:tc>
                <a:extLst>
                  <a:ext uri="{0D108BD9-81ED-4DB2-BD59-A6C34878D82A}">
                    <a16:rowId xmlns:a16="http://schemas.microsoft.com/office/drawing/2014/main" val="2923330965"/>
                  </a:ext>
                </a:extLst>
              </a:tr>
              <a:tr h="370840">
                <a:tc>
                  <a:txBody>
                    <a:bodyPr/>
                    <a:lstStyle/>
                    <a:p>
                      <a:pPr algn="ctr"/>
                      <a:r>
                        <a:rPr lang="en-US" sz="1600" dirty="0"/>
                        <a:t>F</a:t>
                      </a:r>
                    </a:p>
                  </a:txBody>
                  <a:tcPr/>
                </a:tc>
                <a:tc>
                  <a:txBody>
                    <a:bodyPr/>
                    <a:lstStyle/>
                    <a:p>
                      <a:r>
                        <a:rPr lang="en-US" sz="1600" dirty="0"/>
                        <a:t>Remote Learning: </a:t>
                      </a:r>
                    </a:p>
                    <a:p>
                      <a:r>
                        <a:rPr lang="en-US" sz="1600" baseline="0" dirty="0"/>
                        <a:t>0% housing &amp; dining for fall semester</a:t>
                      </a:r>
                      <a:endParaRPr lang="en-US" sz="1600" dirty="0"/>
                    </a:p>
                  </a:txBody>
                  <a:tcPr/>
                </a:tc>
                <a:tc>
                  <a:txBody>
                    <a:bodyPr/>
                    <a:lstStyle/>
                    <a:p>
                      <a:r>
                        <a:rPr lang="en-US" sz="1600" dirty="0"/>
                        <a:t>Assume remote learning for</a:t>
                      </a:r>
                      <a:r>
                        <a:rPr lang="en-US" sz="1600" baseline="0" dirty="0"/>
                        <a:t> all </a:t>
                      </a:r>
                      <a:r>
                        <a:rPr lang="en-US" sz="1600" u="sng" baseline="0" dirty="0"/>
                        <a:t>fall</a:t>
                      </a:r>
                      <a:r>
                        <a:rPr lang="en-US" sz="1600" baseline="0" dirty="0"/>
                        <a:t> semester; no housing &amp; dining revenue</a:t>
                      </a:r>
                      <a:endParaRPr lang="en-US" sz="1600" dirty="0"/>
                    </a:p>
                  </a:txBody>
                  <a:tcPr/>
                </a:tc>
                <a:extLst>
                  <a:ext uri="{0D108BD9-81ED-4DB2-BD59-A6C34878D82A}">
                    <a16:rowId xmlns:a16="http://schemas.microsoft.com/office/drawing/2014/main" val="646784974"/>
                  </a:ext>
                </a:extLst>
              </a:tr>
            </a:tbl>
          </a:graphicData>
        </a:graphic>
      </p:graphicFrame>
    </p:spTree>
    <p:extLst>
      <p:ext uri="{BB962C8B-B14F-4D97-AF65-F5344CB8AC3E}">
        <p14:creationId xmlns:p14="http://schemas.microsoft.com/office/powerpoint/2010/main" val="3399224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1277600" y="6396038"/>
            <a:ext cx="914400" cy="258762"/>
          </a:xfrm>
        </p:spPr>
        <p:txBody>
          <a:bodyPr/>
          <a:lstStyle/>
          <a:p>
            <a:fld id="{65625F11-EADC-2944-8437-490DA1E2084F}" type="slidenum">
              <a:rPr lang="en-US" smtClean="0"/>
              <a:pPr/>
              <a:t>18</a:t>
            </a:fld>
            <a:endParaRPr lang="en-US" dirty="0"/>
          </a:p>
        </p:txBody>
      </p:sp>
      <p:pic>
        <p:nvPicPr>
          <p:cNvPr id="3" name="Picture 2"/>
          <p:cNvPicPr>
            <a:picLocks noChangeAspect="1"/>
          </p:cNvPicPr>
          <p:nvPr/>
        </p:nvPicPr>
        <p:blipFill>
          <a:blip r:embed="rId2"/>
          <a:stretch>
            <a:fillRect/>
          </a:stretch>
        </p:blipFill>
        <p:spPr>
          <a:xfrm>
            <a:off x="419177" y="1420969"/>
            <a:ext cx="11232496" cy="5233831"/>
          </a:xfrm>
          <a:prstGeom prst="rect">
            <a:avLst/>
          </a:prstGeom>
        </p:spPr>
      </p:pic>
      <p:sp>
        <p:nvSpPr>
          <p:cNvPr id="5" name="Title 1"/>
          <p:cNvSpPr txBox="1">
            <a:spLocks/>
          </p:cNvSpPr>
          <p:nvPr/>
        </p:nvSpPr>
        <p:spPr bwMode="auto">
          <a:xfrm>
            <a:off x="419177" y="240652"/>
            <a:ext cx="11525454" cy="971924"/>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dirty="0"/>
              <a:t>Additional State Appropriation Reductions Scenarios</a:t>
            </a:r>
            <a:endParaRPr lang="en-US" i="1" kern="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9201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457200"/>
            <a:ext cx="9550400" cy="792480"/>
          </a:xfrm>
          <a:solidFill>
            <a:schemeClr val="accent5">
              <a:lumMod val="90000"/>
            </a:schemeClr>
          </a:solidFill>
        </p:spPr>
        <p:txBody>
          <a:bodyPr/>
          <a:lstStyle/>
          <a:p>
            <a:r>
              <a:rPr lang="en-US" dirty="0"/>
              <a:t>Next steps in the FY2021 Budget Process</a:t>
            </a:r>
          </a:p>
        </p:txBody>
      </p:sp>
      <p:sp>
        <p:nvSpPr>
          <p:cNvPr id="3" name="Content Placeholder 2"/>
          <p:cNvSpPr>
            <a:spLocks noGrp="1"/>
          </p:cNvSpPr>
          <p:nvPr>
            <p:ph idx="1"/>
          </p:nvPr>
        </p:nvSpPr>
        <p:spPr/>
        <p:txBody>
          <a:bodyPr/>
          <a:lstStyle/>
          <a:p>
            <a:r>
              <a:rPr lang="en-US" dirty="0"/>
              <a:t>Continue to develop scenario planning</a:t>
            </a:r>
          </a:p>
          <a:p>
            <a:endParaRPr lang="en-US" dirty="0"/>
          </a:p>
          <a:p>
            <a:r>
              <a:rPr lang="en-US" dirty="0"/>
              <a:t>Evaluate and update budget plans as key components of the revenue budget are finalized</a:t>
            </a:r>
          </a:p>
          <a:p>
            <a:endParaRPr lang="en-US" dirty="0"/>
          </a:p>
          <a:p>
            <a:r>
              <a:rPr lang="en-US" dirty="0"/>
              <a:t>Evaluate and update budget plans as operational decisions for Fall 2020 semester are made</a:t>
            </a:r>
          </a:p>
          <a:p>
            <a:pPr marL="0" indent="0">
              <a:buNone/>
            </a:pPr>
            <a:endParaRPr lang="en-US" dirty="0"/>
          </a:p>
          <a:p>
            <a:r>
              <a:rPr lang="en-US" dirty="0"/>
              <a:t>Continue to educate and provide transparency about the university’s financial position as it develops and seek input as the process moves forward with</a:t>
            </a:r>
          </a:p>
          <a:p>
            <a:pPr lvl="1"/>
            <a:r>
              <a:rPr lang="en-US" dirty="0">
                <a:latin typeface="+mn-lt"/>
              </a:rPr>
              <a:t>Key university leaders (Faculty Council, Executive Leadership Team, Department Chairs, Union Leaders, Student Leaders)</a:t>
            </a:r>
          </a:p>
          <a:p>
            <a:pPr lvl="1"/>
            <a:r>
              <a:rPr lang="en-US" dirty="0">
                <a:latin typeface="+mn-lt"/>
              </a:rPr>
              <a:t>Faculty Budget and Long Range Planning Committee</a:t>
            </a:r>
          </a:p>
          <a:p>
            <a:pPr lvl="1"/>
            <a:r>
              <a:rPr lang="en-US" dirty="0">
                <a:latin typeface="+mn-lt"/>
              </a:rPr>
              <a:t>F&amp;A Committee, Operations Planning Committees</a:t>
            </a:r>
          </a:p>
          <a:p>
            <a:pPr lvl="1"/>
            <a:r>
              <a:rPr lang="en-US" dirty="0">
                <a:latin typeface="+mn-lt"/>
              </a:rPr>
              <a:t>Campus community</a:t>
            </a:r>
          </a:p>
          <a:p>
            <a:pPr marL="457200" lvl="1" indent="0">
              <a:buNone/>
            </a:pPr>
            <a:endParaRPr lang="en-US" dirty="0"/>
          </a:p>
          <a:p>
            <a:endParaRPr lang="en-US" dirty="0"/>
          </a:p>
          <a:p>
            <a:endParaRPr lang="en-US" dirty="0"/>
          </a:p>
        </p:txBody>
      </p:sp>
    </p:spTree>
    <p:extLst>
      <p:ext uri="{BB962C8B-B14F-4D97-AF65-F5344CB8AC3E}">
        <p14:creationId xmlns:p14="http://schemas.microsoft.com/office/powerpoint/2010/main" val="157243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1952" y="1022181"/>
            <a:ext cx="9550400" cy="4915911"/>
          </a:xfrm>
        </p:spPr>
        <p:txBody>
          <a:bodyPr/>
          <a:lstStyle/>
          <a:p>
            <a:r>
              <a:rPr lang="en-US" sz="2400" dirty="0">
                <a:latin typeface="Times New Roman" panose="02020603050405020304" pitchFamily="18" charset="0"/>
                <a:cs typeface="Times New Roman" panose="02020603050405020304" pitchFamily="18" charset="0"/>
              </a:rPr>
              <a:t>Introduction</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Financial Update </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Federal CARES Act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Student Federal CARES Act Support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Planning for Fall</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Academic/Research Summer and Fall Planning</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Greetings from Dr. Marcelo Suárez-Orozco</a:t>
            </a:r>
          </a:p>
          <a:p>
            <a:pPr lvl="1"/>
            <a:endParaRPr lang="en-US" sz="2400" dirty="0"/>
          </a:p>
          <a:p>
            <a:pPr lvl="1"/>
            <a:endParaRPr lang="en-US" dirty="0"/>
          </a:p>
        </p:txBody>
      </p:sp>
      <p:sp>
        <p:nvSpPr>
          <p:cNvPr id="6" name="Title 1"/>
          <p:cNvSpPr>
            <a:spLocks noGrp="1"/>
          </p:cNvSpPr>
          <p:nvPr>
            <p:ph type="title"/>
          </p:nvPr>
        </p:nvSpPr>
        <p:spPr>
          <a:xfrm>
            <a:off x="815324" y="298455"/>
            <a:ext cx="10767076" cy="585216"/>
          </a:xfrm>
          <a:solidFill>
            <a:schemeClr val="accent5">
              <a:lumMod val="90000"/>
            </a:schemeClr>
          </a:solidFill>
        </p:spPr>
        <p:txBody>
          <a:bodyPr/>
          <a:lstStyle/>
          <a:p>
            <a:pPr algn="ctr"/>
            <a:r>
              <a:rPr lang="en-US" b="1" dirty="0">
                <a:latin typeface="Times New Roman" panose="02020603050405020304" pitchFamily="18" charset="0"/>
                <a:cs typeface="Times New Roman" panose="02020603050405020304" pitchFamily="18" charset="0"/>
              </a:rPr>
              <a:t>Agenda</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298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6646" y="2041966"/>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Federal CARES Act</a:t>
            </a:r>
          </a:p>
        </p:txBody>
      </p:sp>
    </p:spTree>
    <p:extLst>
      <p:ext uri="{BB962C8B-B14F-4D97-AF65-F5344CB8AC3E}">
        <p14:creationId xmlns:p14="http://schemas.microsoft.com/office/powerpoint/2010/main" val="310868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894" y="231218"/>
            <a:ext cx="10914038" cy="530782"/>
          </a:xfrm>
          <a:solidFill>
            <a:schemeClr val="accent5">
              <a:lumMod val="90000"/>
            </a:schemeClr>
          </a:solidFill>
        </p:spPr>
        <p:txBody>
          <a:bodyPr/>
          <a:lstStyle/>
          <a:p>
            <a:r>
              <a:rPr lang="en-US" b="1" dirty="0"/>
              <a:t>CARES Act Funding for Higher Education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68097868"/>
              </p:ext>
            </p:extLst>
          </p:nvPr>
        </p:nvGraphicFramePr>
        <p:xfrm>
          <a:off x="640543" y="1115121"/>
          <a:ext cx="10912475" cy="5029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sp>
        <p:nvSpPr>
          <p:cNvPr id="5" name="Content Placeholder 5"/>
          <p:cNvSpPr txBox="1">
            <a:spLocks/>
          </p:cNvSpPr>
          <p:nvPr/>
        </p:nvSpPr>
        <p:spPr>
          <a:xfrm>
            <a:off x="393894" y="862751"/>
            <a:ext cx="6119447" cy="648560"/>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0"/>
              </a:spcBef>
              <a:spcAft>
                <a:spcPts val="1200"/>
              </a:spcAft>
              <a:buClr>
                <a:schemeClr val="accent1"/>
              </a:buClr>
              <a:buFont typeface="Wingdings" charset="2"/>
              <a:buChar char="§"/>
              <a:defRPr sz="2000" b="0" i="0" kern="1200">
                <a:solidFill>
                  <a:schemeClr val="tx1"/>
                </a:solidFill>
                <a:latin typeface="+mn-lt"/>
                <a:ea typeface="20 db" charset="0"/>
                <a:cs typeface="20 db" charset="0"/>
              </a:defRPr>
            </a:lvl1pPr>
            <a:lvl2pPr marL="685800" indent="-228600" algn="l" defTabSz="914400" rtl="0" eaLnBrk="1" latinLnBrk="0" hangingPunct="1">
              <a:lnSpc>
                <a:spcPct val="110000"/>
              </a:lnSpc>
              <a:spcBef>
                <a:spcPts val="0"/>
              </a:spcBef>
              <a:spcAft>
                <a:spcPts val="1200"/>
              </a:spcAft>
              <a:buClr>
                <a:schemeClr val="accent1"/>
              </a:buClr>
              <a:buFont typeface="Arial" charset="0"/>
              <a:buChar char="•"/>
              <a:defRPr sz="1800" b="0" i="0" kern="1200">
                <a:solidFill>
                  <a:schemeClr val="tx1"/>
                </a:solidFill>
                <a:latin typeface="+mn-lt"/>
                <a:ea typeface="20 db" charset="0"/>
                <a:cs typeface="20 db" charset="0"/>
              </a:defRPr>
            </a:lvl2pPr>
            <a:lvl3pPr marL="1143000" indent="-228600" algn="l" defTabSz="914400" rtl="0" eaLnBrk="1" latinLnBrk="0" hangingPunct="1">
              <a:lnSpc>
                <a:spcPct val="110000"/>
              </a:lnSpc>
              <a:spcBef>
                <a:spcPts val="0"/>
              </a:spcBef>
              <a:spcAft>
                <a:spcPts val="1200"/>
              </a:spcAft>
              <a:buClr>
                <a:schemeClr val="accent1"/>
              </a:buClr>
              <a:buFont typeface=".AppleSystemUIFont" charset="-120"/>
              <a:buChar char="-"/>
              <a:defRPr sz="1800" b="0" i="0" kern="1200">
                <a:solidFill>
                  <a:schemeClr val="tx1"/>
                </a:solidFill>
                <a:latin typeface="+mn-lt"/>
                <a:ea typeface="20 db" charset="0"/>
                <a:cs typeface="20 db" charset="0"/>
              </a:defRPr>
            </a:lvl3pPr>
            <a:lvl4pPr marL="1600200" indent="-228600" algn="l" defTabSz="914400" rtl="0" eaLnBrk="1" latinLnBrk="0" hangingPunct="1">
              <a:lnSpc>
                <a:spcPct val="110000"/>
              </a:lnSpc>
              <a:spcBef>
                <a:spcPts val="0"/>
              </a:spcBef>
              <a:spcAft>
                <a:spcPts val="1200"/>
              </a:spcAft>
              <a:buClr>
                <a:schemeClr val="accent1"/>
              </a:buClr>
              <a:buFont typeface="Courier New" charset="0"/>
              <a:buChar char="o"/>
              <a:defRPr sz="1800" b="0" i="0" kern="1200">
                <a:solidFill>
                  <a:schemeClr val="tx1"/>
                </a:solidFill>
                <a:latin typeface="+mn-lt"/>
                <a:ea typeface="20 db" charset="0"/>
                <a:cs typeface="20 db" charset="0"/>
              </a:defRPr>
            </a:lvl4pPr>
            <a:lvl5pPr marL="2057400" indent="-228600" algn="l" defTabSz="914400" rtl="0" eaLnBrk="1" latinLnBrk="0" hangingPunct="1">
              <a:lnSpc>
                <a:spcPct val="110000"/>
              </a:lnSpc>
              <a:spcBef>
                <a:spcPts val="0"/>
              </a:spcBef>
              <a:spcAft>
                <a:spcPts val="1200"/>
              </a:spcAft>
              <a:buClr>
                <a:schemeClr val="accent1"/>
              </a:buClr>
              <a:buFont typeface=".AppleSystemUIFont" charset="-120"/>
              <a:buChar char="-"/>
              <a:defRPr sz="1800" b="0" i="0" kern="1200">
                <a:solidFill>
                  <a:schemeClr val="tx1"/>
                </a:solidFill>
                <a:latin typeface="+mn-lt"/>
                <a:ea typeface="20 db" charset="0"/>
                <a:cs typeface="20 db"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b="1" i="1" dirty="0">
                <a:solidFill>
                  <a:srgbClr val="0070C0"/>
                </a:solidFill>
              </a:rPr>
              <a:t>The Coronavirus Aid, Relief, &amp; Economic Security Act signed by the President on 3/27/20 </a:t>
            </a:r>
            <a:endParaRPr lang="en-US" b="1" u="sng" dirty="0"/>
          </a:p>
        </p:txBody>
      </p:sp>
    </p:spTree>
    <p:extLst>
      <p:ext uri="{BB962C8B-B14F-4D97-AF65-F5344CB8AC3E}">
        <p14:creationId xmlns:p14="http://schemas.microsoft.com/office/powerpoint/2010/main" val="2944532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316142"/>
            <a:ext cx="10861775" cy="1024978"/>
          </a:xfrm>
          <a:solidFill>
            <a:schemeClr val="accent5">
              <a:lumMod val="90000"/>
            </a:schemeClr>
          </a:solidFill>
        </p:spPr>
        <p:txBody>
          <a:bodyPr/>
          <a:lstStyle/>
          <a:p>
            <a:r>
              <a:rPr lang="en-US" sz="3200" b="1" dirty="0"/>
              <a:t>US Department of Education (DOE): </a:t>
            </a:r>
            <a:br>
              <a:rPr lang="en-US" sz="3200" b="1" dirty="0"/>
            </a:br>
            <a:r>
              <a:rPr lang="en-US" sz="3200" b="1" dirty="0"/>
              <a:t>Allocation of 90% Funding Share ($12.5B)</a:t>
            </a:r>
          </a:p>
        </p:txBody>
      </p:sp>
      <p:sp>
        <p:nvSpPr>
          <p:cNvPr id="3" name="Content Placeholder 2"/>
          <p:cNvSpPr>
            <a:spLocks noGrp="1"/>
          </p:cNvSpPr>
          <p:nvPr>
            <p:ph idx="1"/>
          </p:nvPr>
        </p:nvSpPr>
        <p:spPr>
          <a:xfrm>
            <a:off x="417492" y="1813750"/>
            <a:ext cx="4245947" cy="4688650"/>
          </a:xfrm>
        </p:spPr>
        <p:txBody>
          <a:bodyPr/>
          <a:lstStyle/>
          <a:p>
            <a:r>
              <a:rPr lang="en-US" dirty="0"/>
              <a:t>U.S. DOE utilized the most recent data from the Integrated Postsecondary Education Data System (IPEDS) and Federal Student Aid (FSA) for this allocation.</a:t>
            </a:r>
          </a:p>
          <a:p>
            <a:r>
              <a:rPr lang="en-US" dirty="0"/>
              <a:t>Funds are being distributed </a:t>
            </a:r>
            <a:r>
              <a:rPr lang="en-US" u="sng" dirty="0"/>
              <a:t>immediately</a:t>
            </a:r>
            <a:r>
              <a:rPr lang="en-US" dirty="0"/>
              <a:t> in two tranches: 50% dedicated to student aid and 50% for institutional support.</a:t>
            </a:r>
          </a:p>
          <a:p>
            <a:r>
              <a:rPr lang="en-US" dirty="0"/>
              <a:t>Eligible costs</a:t>
            </a:r>
            <a:r>
              <a:rPr lang="en-US" sz="2000" dirty="0">
                <a:latin typeface="+mn-lt"/>
              </a:rPr>
              <a:t> include: “a student’s cost of attendance, such as food, housing, course materials, technology, healthcare, and child care.”</a:t>
            </a:r>
          </a:p>
          <a:p>
            <a:endParaRPr lang="en-US" dirty="0"/>
          </a:p>
          <a:p>
            <a:endParaRPr lang="en-US" dirty="0"/>
          </a:p>
        </p:txBody>
      </p:sp>
      <p:sp>
        <p:nvSpPr>
          <p:cNvPr id="4" name="Slide Number Placeholder 3"/>
          <p:cNvSpPr>
            <a:spLocks noGrp="1"/>
          </p:cNvSpPr>
          <p:nvPr>
            <p:ph type="sldNum" sz="quarter" idx="4294967295"/>
          </p:nvPr>
        </p:nvSpPr>
        <p:spPr/>
        <p:txBody>
          <a:bodyPr/>
          <a:lstStyle/>
          <a:p>
            <a:fld id="{65625F11-EADC-2944-8437-490DA1E2084F}" type="slidenum">
              <a:rPr lang="en-US" smtClean="0"/>
              <a:pPr/>
              <a:t>22</a:t>
            </a:fld>
            <a:endParaRPr lang="en-US" dirty="0"/>
          </a:p>
        </p:txBody>
      </p:sp>
      <p:pic>
        <p:nvPicPr>
          <p:cNvPr id="5" name="Picture 4"/>
          <p:cNvPicPr>
            <a:picLocks noChangeAspect="1"/>
          </p:cNvPicPr>
          <p:nvPr/>
        </p:nvPicPr>
        <p:blipFill>
          <a:blip r:embed="rId2"/>
          <a:stretch>
            <a:fillRect/>
          </a:stretch>
        </p:blipFill>
        <p:spPr>
          <a:xfrm>
            <a:off x="4931944" y="1559750"/>
            <a:ext cx="6569911" cy="3840100"/>
          </a:xfrm>
          <a:prstGeom prst="rect">
            <a:avLst/>
          </a:prstGeom>
        </p:spPr>
      </p:pic>
    </p:spTree>
    <p:extLst>
      <p:ext uri="{BB962C8B-B14F-4D97-AF65-F5344CB8AC3E}">
        <p14:creationId xmlns:p14="http://schemas.microsoft.com/office/powerpoint/2010/main" val="3815918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457200"/>
            <a:ext cx="10769600" cy="990600"/>
          </a:xfrm>
          <a:solidFill>
            <a:schemeClr val="accent5">
              <a:lumMod val="90000"/>
            </a:schemeClr>
          </a:solidFill>
        </p:spPr>
        <p:txBody>
          <a:bodyPr/>
          <a:lstStyle/>
          <a:p>
            <a:r>
              <a:rPr lang="en-US" dirty="0"/>
              <a:t>Use of Stimulus Funds for Institutional Costs</a:t>
            </a:r>
            <a:br>
              <a:rPr lang="en-US" dirty="0"/>
            </a:br>
            <a:r>
              <a:rPr lang="en-US" dirty="0"/>
              <a:t>$6.092M for UMass Boston</a:t>
            </a:r>
            <a:br>
              <a:rPr lang="en-US" dirty="0"/>
            </a:br>
            <a:endParaRPr lang="en-US" dirty="0"/>
          </a:p>
        </p:txBody>
      </p:sp>
      <p:sp>
        <p:nvSpPr>
          <p:cNvPr id="3" name="Content Placeholder 2"/>
          <p:cNvSpPr>
            <a:spLocks noGrp="1"/>
          </p:cNvSpPr>
          <p:nvPr>
            <p:ph idx="1"/>
          </p:nvPr>
        </p:nvSpPr>
        <p:spPr>
          <a:xfrm>
            <a:off x="641268" y="1662544"/>
            <a:ext cx="11300795" cy="4381996"/>
          </a:xfrm>
        </p:spPr>
        <p:txBody>
          <a:bodyPr/>
          <a:lstStyle/>
          <a:p>
            <a:r>
              <a:rPr lang="en-US" dirty="0"/>
              <a:t>Institutions are given wide discretion to address costs associated with significant changes to the delivery of instruction due to COVID-19</a:t>
            </a:r>
          </a:p>
          <a:p>
            <a:r>
              <a:rPr lang="en-US" dirty="0"/>
              <a:t>Funds can be used for applicable COVID-19 related costs incurred during the one year period beginning March 13, 2020</a:t>
            </a:r>
          </a:p>
          <a:p>
            <a:r>
              <a:rPr lang="en-US" dirty="0"/>
              <a:t>Eligible costs include:</a:t>
            </a:r>
          </a:p>
          <a:p>
            <a:pPr lvl="1"/>
            <a:r>
              <a:rPr lang="en-US" sz="2000" dirty="0"/>
              <a:t>Refunds to students for room and board, tuition, and other fees</a:t>
            </a:r>
          </a:p>
          <a:p>
            <a:pPr lvl="1"/>
            <a:r>
              <a:rPr lang="en-US" sz="2000" dirty="0"/>
              <a:t>Technology costs to bolster and support transition to distance learning</a:t>
            </a:r>
          </a:p>
          <a:p>
            <a:pPr lvl="1"/>
            <a:r>
              <a:rPr lang="en-US" sz="2000" dirty="0"/>
              <a:t>Additional financial aid grants to students</a:t>
            </a:r>
          </a:p>
          <a:p>
            <a:pPr lvl="1"/>
            <a:r>
              <a:rPr lang="en-US" sz="2000" dirty="0"/>
              <a:t>Other costs associated with COVID-19</a:t>
            </a:r>
          </a:p>
          <a:p>
            <a:pPr lvl="1"/>
            <a:r>
              <a:rPr lang="en-US" sz="2000" dirty="0"/>
              <a:t>If demonstrably related to disruption to instruction, scholarships for FY21</a:t>
            </a:r>
          </a:p>
          <a:p>
            <a:r>
              <a:rPr lang="en-US" dirty="0"/>
              <a:t>Funds </a:t>
            </a:r>
            <a:r>
              <a:rPr lang="en-US" u="sng" dirty="0"/>
              <a:t>cannot</a:t>
            </a:r>
            <a:r>
              <a:rPr lang="en-US" dirty="0"/>
              <a:t> be used for students exclusively enrolled online, contracted pre-enrollment recruiting activities, endowments, or capital outlays related to athletics</a:t>
            </a:r>
          </a:p>
          <a:p>
            <a:r>
              <a:rPr lang="en-US" dirty="0"/>
              <a:t>Spending cannot exceed the amount of student grant awards made</a:t>
            </a:r>
          </a:p>
          <a:p>
            <a:endParaRPr lang="en-US" dirty="0"/>
          </a:p>
        </p:txBody>
      </p:sp>
      <p:sp>
        <p:nvSpPr>
          <p:cNvPr id="4" name="Slide Number Placeholder 3"/>
          <p:cNvSpPr>
            <a:spLocks noGrp="1"/>
          </p:cNvSpPr>
          <p:nvPr>
            <p:ph type="sldNum" sz="quarter" idx="4294967295"/>
          </p:nvPr>
        </p:nvSpPr>
        <p:spPr/>
        <p:txBody>
          <a:bodyPr/>
          <a:lstStyle/>
          <a:p>
            <a:fld id="{65625F11-EADC-2944-8437-490DA1E2084F}" type="slidenum">
              <a:rPr lang="en-US" smtClean="0"/>
              <a:pPr/>
              <a:t>23</a:t>
            </a:fld>
            <a:endParaRPr lang="en-US" dirty="0"/>
          </a:p>
        </p:txBody>
      </p:sp>
    </p:spTree>
    <p:extLst>
      <p:ext uri="{BB962C8B-B14F-4D97-AF65-F5344CB8AC3E}">
        <p14:creationId xmlns:p14="http://schemas.microsoft.com/office/powerpoint/2010/main" val="1975271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6646" y="2041966"/>
            <a:ext cx="10383755" cy="2696444"/>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Student Federal CARES Act Support</a:t>
            </a:r>
          </a:p>
        </p:txBody>
      </p:sp>
    </p:spTree>
    <p:extLst>
      <p:ext uri="{BB962C8B-B14F-4D97-AF65-F5344CB8AC3E}">
        <p14:creationId xmlns:p14="http://schemas.microsoft.com/office/powerpoint/2010/main" val="2604954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32913" y="0"/>
            <a:ext cx="12078036" cy="547856"/>
          </a:xfrm>
        </p:spPr>
        <p:txBody>
          <a:bodyPr/>
          <a:lstStyle/>
          <a:p>
            <a:r>
              <a:rPr lang="en-US" dirty="0"/>
              <a:t>CARES Act Overview</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294967295"/>
          </p:nvPr>
        </p:nvSpPr>
        <p:spPr>
          <a:xfrm>
            <a:off x="10927579" y="6571622"/>
            <a:ext cx="652305" cy="362578"/>
          </a:xfrm>
          <a:prstGeom prst="rect">
            <a:avLst/>
          </a:prstGeom>
        </p:spPr>
        <p:txBody>
          <a:bodyPr/>
          <a:lstStyle/>
          <a:p>
            <a:fld id="{4122D94C-9170-4ECB-8AE6-180C68E3144E}" type="slidenum">
              <a:rPr lang="en-US" smtClean="0"/>
              <a:pPr/>
              <a:t>25</a:t>
            </a:fld>
            <a:endParaRPr lang="en-US" dirty="0"/>
          </a:p>
        </p:txBody>
      </p:sp>
      <p:sp>
        <p:nvSpPr>
          <p:cNvPr id="5" name="Content Placeholder 4">
            <a:extLst>
              <a:ext uri="{FF2B5EF4-FFF2-40B4-BE49-F238E27FC236}">
                <a16:creationId xmlns:a16="http://schemas.microsoft.com/office/drawing/2014/main" id="{2BE1BD87-3F17-4ADD-B9CC-4CAB6E94BB6D}"/>
              </a:ext>
            </a:extLst>
          </p:cNvPr>
          <p:cNvSpPr>
            <a:spLocks noGrp="1"/>
          </p:cNvSpPr>
          <p:nvPr>
            <p:ph idx="1"/>
          </p:nvPr>
        </p:nvSpPr>
        <p:spPr>
          <a:xfrm>
            <a:off x="0" y="1070887"/>
            <a:ext cx="11905362" cy="5542480"/>
          </a:xfrm>
          <a:noFill/>
        </p:spPr>
        <p:txBody>
          <a:bodyPr/>
          <a:lstStyle/>
          <a:p>
            <a:r>
              <a:rPr lang="en-US" dirty="0"/>
              <a:t>Federal CARES Act provided over $12 billion in funding to higher education institutions (HEERF)</a:t>
            </a:r>
          </a:p>
          <a:p>
            <a:pPr marL="685800" lvl="2" indent="-342900"/>
            <a:r>
              <a:rPr lang="en-US" dirty="0"/>
              <a:t>Each institution’s allocation is divided evenly into an institutional share and a student share</a:t>
            </a:r>
          </a:p>
          <a:p>
            <a:pPr marL="685800" lvl="2" indent="-342900"/>
            <a:r>
              <a:rPr lang="en-US" dirty="0"/>
              <a:t>UMass Boston has received </a:t>
            </a:r>
            <a:r>
              <a:rPr lang="en-US" b="1" dirty="0"/>
              <a:t>~$6m for the student share, including ~$49k for MSI status</a:t>
            </a:r>
          </a:p>
          <a:p>
            <a:pPr marL="342900" lvl="2" indent="0">
              <a:buNone/>
            </a:pPr>
            <a:endParaRPr lang="en-US" b="1" dirty="0"/>
          </a:p>
          <a:p>
            <a:pPr>
              <a:spcBef>
                <a:spcPts val="600"/>
              </a:spcBef>
            </a:pPr>
            <a:r>
              <a:rPr lang="en-US" dirty="0"/>
              <a:t>US DOE has established guidance for the use of the student share, including:</a:t>
            </a:r>
          </a:p>
          <a:p>
            <a:pPr marL="685800" lvl="2"/>
            <a:r>
              <a:rPr lang="en-US" dirty="0">
                <a:ea typeface="+mn-lt"/>
                <a:cs typeface="+mn-lt"/>
              </a:rPr>
              <a:t>Funds are intended to be </a:t>
            </a:r>
            <a:r>
              <a:rPr lang="en-US" b="1" dirty="0">
                <a:ea typeface="+mn-lt"/>
                <a:cs typeface="+mn-lt"/>
              </a:rPr>
              <a:t>direct grant aid to students for expenses </a:t>
            </a:r>
            <a:r>
              <a:rPr lang="en-US" dirty="0">
                <a:ea typeface="+mn-lt"/>
                <a:cs typeface="+mn-lt"/>
              </a:rPr>
              <a:t>related to the disruption of campus operations due to COVID-19</a:t>
            </a:r>
          </a:p>
          <a:p>
            <a:pPr marL="1028700" lvl="3"/>
            <a:r>
              <a:rPr lang="en-US" sz="1600" dirty="0">
                <a:ea typeface="+mn-lt"/>
                <a:cs typeface="+mn-lt"/>
              </a:rPr>
              <a:t>Allowable expenses include food, housing, course materials, technology, healthcare, childcare</a:t>
            </a:r>
          </a:p>
          <a:p>
            <a:pPr marL="1028700" lvl="3"/>
            <a:r>
              <a:rPr lang="en-US" sz="1600" dirty="0">
                <a:ea typeface="+mn-lt"/>
                <a:cs typeface="+mn-lt"/>
              </a:rPr>
              <a:t>Funds </a:t>
            </a:r>
            <a:r>
              <a:rPr lang="en-US" sz="1600" u="sng" dirty="0">
                <a:ea typeface="+mn-lt"/>
                <a:cs typeface="+mn-lt"/>
              </a:rPr>
              <a:t>cannot</a:t>
            </a:r>
            <a:r>
              <a:rPr lang="en-US" sz="1600" dirty="0">
                <a:ea typeface="+mn-lt"/>
                <a:cs typeface="+mn-lt"/>
              </a:rPr>
              <a:t> be used to pay institutional balances and must go directly to students</a:t>
            </a:r>
          </a:p>
          <a:p>
            <a:pPr marL="685800" lvl="2"/>
            <a:r>
              <a:rPr lang="en-US" dirty="0">
                <a:ea typeface="+mn-lt"/>
                <a:cs typeface="+mn-lt"/>
              </a:rPr>
              <a:t>Funds must be spent within one year; we aim to spend funds by the end of the calendar year</a:t>
            </a:r>
          </a:p>
          <a:p>
            <a:pPr marL="685800" lvl="2"/>
            <a:r>
              <a:rPr lang="en-US" dirty="0">
                <a:ea typeface="+mn-lt"/>
                <a:cs typeface="+mn-lt"/>
              </a:rPr>
              <a:t>Students must be eligible for federal financial aid funds to qualify for CARES aid</a:t>
            </a:r>
            <a:endParaRPr lang="en-US" dirty="0">
              <a:ea typeface="ヒラギノ角ゴ Pro W3"/>
              <a:cs typeface="+mn-lt"/>
            </a:endParaRPr>
          </a:p>
          <a:p>
            <a:pPr marL="457200" lvl="2" indent="0">
              <a:buNone/>
            </a:pPr>
            <a:endParaRPr lang="en-US" dirty="0">
              <a:ea typeface="+mn-lt"/>
              <a:cs typeface="+mn-lt"/>
            </a:endParaRPr>
          </a:p>
          <a:p>
            <a:pPr>
              <a:spcBef>
                <a:spcPts val="600"/>
              </a:spcBef>
            </a:pPr>
            <a:r>
              <a:rPr lang="en-US" dirty="0">
                <a:ea typeface="+mn-lt"/>
                <a:cs typeface="+mn-lt"/>
              </a:rPr>
              <a:t>We are committed to doing everything we can to provide equitable funding for students who are not eligible under CARES Act</a:t>
            </a:r>
          </a:p>
          <a:p>
            <a:pPr marL="685800" lvl="2" indent="-342900"/>
            <a:r>
              <a:rPr lang="en-US" dirty="0"/>
              <a:t>Recent gifts to Beacon Student Aid Fund and Immigrant Student Fund will help support this work</a:t>
            </a:r>
          </a:p>
          <a:p>
            <a:pPr marL="685800" lvl="2" indent="-342900"/>
            <a:r>
              <a:rPr lang="en-US" dirty="0"/>
              <a:t>Staff will coordinate funding to make sure students are connected to appropriate resources</a:t>
            </a:r>
          </a:p>
          <a:p>
            <a:pPr marL="685800" lvl="2"/>
            <a:endParaRPr lang="en-US" dirty="0">
              <a:ea typeface="+mn-lt"/>
              <a:cs typeface="+mn-lt"/>
            </a:endParaRPr>
          </a:p>
          <a:p>
            <a:pPr marL="685800" lvl="2" indent="-342900"/>
            <a:endParaRPr lang="en-US" sz="2000" dirty="0"/>
          </a:p>
          <a:p>
            <a:pPr>
              <a:spcBef>
                <a:spcPts val="1200"/>
              </a:spcBef>
            </a:pPr>
            <a:endParaRPr lang="en-US" dirty="0"/>
          </a:p>
        </p:txBody>
      </p:sp>
      <p:sp>
        <p:nvSpPr>
          <p:cNvPr id="3" name="Rectangle 2">
            <a:extLst>
              <a:ext uri="{FF2B5EF4-FFF2-40B4-BE49-F238E27FC236}">
                <a16:creationId xmlns:a16="http://schemas.microsoft.com/office/drawing/2014/main" id="{6E6C55FB-14A3-49F2-9F77-D958037DD3F3}"/>
              </a:ext>
            </a:extLst>
          </p:cNvPr>
          <p:cNvSpPr/>
          <p:nvPr/>
        </p:nvSpPr>
        <p:spPr bwMode="auto">
          <a:xfrm>
            <a:off x="106878" y="494921"/>
            <a:ext cx="11744696" cy="54626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bg1"/>
                </a:solidFill>
                <a:effectLst/>
                <a:latin typeface="Arial" charset="0"/>
                <a:ea typeface="ヒラギノ角ゴ Pro W3" charset="-128"/>
                <a:cs typeface="ヒラギノ角ゴ Pro W3" charset="-128"/>
              </a:rPr>
              <a:t>UMass Boston will receive ~$6 million in federal funding for direct student aid</a:t>
            </a:r>
          </a:p>
        </p:txBody>
      </p:sp>
    </p:spTree>
    <p:extLst>
      <p:ext uri="{BB962C8B-B14F-4D97-AF65-F5344CB8AC3E}">
        <p14:creationId xmlns:p14="http://schemas.microsoft.com/office/powerpoint/2010/main" val="3295159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32913" y="0"/>
            <a:ext cx="12060107" cy="789903"/>
          </a:xfrm>
        </p:spPr>
        <p:txBody>
          <a:bodyPr/>
          <a:lstStyle/>
          <a:p>
            <a:r>
              <a:rPr lang="en-US" dirty="0"/>
              <a:t>We have implemented an application-based model that allows students with COVID-related expenses to apply for aid during 3-4 windows </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294967295"/>
          </p:nvPr>
        </p:nvSpPr>
        <p:spPr>
          <a:xfrm>
            <a:off x="10927579" y="6571622"/>
            <a:ext cx="652305" cy="362578"/>
          </a:xfrm>
          <a:prstGeom prst="rect">
            <a:avLst/>
          </a:prstGeom>
        </p:spPr>
        <p:txBody>
          <a:bodyPr/>
          <a:lstStyle/>
          <a:p>
            <a:fld id="{4122D94C-9170-4ECB-8AE6-180C68E3144E}" type="slidenum">
              <a:rPr lang="en-US" smtClean="0"/>
              <a:pPr/>
              <a:t>26</a:t>
            </a:fld>
            <a:endParaRPr lang="en-US" dirty="0"/>
          </a:p>
        </p:txBody>
      </p:sp>
      <p:sp>
        <p:nvSpPr>
          <p:cNvPr id="5" name="Content Placeholder 4">
            <a:extLst>
              <a:ext uri="{FF2B5EF4-FFF2-40B4-BE49-F238E27FC236}">
                <a16:creationId xmlns:a16="http://schemas.microsoft.com/office/drawing/2014/main" id="{2BE1BD87-3F17-4ADD-B9CC-4CAB6E94BB6D}"/>
              </a:ext>
            </a:extLst>
          </p:cNvPr>
          <p:cNvSpPr>
            <a:spLocks noGrp="1"/>
          </p:cNvSpPr>
          <p:nvPr>
            <p:ph idx="1"/>
          </p:nvPr>
        </p:nvSpPr>
        <p:spPr>
          <a:xfrm>
            <a:off x="117988" y="1232418"/>
            <a:ext cx="11359747" cy="5520493"/>
          </a:xfrm>
          <a:noFill/>
        </p:spPr>
        <p:txBody>
          <a:bodyPr/>
          <a:lstStyle/>
          <a:p>
            <a:pPr>
              <a:spcBef>
                <a:spcPts val="600"/>
              </a:spcBef>
              <a:buFont typeface="Wingdings" pitchFamily="36" charset="0"/>
              <a:buChar char="Ø"/>
            </a:pPr>
            <a:r>
              <a:rPr lang="en-US" sz="1800" b="1" dirty="0">
                <a:ea typeface="ヒラギノ角ゴ Pro W3"/>
                <a:cs typeface="+mn-lt"/>
              </a:rPr>
              <a:t>Application Process</a:t>
            </a:r>
            <a:endParaRPr lang="en-US" sz="1800" b="1" dirty="0"/>
          </a:p>
          <a:p>
            <a:pPr lvl="1">
              <a:spcBef>
                <a:spcPts val="600"/>
              </a:spcBef>
            </a:pPr>
            <a:r>
              <a:rPr lang="en-US" dirty="0">
                <a:latin typeface="+mn-lt"/>
                <a:ea typeface="+mn-lt"/>
                <a:cs typeface="+mn-lt"/>
              </a:rPr>
              <a:t>Students submit a simple web application to indicate their expenses through checkboxes</a:t>
            </a:r>
            <a:endParaRPr lang="en-US" dirty="0">
              <a:latin typeface="Arial"/>
              <a:cs typeface="Arial"/>
            </a:endParaRPr>
          </a:p>
          <a:p>
            <a:pPr lvl="1">
              <a:spcBef>
                <a:spcPts val="600"/>
              </a:spcBef>
            </a:pPr>
            <a:r>
              <a:rPr lang="en-US" dirty="0">
                <a:latin typeface="Arial"/>
                <a:cs typeface="Arial"/>
              </a:rPr>
              <a:t>Application should take no more than 2 minutes to complete and can be completed on a smartphone </a:t>
            </a:r>
            <a:endParaRPr lang="en-US" dirty="0">
              <a:latin typeface="Arial Bold"/>
              <a:ea typeface="ヒラギノ角ゴ Pro W3"/>
              <a:cs typeface="+mn-lt"/>
            </a:endParaRPr>
          </a:p>
          <a:p>
            <a:pPr marL="457200" lvl="1" indent="0">
              <a:spcBef>
                <a:spcPts val="600"/>
              </a:spcBef>
              <a:buNone/>
            </a:pPr>
            <a:endParaRPr lang="en-US" dirty="0">
              <a:latin typeface="Arial"/>
              <a:ea typeface="ヒラギノ角ゴ Pro W3"/>
              <a:cs typeface="+mn-lt"/>
            </a:endParaRPr>
          </a:p>
          <a:p>
            <a:pPr>
              <a:spcBef>
                <a:spcPts val="1200"/>
              </a:spcBef>
              <a:buFont typeface="Wingdings" pitchFamily="36" charset="0"/>
              <a:buChar char="Ø"/>
            </a:pPr>
            <a:r>
              <a:rPr lang="en-US" sz="1800" b="1" dirty="0">
                <a:ea typeface="ヒラギノ角ゴ Pro W3"/>
                <a:cs typeface="+mn-lt"/>
              </a:rPr>
              <a:t>Marketing &amp; Communications</a:t>
            </a:r>
          </a:p>
          <a:p>
            <a:pPr lvl="1">
              <a:spcBef>
                <a:spcPts val="600"/>
              </a:spcBef>
            </a:pPr>
            <a:r>
              <a:rPr lang="en-US" dirty="0">
                <a:latin typeface="+mn-lt"/>
                <a:ea typeface="+mn-lt"/>
                <a:cs typeface="+mn-lt"/>
              </a:rPr>
              <a:t>Multiple campus-wide emails have been sent to students, faculty, and staff</a:t>
            </a:r>
            <a:endParaRPr lang="en-US" dirty="0">
              <a:latin typeface="Arial"/>
              <a:ea typeface="ヒラギノ角ゴ Pro W3"/>
              <a:cs typeface="+mn-lt"/>
            </a:endParaRPr>
          </a:p>
          <a:p>
            <a:pPr lvl="1">
              <a:spcBef>
                <a:spcPts val="600"/>
              </a:spcBef>
            </a:pPr>
            <a:r>
              <a:rPr lang="en-US" dirty="0">
                <a:latin typeface="Arial"/>
                <a:ea typeface="ヒラギノ角ゴ Pro W3"/>
                <a:cs typeface="+mn-lt"/>
              </a:rPr>
              <a:t>Link on umb.edu homepage, coronavirus FAQ page, and social media channels</a:t>
            </a:r>
          </a:p>
          <a:p>
            <a:pPr lvl="1">
              <a:spcBef>
                <a:spcPts val="600"/>
              </a:spcBef>
            </a:pPr>
            <a:r>
              <a:rPr lang="en-US" dirty="0">
                <a:latin typeface="Arial"/>
                <a:ea typeface="ヒラギノ角ゴ Pro W3"/>
                <a:cs typeface="+mn-lt"/>
              </a:rPr>
              <a:t>Collaboration with affinity groups, campus partners, and student organizations to promote the application </a:t>
            </a:r>
          </a:p>
          <a:p>
            <a:pPr marL="457200" lvl="1" indent="0">
              <a:spcBef>
                <a:spcPts val="600"/>
              </a:spcBef>
              <a:buNone/>
            </a:pPr>
            <a:endParaRPr lang="en-US" dirty="0">
              <a:ea typeface="ヒラギノ角ゴ Pro W3"/>
              <a:cs typeface="+mn-lt"/>
            </a:endParaRPr>
          </a:p>
          <a:p>
            <a:pPr>
              <a:spcBef>
                <a:spcPts val="1200"/>
              </a:spcBef>
              <a:buFont typeface="Wingdings" pitchFamily="36" charset="0"/>
              <a:buChar char="Ø"/>
            </a:pPr>
            <a:r>
              <a:rPr lang="en-US" sz="1800" b="1" dirty="0">
                <a:ea typeface="ヒラギノ角ゴ Pro W3"/>
                <a:cs typeface="+mn-lt"/>
              </a:rPr>
              <a:t>Funding Windows </a:t>
            </a:r>
          </a:p>
          <a:p>
            <a:pPr lvl="1">
              <a:spcBef>
                <a:spcPts val="600"/>
              </a:spcBef>
            </a:pPr>
            <a:r>
              <a:rPr lang="en-US" dirty="0">
                <a:latin typeface="Arial"/>
                <a:cs typeface="Arial"/>
              </a:rPr>
              <a:t>Our model estimates the share of funds to be disbursed in each funding window, providing milestones but also enabling flexibility to adjust our strategy if needed based on demand or evolving guidance</a:t>
            </a:r>
          </a:p>
          <a:p>
            <a:pPr lvl="1">
              <a:spcBef>
                <a:spcPts val="600"/>
              </a:spcBef>
            </a:pPr>
            <a:r>
              <a:rPr lang="en-US" dirty="0">
                <a:latin typeface="Arial"/>
                <a:cs typeface="Arial"/>
              </a:rPr>
              <a:t>Exceptions will be considered outside of application windows to meet immediate needs. Students should be directed to The One Stop for assistance</a:t>
            </a:r>
          </a:p>
        </p:txBody>
      </p:sp>
    </p:spTree>
    <p:extLst>
      <p:ext uri="{BB962C8B-B14F-4D97-AF65-F5344CB8AC3E}">
        <p14:creationId xmlns:p14="http://schemas.microsoft.com/office/powerpoint/2010/main" val="1676671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4159" y="0"/>
            <a:ext cx="12152882" cy="789903"/>
          </a:xfrm>
        </p:spPr>
        <p:txBody>
          <a:bodyPr/>
          <a:lstStyle/>
          <a:p>
            <a:r>
              <a:rPr lang="en-US" dirty="0"/>
              <a:t>Model reflects pace of spending and target audiences throughout calendar year; timing and amounts can be adjusted</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294967295"/>
          </p:nvPr>
        </p:nvSpPr>
        <p:spPr>
          <a:xfrm>
            <a:off x="10927579" y="6571622"/>
            <a:ext cx="652305" cy="362578"/>
          </a:xfrm>
          <a:prstGeom prst="rect">
            <a:avLst/>
          </a:prstGeom>
        </p:spPr>
        <p:txBody>
          <a:bodyPr/>
          <a:lstStyle/>
          <a:p>
            <a:fld id="{4122D94C-9170-4ECB-8AE6-180C68E3144E}" type="slidenum">
              <a:rPr lang="en-US" smtClean="0"/>
              <a:pPr/>
              <a:t>27</a:t>
            </a:fld>
            <a:endParaRPr lang="en-US" dirty="0"/>
          </a:p>
        </p:txBody>
      </p:sp>
      <p:sp>
        <p:nvSpPr>
          <p:cNvPr id="12" name="Arrow: Chevron 11">
            <a:extLst>
              <a:ext uri="{FF2B5EF4-FFF2-40B4-BE49-F238E27FC236}">
                <a16:creationId xmlns:a16="http://schemas.microsoft.com/office/drawing/2014/main" id="{5FE0FD33-EC14-474D-9D1F-03EB0A01DBFD}"/>
              </a:ext>
            </a:extLst>
          </p:cNvPr>
          <p:cNvSpPr/>
          <p:nvPr/>
        </p:nvSpPr>
        <p:spPr bwMode="auto">
          <a:xfrm>
            <a:off x="3636447" y="1083905"/>
            <a:ext cx="2834640" cy="640080"/>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b="1" dirty="0">
                <a:solidFill>
                  <a:schemeClr val="bg1"/>
                </a:solidFill>
                <a:latin typeface="Arial" charset="0"/>
                <a:ea typeface="ヒラギノ角ゴ Pro W3" charset="-128"/>
                <a:cs typeface="ヒラギノ角ゴ Pro W3" charset="-128"/>
              </a:rPr>
              <a:t>August 2020</a:t>
            </a:r>
            <a:endParaRPr lang="en-US" b="1" i="1" dirty="0">
              <a:solidFill>
                <a:schemeClr val="bg1"/>
              </a:solidFill>
              <a:latin typeface="Arial" charset="0"/>
              <a:ea typeface="ヒラギノ角ゴ Pro W3" charset="-128"/>
              <a:cs typeface="ヒラギノ角ゴ Pro W3" charset="-128"/>
            </a:endParaRPr>
          </a:p>
        </p:txBody>
      </p:sp>
      <p:sp>
        <p:nvSpPr>
          <p:cNvPr id="14" name="Arrow: Pentagon 13">
            <a:extLst>
              <a:ext uri="{FF2B5EF4-FFF2-40B4-BE49-F238E27FC236}">
                <a16:creationId xmlns:a16="http://schemas.microsoft.com/office/drawing/2014/main" id="{60E5199F-8922-426A-8233-1448396B8D29}"/>
              </a:ext>
            </a:extLst>
          </p:cNvPr>
          <p:cNvSpPr/>
          <p:nvPr/>
        </p:nvSpPr>
        <p:spPr bwMode="auto">
          <a:xfrm>
            <a:off x="1231587" y="1083905"/>
            <a:ext cx="2651760" cy="640080"/>
          </a:xfrm>
          <a:prstGeom prst="homePlat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ea typeface="ヒラギノ角ゴ Pro W3" charset="-128"/>
                <a:cs typeface="ヒラギノ角ゴ Pro W3" charset="-128"/>
              </a:rPr>
              <a:t>May/June 2020</a:t>
            </a:r>
            <a:endParaRPr kumimoji="0" lang="en-US" b="1" i="1" u="none" strike="noStrike" cap="none" normalizeH="0" baseline="0" dirty="0">
              <a:ln>
                <a:noFill/>
              </a:ln>
              <a:solidFill>
                <a:schemeClr val="bg1"/>
              </a:solidFill>
              <a:effectLst/>
              <a:latin typeface="Arial" charset="0"/>
              <a:ea typeface="ヒラギノ角ゴ Pro W3" charset="-128"/>
              <a:cs typeface="ヒラギノ角ゴ Pro W3" charset="-128"/>
            </a:endParaRPr>
          </a:p>
        </p:txBody>
      </p:sp>
      <p:sp>
        <p:nvSpPr>
          <p:cNvPr id="15" name="Arrow: Chevron 14">
            <a:extLst>
              <a:ext uri="{FF2B5EF4-FFF2-40B4-BE49-F238E27FC236}">
                <a16:creationId xmlns:a16="http://schemas.microsoft.com/office/drawing/2014/main" id="{DB553BD6-FF3D-43EC-996D-58BE4573B512}"/>
              </a:ext>
            </a:extLst>
          </p:cNvPr>
          <p:cNvSpPr/>
          <p:nvPr/>
        </p:nvSpPr>
        <p:spPr bwMode="auto">
          <a:xfrm>
            <a:off x="6224187" y="1083905"/>
            <a:ext cx="2834640" cy="640080"/>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b="1" dirty="0">
                <a:solidFill>
                  <a:schemeClr val="bg1"/>
                </a:solidFill>
                <a:latin typeface="Arial" charset="0"/>
                <a:ea typeface="ヒラギノ角ゴ Pro W3" charset="-128"/>
                <a:cs typeface="ヒラギノ角ゴ Pro W3" charset="-128"/>
              </a:rPr>
              <a:t>October 2020</a:t>
            </a:r>
            <a:endParaRPr lang="en-US" b="1" i="1" dirty="0">
              <a:solidFill>
                <a:schemeClr val="bg1"/>
              </a:solidFill>
              <a:latin typeface="Arial" charset="0"/>
              <a:ea typeface="ヒラギノ角ゴ Pro W3" charset="-128"/>
              <a:cs typeface="ヒラギノ角ゴ Pro W3" charset="-128"/>
            </a:endParaRPr>
          </a:p>
        </p:txBody>
      </p:sp>
      <p:sp>
        <p:nvSpPr>
          <p:cNvPr id="16" name="Arrow: Chevron 15">
            <a:extLst>
              <a:ext uri="{FF2B5EF4-FFF2-40B4-BE49-F238E27FC236}">
                <a16:creationId xmlns:a16="http://schemas.microsoft.com/office/drawing/2014/main" id="{C7DBC2C9-3790-4CDE-A4B3-830FD3DF2E9B}"/>
              </a:ext>
            </a:extLst>
          </p:cNvPr>
          <p:cNvSpPr/>
          <p:nvPr/>
        </p:nvSpPr>
        <p:spPr bwMode="auto">
          <a:xfrm>
            <a:off x="8811926" y="1083905"/>
            <a:ext cx="2834640" cy="640080"/>
          </a:xfrm>
          <a:prstGeom prst="chevron">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US" b="1" dirty="0">
                <a:solidFill>
                  <a:schemeClr val="bg1"/>
                </a:solidFill>
                <a:latin typeface="Arial"/>
                <a:ea typeface="ヒラギノ角ゴ Pro W3"/>
                <a:cs typeface="ヒラギノ角ゴ Pro W3" charset="-128"/>
              </a:rPr>
              <a:t>December 2020 </a:t>
            </a:r>
          </a:p>
        </p:txBody>
      </p:sp>
      <p:sp>
        <p:nvSpPr>
          <p:cNvPr id="17" name="Rectangle 16">
            <a:extLst>
              <a:ext uri="{FF2B5EF4-FFF2-40B4-BE49-F238E27FC236}">
                <a16:creationId xmlns:a16="http://schemas.microsoft.com/office/drawing/2014/main" id="{73EAFC8F-AE8F-4CBB-B908-82CD6D4A6969}"/>
              </a:ext>
            </a:extLst>
          </p:cNvPr>
          <p:cNvSpPr/>
          <p:nvPr/>
        </p:nvSpPr>
        <p:spPr bwMode="auto">
          <a:xfrm>
            <a:off x="1231588" y="1759055"/>
            <a:ext cx="2286000" cy="2286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285750" indent="-285750" eaLnBrk="0" fontAlgn="base" hangingPunct="0">
              <a:spcBef>
                <a:spcPct val="0"/>
              </a:spcBef>
              <a:spcAft>
                <a:spcPct val="0"/>
              </a:spcAft>
              <a:buFont typeface="Arial" panose="020B0604020202020204" pitchFamily="34" charset="0"/>
              <a:buChar char="•"/>
            </a:pPr>
            <a:r>
              <a:rPr lang="en-US" sz="1600" dirty="0">
                <a:latin typeface="Arial"/>
                <a:ea typeface="ヒラギノ角ゴ Pro W3"/>
                <a:cs typeface="ヒラギノ角ゴ Pro W3" charset="-128"/>
              </a:rPr>
              <a:t>Students enrolled in spring semester or summer I/II</a:t>
            </a:r>
          </a:p>
          <a:p>
            <a:pPr marL="285750" marR="0" indent="-285750" defTabSz="914400" rtl="0" eaLnBrk="0" fontAlgn="base" latinLnBrk="0" hangingPunct="0">
              <a:spcBef>
                <a:spcPct val="0"/>
              </a:spcBef>
              <a:spcAft>
                <a:spcPct val="0"/>
              </a:spcAft>
              <a:buClrTx/>
              <a:buSzTx/>
              <a:buFont typeface="Arial" panose="020B0604020202020204" pitchFamily="34" charset="0"/>
              <a:buChar char="•"/>
              <a:tabLst/>
            </a:pPr>
            <a:r>
              <a:rPr lang="en-US" sz="1600" dirty="0">
                <a:latin typeface="Arial"/>
                <a:ea typeface="ヒラギノ角ゴ Pro W3"/>
                <a:cs typeface="ヒラギノ角ゴ Pro W3" charset="-128"/>
              </a:rPr>
              <a:t>Graduating students*</a:t>
            </a:r>
          </a:p>
          <a:p>
            <a:pPr marL="285750" indent="-285750" eaLnBrk="0" fontAlgn="base" hangingPunct="0">
              <a:spcBef>
                <a:spcPct val="0"/>
              </a:spcBef>
              <a:spcAft>
                <a:spcPct val="0"/>
              </a:spcAft>
              <a:buFont typeface="Arial" panose="020B0604020202020204" pitchFamily="34" charset="0"/>
              <a:buChar char="•"/>
            </a:pPr>
            <a:r>
              <a:rPr lang="en-US" sz="1600" dirty="0">
                <a:latin typeface="Arial"/>
                <a:ea typeface="ヒラギノ角ゴ Pro W3"/>
                <a:cs typeface="ヒラギノ角ゴ Pro W3" charset="-128"/>
              </a:rPr>
              <a:t>Students returned from study abroad</a:t>
            </a:r>
          </a:p>
          <a:p>
            <a:pPr marL="285750" marR="0" indent="-285750" defTabSz="914400" rtl="0" eaLnBrk="0" fontAlgn="base" latinLnBrk="0" hangingPunct="0">
              <a:spcBef>
                <a:spcPct val="0"/>
              </a:spcBef>
              <a:spcAft>
                <a:spcPct val="0"/>
              </a:spcAft>
              <a:buClrTx/>
              <a:buSzTx/>
              <a:buFont typeface="Arial" panose="020B0604020202020204" pitchFamily="34" charset="0"/>
              <a:buChar char="•"/>
              <a:tabLst/>
            </a:pPr>
            <a:r>
              <a:rPr lang="en-US" sz="1600" dirty="0">
                <a:latin typeface="Arial"/>
                <a:ea typeface="ヒラギノ角ゴ Pro W3"/>
                <a:cs typeface="ヒラギノ角ゴ Pro W3" charset="-128"/>
              </a:rPr>
              <a:t>Students with technology challenges</a:t>
            </a:r>
          </a:p>
        </p:txBody>
      </p:sp>
      <p:sp>
        <p:nvSpPr>
          <p:cNvPr id="18" name="Rectangle 17">
            <a:extLst>
              <a:ext uri="{FF2B5EF4-FFF2-40B4-BE49-F238E27FC236}">
                <a16:creationId xmlns:a16="http://schemas.microsoft.com/office/drawing/2014/main" id="{9D11F546-7B53-48CC-B520-9DEC31BF0546}"/>
              </a:ext>
            </a:extLst>
          </p:cNvPr>
          <p:cNvSpPr/>
          <p:nvPr/>
        </p:nvSpPr>
        <p:spPr bwMode="auto">
          <a:xfrm>
            <a:off x="3787325" y="1759055"/>
            <a:ext cx="2286000" cy="2286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285750" indent="-285750" eaLnBrk="0" fontAlgn="base" hangingPunct="0">
              <a:spcBef>
                <a:spcPct val="0"/>
              </a:spcBef>
              <a:spcAft>
                <a:spcPct val="0"/>
              </a:spcAft>
              <a:buFont typeface="Arial" panose="020B0604020202020204" pitchFamily="34" charset="0"/>
              <a:buChar char="•"/>
            </a:pPr>
            <a:r>
              <a:rPr lang="en-US" sz="1600" dirty="0">
                <a:cs typeface="ヒラギノ角ゴ Pro W3" charset="-128"/>
              </a:rPr>
              <a:t>Continuing students enrolled in fall or with financial hardships preventing fall registration</a:t>
            </a:r>
          </a:p>
          <a:p>
            <a:pPr marL="285750" indent="-285750" eaLnBrk="0" fontAlgn="base" hangingPunct="0">
              <a:spcBef>
                <a:spcPct val="0"/>
              </a:spcBef>
              <a:spcAft>
                <a:spcPct val="0"/>
              </a:spcAft>
              <a:buFont typeface="Arial" panose="020B0604020202020204" pitchFamily="34" charset="0"/>
              <a:buChar char="•"/>
            </a:pPr>
            <a:r>
              <a:rPr lang="en-US" sz="1600" dirty="0">
                <a:cs typeface="ヒラギノ角ゴ Pro W3" charset="-128"/>
              </a:rPr>
              <a:t>New incoming students with technology or housing challenges</a:t>
            </a:r>
          </a:p>
        </p:txBody>
      </p:sp>
      <p:sp>
        <p:nvSpPr>
          <p:cNvPr id="19" name="Rectangle 18">
            <a:extLst>
              <a:ext uri="{FF2B5EF4-FFF2-40B4-BE49-F238E27FC236}">
                <a16:creationId xmlns:a16="http://schemas.microsoft.com/office/drawing/2014/main" id="{EE92DD61-BC2C-47E7-99E6-C93A2F0A866D}"/>
              </a:ext>
            </a:extLst>
          </p:cNvPr>
          <p:cNvSpPr/>
          <p:nvPr/>
        </p:nvSpPr>
        <p:spPr bwMode="auto">
          <a:xfrm>
            <a:off x="6343063" y="1759055"/>
            <a:ext cx="2286000" cy="2286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285750" indent="-285750" eaLnBrk="0" fontAlgn="base" hangingPunct="0">
              <a:spcBef>
                <a:spcPct val="0"/>
              </a:spcBef>
              <a:spcAft>
                <a:spcPct val="0"/>
              </a:spcAft>
              <a:buFont typeface="Arial" panose="020B0604020202020204" pitchFamily="34" charset="0"/>
              <a:buChar char="•"/>
            </a:pPr>
            <a:r>
              <a:rPr lang="en-US" sz="1600" dirty="0">
                <a:cs typeface="ヒラギノ角ゴ Pro W3" charset="-128"/>
              </a:rPr>
              <a:t>Students enrolled in fall semester after add/drop (new and continuing)</a:t>
            </a:r>
          </a:p>
          <a:p>
            <a:pPr marL="285750" indent="-285750" eaLnBrk="0" fontAlgn="base" hangingPunct="0">
              <a:spcBef>
                <a:spcPct val="0"/>
              </a:spcBef>
              <a:spcAft>
                <a:spcPct val="0"/>
              </a:spcAft>
              <a:buFont typeface="Arial" panose="020B0604020202020204" pitchFamily="34" charset="0"/>
              <a:buChar char="•"/>
            </a:pPr>
            <a:r>
              <a:rPr lang="en-US" sz="1600" dirty="0">
                <a:cs typeface="ヒラギノ角ゴ Pro W3" charset="-128"/>
              </a:rPr>
              <a:t>Students with technology challenges</a:t>
            </a:r>
          </a:p>
          <a:p>
            <a:pPr eaLnBrk="0" fontAlgn="base" hangingPunct="0">
              <a:spcBef>
                <a:spcPct val="0"/>
              </a:spcBef>
              <a:spcAft>
                <a:spcPct val="0"/>
              </a:spcAft>
            </a:pPr>
            <a:endParaRPr lang="en-US" sz="1600" dirty="0">
              <a:cs typeface="ヒラギノ角ゴ Pro W3" charset="-128"/>
            </a:endParaRPr>
          </a:p>
        </p:txBody>
      </p:sp>
      <p:sp>
        <p:nvSpPr>
          <p:cNvPr id="20" name="Rectangle 19">
            <a:extLst>
              <a:ext uri="{FF2B5EF4-FFF2-40B4-BE49-F238E27FC236}">
                <a16:creationId xmlns:a16="http://schemas.microsoft.com/office/drawing/2014/main" id="{31F86149-A132-4A3A-A8EC-DD3EEE25935C}"/>
              </a:ext>
            </a:extLst>
          </p:cNvPr>
          <p:cNvSpPr/>
          <p:nvPr/>
        </p:nvSpPr>
        <p:spPr bwMode="auto">
          <a:xfrm>
            <a:off x="8898802" y="1759055"/>
            <a:ext cx="2286000" cy="2286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285750" indent="-285750" eaLnBrk="0" fontAlgn="base" hangingPunct="0">
              <a:spcBef>
                <a:spcPct val="0"/>
              </a:spcBef>
              <a:spcAft>
                <a:spcPct val="0"/>
              </a:spcAft>
              <a:buFont typeface="Arial" panose="020B0604020202020204" pitchFamily="34" charset="0"/>
              <a:buChar char="•"/>
            </a:pPr>
            <a:r>
              <a:rPr lang="en-US" sz="1600" dirty="0">
                <a:cs typeface="ヒラギノ角ゴ Pro W3" charset="-128"/>
              </a:rPr>
              <a:t>Continuing students enrolled or trying to enroll in spring</a:t>
            </a:r>
          </a:p>
          <a:p>
            <a:pPr marL="285750" indent="-285750" eaLnBrk="0" fontAlgn="base" hangingPunct="0">
              <a:spcBef>
                <a:spcPct val="0"/>
              </a:spcBef>
              <a:spcAft>
                <a:spcPct val="0"/>
              </a:spcAft>
              <a:buFont typeface="Arial" panose="020B0604020202020204" pitchFamily="34" charset="0"/>
              <a:buChar char="•"/>
            </a:pPr>
            <a:r>
              <a:rPr lang="en-US" sz="1600" dirty="0">
                <a:cs typeface="ヒラギノ角ゴ Pro W3" charset="-128"/>
              </a:rPr>
              <a:t>Graduating students* (December grad)</a:t>
            </a:r>
          </a:p>
          <a:p>
            <a:pPr marL="285750" indent="-285750" eaLnBrk="0" fontAlgn="base" hangingPunct="0">
              <a:spcBef>
                <a:spcPct val="0"/>
              </a:spcBef>
              <a:spcAft>
                <a:spcPct val="0"/>
              </a:spcAft>
              <a:buFont typeface="Arial" panose="020B0604020202020204" pitchFamily="34" charset="0"/>
              <a:buChar char="•"/>
            </a:pPr>
            <a:r>
              <a:rPr lang="en-US" sz="1600" dirty="0">
                <a:cs typeface="ヒラギノ角ゴ Pro W3" charset="-128"/>
              </a:rPr>
              <a:t>New incoming students with technology challenges</a:t>
            </a:r>
          </a:p>
        </p:txBody>
      </p:sp>
      <p:sp>
        <p:nvSpPr>
          <p:cNvPr id="21" name="Rectangle 20">
            <a:extLst>
              <a:ext uri="{FF2B5EF4-FFF2-40B4-BE49-F238E27FC236}">
                <a16:creationId xmlns:a16="http://schemas.microsoft.com/office/drawing/2014/main" id="{F1046989-4251-41EF-92D8-657E748B32C7}"/>
              </a:ext>
            </a:extLst>
          </p:cNvPr>
          <p:cNvSpPr/>
          <p:nvPr/>
        </p:nvSpPr>
        <p:spPr bwMode="auto">
          <a:xfrm>
            <a:off x="1231588" y="5723319"/>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i="0" u="none" strike="noStrike" cap="none" normalizeH="0" baseline="0" dirty="0">
                <a:ln>
                  <a:noFill/>
                </a:ln>
                <a:effectLst/>
                <a:latin typeface="Arial" charset="0"/>
                <a:ea typeface="ヒラギノ角ゴ Pro W3" charset="-128"/>
                <a:cs typeface="ヒラギノ角ゴ Pro W3" charset="-128"/>
              </a:rPr>
              <a:t>~$</a:t>
            </a:r>
            <a:r>
              <a:rPr lang="en-US" sz="1600" b="1" dirty="0">
                <a:latin typeface="Arial" charset="0"/>
                <a:ea typeface="ヒラギノ角ゴ Pro W3" charset="-128"/>
                <a:cs typeface="ヒラギノ角ゴ Pro W3" charset="-128"/>
              </a:rPr>
              <a:t>1.8</a:t>
            </a:r>
            <a:r>
              <a:rPr kumimoji="0" lang="en-US" sz="1600" b="1" i="0" u="none" strike="noStrike" cap="none" normalizeH="0" baseline="0" dirty="0">
                <a:ln>
                  <a:noFill/>
                </a:ln>
                <a:effectLst/>
                <a:latin typeface="Arial" charset="0"/>
                <a:ea typeface="ヒラギノ角ゴ Pro W3" charset="-128"/>
                <a:cs typeface="ヒラギノ角ゴ Pro W3" charset="-128"/>
              </a:rPr>
              <a:t>m disbursed</a:t>
            </a:r>
            <a:r>
              <a:rPr kumimoji="0" lang="en-US" sz="1600" i="0" u="none" strike="noStrike" cap="none" normalizeH="0" baseline="0" dirty="0">
                <a:ln>
                  <a:noFill/>
                </a:ln>
                <a:effectLst/>
                <a:latin typeface="Arial" charset="0"/>
                <a:ea typeface="ヒラギノ角ゴ Pro W3" charset="-128"/>
                <a:cs typeface="ヒラギノ角ゴ Pro W3" charset="-128"/>
              </a:rPr>
              <a:t/>
            </a:r>
            <a:br>
              <a:rPr kumimoji="0" lang="en-US" sz="1600" i="0" u="none" strike="noStrike" cap="none" normalizeH="0" baseline="0" dirty="0">
                <a:ln>
                  <a:noFill/>
                </a:ln>
                <a:effectLst/>
                <a:latin typeface="Arial" charset="0"/>
                <a:ea typeface="ヒラギノ角ゴ Pro W3" charset="-128"/>
                <a:cs typeface="ヒラギノ角ゴ Pro W3" charset="-128"/>
              </a:rPr>
            </a:br>
            <a:r>
              <a:rPr kumimoji="0" lang="en-US" sz="1600" i="1" u="none" strike="noStrike" cap="none" normalizeH="0" baseline="0" dirty="0">
                <a:ln>
                  <a:noFill/>
                </a:ln>
                <a:effectLst/>
                <a:latin typeface="Arial" charset="0"/>
                <a:ea typeface="ヒラギノ角ゴ Pro W3" charset="-128"/>
                <a:cs typeface="ヒラギノ角ゴ Pro W3" charset="-128"/>
              </a:rPr>
              <a:t>(30% of total funds)</a:t>
            </a:r>
          </a:p>
        </p:txBody>
      </p:sp>
      <p:sp>
        <p:nvSpPr>
          <p:cNvPr id="22" name="Rectangle 21">
            <a:extLst>
              <a:ext uri="{FF2B5EF4-FFF2-40B4-BE49-F238E27FC236}">
                <a16:creationId xmlns:a16="http://schemas.microsoft.com/office/drawing/2014/main" id="{3E354E84-684E-4EFB-9565-3D1B2936752A}"/>
              </a:ext>
            </a:extLst>
          </p:cNvPr>
          <p:cNvSpPr/>
          <p:nvPr/>
        </p:nvSpPr>
        <p:spPr bwMode="auto">
          <a:xfrm>
            <a:off x="3787325" y="5723319"/>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US" sz="1600" b="1" dirty="0">
                <a:latin typeface="Arial" charset="0"/>
                <a:ea typeface="ヒラギノ角ゴ Pro W3" charset="-128"/>
                <a:cs typeface="ヒラギノ角ゴ Pro W3" charset="-128"/>
              </a:rPr>
              <a:t>~$1.8m disbursed</a:t>
            </a:r>
            <a:r>
              <a:rPr lang="en-US" sz="1600" dirty="0">
                <a:latin typeface="Arial" charset="0"/>
                <a:ea typeface="ヒラギノ角ゴ Pro W3" charset="-128"/>
                <a:cs typeface="ヒラギノ角ゴ Pro W3" charset="-128"/>
              </a:rPr>
              <a:t/>
            </a:r>
            <a:br>
              <a:rPr lang="en-US" sz="1600" dirty="0">
                <a:latin typeface="Arial" charset="0"/>
                <a:ea typeface="ヒラギノ角ゴ Pro W3" charset="-128"/>
                <a:cs typeface="ヒラギノ角ゴ Pro W3" charset="-128"/>
              </a:rPr>
            </a:br>
            <a:r>
              <a:rPr lang="en-US" sz="1600" i="1" dirty="0">
                <a:latin typeface="Arial" charset="0"/>
                <a:ea typeface="ヒラギノ角ゴ Pro W3" charset="-128"/>
                <a:cs typeface="ヒラギノ角ゴ Pro W3" charset="-128"/>
              </a:rPr>
              <a:t>(30% of total funds)</a:t>
            </a:r>
            <a:endParaRPr kumimoji="0" lang="en-US" sz="1600" i="1" u="none" strike="noStrike" cap="none" normalizeH="0" baseline="0" dirty="0">
              <a:ln>
                <a:noFill/>
              </a:ln>
              <a:effectLst/>
              <a:latin typeface="Arial" charset="0"/>
              <a:ea typeface="ヒラギノ角ゴ Pro W3" charset="-128"/>
              <a:cs typeface="ヒラギノ角ゴ Pro W3" charset="-128"/>
            </a:endParaRPr>
          </a:p>
        </p:txBody>
      </p:sp>
      <p:sp>
        <p:nvSpPr>
          <p:cNvPr id="23" name="Rectangle 22">
            <a:extLst>
              <a:ext uri="{FF2B5EF4-FFF2-40B4-BE49-F238E27FC236}">
                <a16:creationId xmlns:a16="http://schemas.microsoft.com/office/drawing/2014/main" id="{9524E2DF-4F12-494A-B512-1A77B5404393}"/>
              </a:ext>
            </a:extLst>
          </p:cNvPr>
          <p:cNvSpPr/>
          <p:nvPr/>
        </p:nvSpPr>
        <p:spPr bwMode="auto">
          <a:xfrm>
            <a:off x="6343063" y="5723319"/>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eaLnBrk="0" fontAlgn="base" hangingPunct="0">
              <a:spcBef>
                <a:spcPct val="0"/>
              </a:spcBef>
              <a:spcAft>
                <a:spcPct val="0"/>
              </a:spcAft>
            </a:pPr>
            <a:r>
              <a:rPr lang="en-US" sz="1600" b="1" dirty="0">
                <a:latin typeface="Arial" charset="0"/>
                <a:ea typeface="ヒラギノ角ゴ Pro W3" charset="-128"/>
                <a:cs typeface="ヒラギノ角ゴ Pro W3" charset="-128"/>
              </a:rPr>
              <a:t>~$1.8m disbursed</a:t>
            </a:r>
            <a:r>
              <a:rPr lang="en-US" sz="1600" dirty="0">
                <a:latin typeface="Arial" charset="0"/>
                <a:ea typeface="ヒラギノ角ゴ Pro W3" charset="-128"/>
                <a:cs typeface="ヒラギノ角ゴ Pro W3" charset="-128"/>
              </a:rPr>
              <a:t/>
            </a:r>
            <a:br>
              <a:rPr lang="en-US" sz="1600" dirty="0">
                <a:latin typeface="Arial" charset="0"/>
                <a:ea typeface="ヒラギノ角ゴ Pro W3" charset="-128"/>
                <a:cs typeface="ヒラギノ角ゴ Pro W3" charset="-128"/>
              </a:rPr>
            </a:br>
            <a:r>
              <a:rPr lang="en-US" sz="1600" i="1" dirty="0">
                <a:latin typeface="Arial" charset="0"/>
                <a:ea typeface="ヒラギノ角ゴ Pro W3" charset="-128"/>
                <a:cs typeface="ヒラギノ角ゴ Pro W3" charset="-128"/>
              </a:rPr>
              <a:t>(30% of total funds)</a:t>
            </a:r>
            <a:endParaRPr kumimoji="0" lang="en-US" sz="1600" i="1" u="none" strike="noStrike" cap="none" normalizeH="0" baseline="0" dirty="0">
              <a:ln>
                <a:noFill/>
              </a:ln>
              <a:effectLst/>
              <a:latin typeface="Arial" charset="0"/>
              <a:ea typeface="ヒラギノ角ゴ Pro W3" charset="-128"/>
              <a:cs typeface="ヒラギノ角ゴ Pro W3" charset="-128"/>
            </a:endParaRPr>
          </a:p>
        </p:txBody>
      </p:sp>
      <p:sp>
        <p:nvSpPr>
          <p:cNvPr id="24" name="Rectangle 23">
            <a:extLst>
              <a:ext uri="{FF2B5EF4-FFF2-40B4-BE49-F238E27FC236}">
                <a16:creationId xmlns:a16="http://schemas.microsoft.com/office/drawing/2014/main" id="{49206F2F-B3ED-4C3A-92D1-0994CB2A86A0}"/>
              </a:ext>
            </a:extLst>
          </p:cNvPr>
          <p:cNvSpPr/>
          <p:nvPr/>
        </p:nvSpPr>
        <p:spPr bwMode="auto">
          <a:xfrm>
            <a:off x="8898802" y="5723319"/>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i="0" u="none" strike="noStrike" cap="none" normalizeH="0" baseline="0" dirty="0">
                <a:ln>
                  <a:noFill/>
                </a:ln>
                <a:effectLst/>
                <a:latin typeface="Arial" charset="0"/>
                <a:ea typeface="ヒラギノ角ゴ Pro W3" charset="-128"/>
                <a:cs typeface="ヒラギノ角ゴ Pro W3" charset="-128"/>
              </a:rPr>
              <a:t>~$0.6m disbursed</a:t>
            </a:r>
            <a:r>
              <a:rPr kumimoji="0" lang="en-US" sz="1600" i="0" u="none" strike="noStrike" cap="none" normalizeH="0" baseline="0" dirty="0">
                <a:ln>
                  <a:noFill/>
                </a:ln>
                <a:effectLst/>
                <a:latin typeface="Arial" charset="0"/>
                <a:ea typeface="ヒラギノ角ゴ Pro W3" charset="-128"/>
                <a:cs typeface="ヒラギノ角ゴ Pro W3" charset="-128"/>
              </a:rPr>
              <a:t/>
            </a:r>
            <a:br>
              <a:rPr kumimoji="0" lang="en-US" sz="1600" i="0" u="none" strike="noStrike" cap="none" normalizeH="0" baseline="0" dirty="0">
                <a:ln>
                  <a:noFill/>
                </a:ln>
                <a:effectLst/>
                <a:latin typeface="Arial" charset="0"/>
                <a:ea typeface="ヒラギノ角ゴ Pro W3" charset="-128"/>
                <a:cs typeface="ヒラギノ角ゴ Pro W3" charset="-128"/>
              </a:rPr>
            </a:br>
            <a:r>
              <a:rPr kumimoji="0" lang="en-US" sz="1600" i="1" u="none" strike="noStrike" cap="none" normalizeH="0" baseline="0" dirty="0">
                <a:ln>
                  <a:noFill/>
                </a:ln>
                <a:effectLst/>
                <a:latin typeface="Arial" charset="0"/>
                <a:ea typeface="ヒラギノ角ゴ Pro W3" charset="-128"/>
                <a:cs typeface="ヒラギノ角ゴ Pro W3" charset="-128"/>
              </a:rPr>
              <a:t>(10% of total funds)</a:t>
            </a:r>
          </a:p>
        </p:txBody>
      </p:sp>
      <p:sp>
        <p:nvSpPr>
          <p:cNvPr id="3" name="Rectangle 2">
            <a:extLst>
              <a:ext uri="{FF2B5EF4-FFF2-40B4-BE49-F238E27FC236}">
                <a16:creationId xmlns:a16="http://schemas.microsoft.com/office/drawing/2014/main" id="{D24D4688-A049-40C3-8F4B-9674F5E19911}"/>
              </a:ext>
            </a:extLst>
          </p:cNvPr>
          <p:cNvSpPr/>
          <p:nvPr/>
        </p:nvSpPr>
        <p:spPr bwMode="auto">
          <a:xfrm>
            <a:off x="17126" y="1759055"/>
            <a:ext cx="1188720" cy="22860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kumimoji="0" lang="en-US" b="1" i="0" u="none" strike="noStrike" cap="none" normalizeH="0" baseline="0" dirty="0">
                <a:ln>
                  <a:noFill/>
                </a:ln>
                <a:solidFill>
                  <a:schemeClr val="bg1"/>
                </a:solidFill>
                <a:effectLst/>
                <a:latin typeface="Arial"/>
                <a:ea typeface="ヒラギノ角ゴ Pro W3"/>
                <a:cs typeface="ヒラギノ角ゴ Pro W3" charset="-128"/>
              </a:rPr>
              <a:t>Target student groups</a:t>
            </a:r>
            <a:r>
              <a:rPr lang="en-US" b="1" dirty="0">
                <a:solidFill>
                  <a:schemeClr val="bg1"/>
                </a:solidFill>
                <a:latin typeface="Arial"/>
                <a:ea typeface="ヒラギノ角ゴ Pro W3"/>
                <a:cs typeface="ヒラギノ角ゴ Pro W3" charset="-128"/>
              </a:rPr>
              <a:t> </a:t>
            </a:r>
            <a:r>
              <a:rPr lang="en-US" sz="1600" i="1" dirty="0">
                <a:solidFill>
                  <a:schemeClr val="bg1"/>
                </a:solidFill>
                <a:latin typeface="Arial"/>
                <a:ea typeface="ヒラギノ角ゴ Pro W3"/>
                <a:cs typeface="ヒラギノ角ゴ Pro W3" charset="-128"/>
              </a:rPr>
              <a:t>(illustrative examples)</a:t>
            </a:r>
            <a:endParaRPr kumimoji="0" lang="en-US" sz="1600" b="1" i="1" u="none" strike="noStrike" cap="none" normalizeH="0" baseline="0" dirty="0">
              <a:ln>
                <a:noFill/>
              </a:ln>
              <a:solidFill>
                <a:schemeClr val="bg1"/>
              </a:solidFill>
              <a:effectLst/>
              <a:latin typeface="Arial" charset="0"/>
              <a:ea typeface="ヒラギノ角ゴ Pro W3" charset="-128"/>
              <a:cs typeface="ヒラギノ角ゴ Pro W3" charset="-128"/>
            </a:endParaRPr>
          </a:p>
        </p:txBody>
      </p:sp>
      <p:sp>
        <p:nvSpPr>
          <p:cNvPr id="25" name="Rectangle 24">
            <a:extLst>
              <a:ext uri="{FF2B5EF4-FFF2-40B4-BE49-F238E27FC236}">
                <a16:creationId xmlns:a16="http://schemas.microsoft.com/office/drawing/2014/main" id="{55242ADE-2C9E-4FA8-AE9D-8991FACF9582}"/>
              </a:ext>
            </a:extLst>
          </p:cNvPr>
          <p:cNvSpPr/>
          <p:nvPr/>
        </p:nvSpPr>
        <p:spPr bwMode="auto">
          <a:xfrm>
            <a:off x="17125" y="5720070"/>
            <a:ext cx="1188720" cy="6858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0"/>
              </a:spcBef>
              <a:spcAft>
                <a:spcPct val="0"/>
              </a:spcAft>
            </a:pPr>
            <a:r>
              <a:rPr lang="en-US" b="1" dirty="0">
                <a:solidFill>
                  <a:schemeClr val="bg1"/>
                </a:solidFill>
                <a:latin typeface="Arial"/>
                <a:ea typeface="ヒラギノ角ゴ Pro W3"/>
              </a:rPr>
              <a:t>Funding target</a:t>
            </a:r>
            <a:endParaRPr lang="en-US" dirty="0">
              <a:solidFill>
                <a:schemeClr val="bg1"/>
              </a:solidFill>
            </a:endParaRPr>
          </a:p>
        </p:txBody>
      </p:sp>
      <p:sp>
        <p:nvSpPr>
          <p:cNvPr id="26" name="Rectangle 25">
            <a:extLst>
              <a:ext uri="{FF2B5EF4-FFF2-40B4-BE49-F238E27FC236}">
                <a16:creationId xmlns:a16="http://schemas.microsoft.com/office/drawing/2014/main" id="{EFE481D0-C0C1-4F6D-8A50-0EB6F26FBAC0}"/>
              </a:ext>
            </a:extLst>
          </p:cNvPr>
          <p:cNvSpPr/>
          <p:nvPr/>
        </p:nvSpPr>
        <p:spPr bwMode="auto">
          <a:xfrm>
            <a:off x="17125" y="4123333"/>
            <a:ext cx="1188720" cy="7543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ea typeface="ヒラギノ角ゴ Pro W3" charset="-128"/>
                <a:cs typeface="ヒラギノ角ゴ Pro W3" charset="-128"/>
              </a:rPr>
              <a:t>Funding tiers</a:t>
            </a:r>
          </a:p>
        </p:txBody>
      </p:sp>
      <p:sp>
        <p:nvSpPr>
          <p:cNvPr id="27" name="Rectangle 26">
            <a:extLst>
              <a:ext uri="{FF2B5EF4-FFF2-40B4-BE49-F238E27FC236}">
                <a16:creationId xmlns:a16="http://schemas.microsoft.com/office/drawing/2014/main" id="{D6952F4F-9E2A-44AB-A022-69B2584EC869}"/>
              </a:ext>
            </a:extLst>
          </p:cNvPr>
          <p:cNvSpPr/>
          <p:nvPr/>
        </p:nvSpPr>
        <p:spPr bwMode="auto">
          <a:xfrm>
            <a:off x="1231588" y="4123333"/>
            <a:ext cx="2286000" cy="754381"/>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High need</a:t>
            </a:r>
            <a:r>
              <a:rPr kumimoji="0" lang="en-US" sz="1600" u="none" strike="noStrike" cap="none" normalizeH="0" baseline="0" dirty="0">
                <a:ln>
                  <a:noFill/>
                </a:ln>
                <a:effectLst/>
                <a:latin typeface="Arial" charset="0"/>
                <a:ea typeface="ヒラギノ角ゴ Pro W3" charset="-128"/>
                <a:cs typeface="ヒラギノ角ゴ Pro W3" charset="-128"/>
              </a:rPr>
              <a:t>: $1,200</a:t>
            </a:r>
          </a:p>
          <a:p>
            <a:pPr algn="ctr" eaLnBrk="0" fontAlgn="base" hangingPunct="0">
              <a:spcBef>
                <a:spcPct val="0"/>
              </a:spcBef>
              <a:spcAft>
                <a:spcPct val="0"/>
              </a:spcAft>
            </a:pPr>
            <a:r>
              <a:rPr kumimoji="0" lang="en-US" sz="1600" b="1" u="none" strike="noStrike" cap="none" normalizeH="0" baseline="0" dirty="0">
                <a:ln>
                  <a:noFill/>
                </a:ln>
                <a:effectLst/>
                <a:latin typeface="Arial" charset="0"/>
                <a:ea typeface="ヒラギノ角ゴ Pro W3" charset="-128"/>
                <a:cs typeface="ヒラギノ角ゴ Pro W3" charset="-128"/>
              </a:rPr>
              <a:t>Moderate </a:t>
            </a:r>
            <a:r>
              <a:rPr lang="en-US" sz="1600" b="1" dirty="0">
                <a:latin typeface="Arial" charset="0"/>
                <a:ea typeface="ヒラギノ角ゴ Pro W3" charset="-128"/>
                <a:cs typeface="ヒラギノ角ゴ Pro W3" charset="-128"/>
              </a:rPr>
              <a:t>need</a:t>
            </a:r>
            <a:r>
              <a:rPr lang="en-US" sz="1600" dirty="0">
                <a:latin typeface="Arial" charset="0"/>
                <a:ea typeface="ヒラギノ角ゴ Pro W3" charset="-128"/>
                <a:cs typeface="ヒラギノ角ゴ Pro W3" charset="-128"/>
              </a:rPr>
              <a:t>: $600</a:t>
            </a:r>
            <a:endParaRPr kumimoji="0" lang="en-US" sz="1600" u="none" strike="noStrike" cap="none" normalizeH="0" baseline="0" dirty="0">
              <a:ln>
                <a:noFill/>
              </a:ln>
              <a:effectLst/>
              <a:latin typeface="Arial" charset="0"/>
              <a:ea typeface="ヒラギノ角ゴ Pro W3" charset="-128"/>
              <a:cs typeface="ヒラギノ角ゴ Pro W3" charset="-128"/>
            </a:endParaRPr>
          </a:p>
          <a:p>
            <a:pPr marL="0" marR="0" indent="0" algn="ctr" defTabSz="914400" rtl="0" eaLnBrk="0" fontAlgn="base" latinLnBrk="0" hangingPunct="0">
              <a:spcBef>
                <a:spcPct val="0"/>
              </a:spcBef>
              <a:spcAft>
                <a:spcPct val="0"/>
              </a:spcAft>
              <a:buClrTx/>
              <a:buSzTx/>
              <a:buFontTx/>
              <a:buNone/>
              <a:tabLst/>
            </a:pPr>
            <a:r>
              <a:rPr lang="en-US" sz="1600" b="1" dirty="0">
                <a:latin typeface="Arial" charset="0"/>
                <a:ea typeface="ヒラギノ角ゴ Pro W3" charset="-128"/>
                <a:cs typeface="ヒラギノ角ゴ Pro W3" charset="-128"/>
              </a:rPr>
              <a:t>Low need</a:t>
            </a:r>
            <a:r>
              <a:rPr lang="en-US" sz="1600" dirty="0">
                <a:latin typeface="Arial" charset="0"/>
                <a:ea typeface="ヒラギノ角ゴ Pro W3" charset="-128"/>
                <a:cs typeface="ヒラギノ角ゴ Pro W3" charset="-128"/>
              </a:rPr>
              <a:t>: $300</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28" name="Rectangle 27">
            <a:extLst>
              <a:ext uri="{FF2B5EF4-FFF2-40B4-BE49-F238E27FC236}">
                <a16:creationId xmlns:a16="http://schemas.microsoft.com/office/drawing/2014/main" id="{298A8075-0674-464F-B416-7E3657CB9D0A}"/>
              </a:ext>
            </a:extLst>
          </p:cNvPr>
          <p:cNvSpPr/>
          <p:nvPr/>
        </p:nvSpPr>
        <p:spPr bwMode="auto">
          <a:xfrm>
            <a:off x="17124" y="4955992"/>
            <a:ext cx="1188720" cy="6858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Arial" charset="0"/>
                <a:ea typeface="ヒラギノ角ゴ Pro W3" charset="-128"/>
                <a:cs typeface="ヒラギノ角ゴ Pro W3" charset="-128"/>
              </a:rPr>
              <a:t>Students served</a:t>
            </a:r>
          </a:p>
        </p:txBody>
      </p:sp>
      <p:sp>
        <p:nvSpPr>
          <p:cNvPr id="29" name="Rectangle 28">
            <a:extLst>
              <a:ext uri="{FF2B5EF4-FFF2-40B4-BE49-F238E27FC236}">
                <a16:creationId xmlns:a16="http://schemas.microsoft.com/office/drawing/2014/main" id="{26734317-93BA-4EF3-AA74-679842E6039F}"/>
              </a:ext>
            </a:extLst>
          </p:cNvPr>
          <p:cNvSpPr/>
          <p:nvPr/>
        </p:nvSpPr>
        <p:spPr bwMode="auto">
          <a:xfrm>
            <a:off x="1231588" y="4955992"/>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~3,000 students</a:t>
            </a:r>
            <a:br>
              <a:rPr kumimoji="0" lang="en-US" sz="1600" b="1" strike="noStrike" cap="none" normalizeH="0" baseline="0" dirty="0">
                <a:ln>
                  <a:noFill/>
                </a:ln>
                <a:effectLst/>
                <a:latin typeface="Arial" charset="0"/>
                <a:ea typeface="ヒラギノ角ゴ Pro W3" charset="-128"/>
                <a:cs typeface="ヒラギノ角ゴ Pro W3" charset="-128"/>
              </a:rPr>
            </a:br>
            <a:r>
              <a:rPr kumimoji="0" lang="en-US" sz="1600" strike="noStrike" cap="none" normalizeH="0" baseline="0" dirty="0">
                <a:ln>
                  <a:noFill/>
                </a:ln>
                <a:effectLst/>
                <a:latin typeface="Arial" charset="0"/>
                <a:ea typeface="ヒラギノ角ゴ Pro W3" charset="-128"/>
                <a:cs typeface="ヒラギノ角ゴ Pro W3" charset="-128"/>
              </a:rPr>
              <a:t>(~28% of eligible)</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30" name="Rectangle 29">
            <a:extLst>
              <a:ext uri="{FF2B5EF4-FFF2-40B4-BE49-F238E27FC236}">
                <a16:creationId xmlns:a16="http://schemas.microsoft.com/office/drawing/2014/main" id="{F8C9DC4C-18F9-4E7F-9BF6-9A5E3EE942F8}"/>
              </a:ext>
            </a:extLst>
          </p:cNvPr>
          <p:cNvSpPr/>
          <p:nvPr/>
        </p:nvSpPr>
        <p:spPr bwMode="auto">
          <a:xfrm>
            <a:off x="3787325" y="4123333"/>
            <a:ext cx="2286000" cy="754381"/>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High need</a:t>
            </a:r>
            <a:r>
              <a:rPr kumimoji="0" lang="en-US" sz="1600" u="none" strike="noStrike" cap="none" normalizeH="0" baseline="0" dirty="0">
                <a:ln>
                  <a:noFill/>
                </a:ln>
                <a:effectLst/>
                <a:latin typeface="Arial" charset="0"/>
                <a:ea typeface="ヒラギノ角ゴ Pro W3" charset="-128"/>
                <a:cs typeface="ヒラギノ角ゴ Pro W3" charset="-128"/>
              </a:rPr>
              <a:t>: $1,000</a:t>
            </a:r>
          </a:p>
          <a:p>
            <a:pPr algn="ctr" eaLnBrk="0" fontAlgn="base" hangingPunct="0">
              <a:spcBef>
                <a:spcPct val="0"/>
              </a:spcBef>
              <a:spcAft>
                <a:spcPct val="0"/>
              </a:spcAft>
            </a:pPr>
            <a:r>
              <a:rPr kumimoji="0" lang="en-US" sz="1600" b="1" u="none" strike="noStrike" cap="none" normalizeH="0" baseline="0" dirty="0">
                <a:ln>
                  <a:noFill/>
                </a:ln>
                <a:effectLst/>
                <a:latin typeface="Arial" charset="0"/>
                <a:ea typeface="ヒラギノ角ゴ Pro W3" charset="-128"/>
                <a:cs typeface="ヒラギノ角ゴ Pro W3" charset="-128"/>
              </a:rPr>
              <a:t>Moderate </a:t>
            </a:r>
            <a:r>
              <a:rPr lang="en-US" sz="1600" b="1" dirty="0">
                <a:latin typeface="Arial" charset="0"/>
                <a:ea typeface="ヒラギノ角ゴ Pro W3" charset="-128"/>
                <a:cs typeface="ヒラギノ角ゴ Pro W3" charset="-128"/>
              </a:rPr>
              <a:t>need</a:t>
            </a:r>
            <a:r>
              <a:rPr lang="en-US" sz="1600" dirty="0">
                <a:latin typeface="Arial" charset="0"/>
                <a:ea typeface="ヒラギノ角ゴ Pro W3" charset="-128"/>
                <a:cs typeface="ヒラギノ角ゴ Pro W3" charset="-128"/>
              </a:rPr>
              <a:t>: $500</a:t>
            </a:r>
            <a:endParaRPr kumimoji="0" lang="en-US" sz="1600" u="none" strike="noStrike" cap="none" normalizeH="0" baseline="0" dirty="0">
              <a:ln>
                <a:noFill/>
              </a:ln>
              <a:effectLst/>
              <a:latin typeface="Arial" charset="0"/>
              <a:ea typeface="ヒラギノ角ゴ Pro W3" charset="-128"/>
              <a:cs typeface="ヒラギノ角ゴ Pro W3" charset="-128"/>
            </a:endParaRPr>
          </a:p>
          <a:p>
            <a:pPr marL="0" marR="0" indent="0" algn="ctr" defTabSz="914400" rtl="0" eaLnBrk="0" fontAlgn="base" latinLnBrk="0" hangingPunct="0">
              <a:spcBef>
                <a:spcPct val="0"/>
              </a:spcBef>
              <a:spcAft>
                <a:spcPct val="0"/>
              </a:spcAft>
              <a:buClrTx/>
              <a:buSzTx/>
              <a:buFontTx/>
              <a:buNone/>
              <a:tabLst/>
            </a:pPr>
            <a:r>
              <a:rPr lang="en-US" sz="1600" b="1" dirty="0">
                <a:latin typeface="Arial" charset="0"/>
                <a:ea typeface="ヒラギノ角ゴ Pro W3" charset="-128"/>
                <a:cs typeface="ヒラギノ角ゴ Pro W3" charset="-128"/>
              </a:rPr>
              <a:t>Low need</a:t>
            </a:r>
            <a:r>
              <a:rPr lang="en-US" sz="1600" dirty="0">
                <a:latin typeface="Arial" charset="0"/>
                <a:ea typeface="ヒラギノ角ゴ Pro W3" charset="-128"/>
                <a:cs typeface="ヒラギノ角ゴ Pro W3" charset="-128"/>
              </a:rPr>
              <a:t>: $250</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31" name="Rectangle 30">
            <a:extLst>
              <a:ext uri="{FF2B5EF4-FFF2-40B4-BE49-F238E27FC236}">
                <a16:creationId xmlns:a16="http://schemas.microsoft.com/office/drawing/2014/main" id="{0271ED36-1B1D-4140-8811-272E32DDCB1F}"/>
              </a:ext>
            </a:extLst>
          </p:cNvPr>
          <p:cNvSpPr/>
          <p:nvPr/>
        </p:nvSpPr>
        <p:spPr bwMode="auto">
          <a:xfrm>
            <a:off x="3787325" y="4955992"/>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~3,600 students</a:t>
            </a:r>
            <a:br>
              <a:rPr kumimoji="0" lang="en-US" sz="1600" b="1" strike="noStrike" cap="none" normalizeH="0" baseline="0" dirty="0">
                <a:ln>
                  <a:noFill/>
                </a:ln>
                <a:effectLst/>
                <a:latin typeface="Arial" charset="0"/>
                <a:ea typeface="ヒラギノ角ゴ Pro W3" charset="-128"/>
                <a:cs typeface="ヒラギノ角ゴ Pro W3" charset="-128"/>
              </a:rPr>
            </a:br>
            <a:r>
              <a:rPr kumimoji="0" lang="en-US" sz="1600" strike="noStrike" cap="none" normalizeH="0" baseline="0" dirty="0">
                <a:ln>
                  <a:noFill/>
                </a:ln>
                <a:effectLst/>
                <a:latin typeface="Arial" charset="0"/>
                <a:ea typeface="ヒラギノ角ゴ Pro W3" charset="-128"/>
                <a:cs typeface="ヒラギノ角ゴ Pro W3" charset="-128"/>
              </a:rPr>
              <a:t>(~34% of eligible)</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32" name="Rectangle 31">
            <a:extLst>
              <a:ext uri="{FF2B5EF4-FFF2-40B4-BE49-F238E27FC236}">
                <a16:creationId xmlns:a16="http://schemas.microsoft.com/office/drawing/2014/main" id="{A89B2098-377C-45B6-820C-0B1E4D92CE91}"/>
              </a:ext>
            </a:extLst>
          </p:cNvPr>
          <p:cNvSpPr/>
          <p:nvPr/>
        </p:nvSpPr>
        <p:spPr bwMode="auto">
          <a:xfrm>
            <a:off x="6343063" y="4123333"/>
            <a:ext cx="2286000" cy="754381"/>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High need</a:t>
            </a:r>
            <a:r>
              <a:rPr kumimoji="0" lang="en-US" sz="1600" u="none" strike="noStrike" cap="none" normalizeH="0" baseline="0" dirty="0">
                <a:ln>
                  <a:noFill/>
                </a:ln>
                <a:effectLst/>
                <a:latin typeface="Arial" charset="0"/>
                <a:ea typeface="ヒラギノ角ゴ Pro W3" charset="-128"/>
                <a:cs typeface="ヒラギノ角ゴ Pro W3" charset="-128"/>
              </a:rPr>
              <a:t>: $1,000</a:t>
            </a:r>
          </a:p>
          <a:p>
            <a:pPr algn="ctr" eaLnBrk="0" fontAlgn="base" hangingPunct="0">
              <a:spcBef>
                <a:spcPct val="0"/>
              </a:spcBef>
              <a:spcAft>
                <a:spcPct val="0"/>
              </a:spcAft>
            </a:pPr>
            <a:r>
              <a:rPr kumimoji="0" lang="en-US" sz="1600" b="1" u="none" strike="noStrike" cap="none" normalizeH="0" baseline="0" dirty="0">
                <a:ln>
                  <a:noFill/>
                </a:ln>
                <a:effectLst/>
                <a:latin typeface="Arial" charset="0"/>
                <a:ea typeface="ヒラギノ角ゴ Pro W3" charset="-128"/>
                <a:cs typeface="ヒラギノ角ゴ Pro W3" charset="-128"/>
              </a:rPr>
              <a:t>Moderate </a:t>
            </a:r>
            <a:r>
              <a:rPr lang="en-US" sz="1600" b="1" dirty="0">
                <a:latin typeface="Arial" charset="0"/>
                <a:ea typeface="ヒラギノ角ゴ Pro W3" charset="-128"/>
                <a:cs typeface="ヒラギノ角ゴ Pro W3" charset="-128"/>
              </a:rPr>
              <a:t>need</a:t>
            </a:r>
            <a:r>
              <a:rPr lang="en-US" sz="1600" dirty="0">
                <a:latin typeface="Arial" charset="0"/>
                <a:ea typeface="ヒラギノ角ゴ Pro W3" charset="-128"/>
                <a:cs typeface="ヒラギノ角ゴ Pro W3" charset="-128"/>
              </a:rPr>
              <a:t>: $500</a:t>
            </a:r>
            <a:endParaRPr kumimoji="0" lang="en-US" sz="1600" u="none" strike="noStrike" cap="none" normalizeH="0" baseline="0" dirty="0">
              <a:ln>
                <a:noFill/>
              </a:ln>
              <a:effectLst/>
              <a:latin typeface="Arial" charset="0"/>
              <a:ea typeface="ヒラギノ角ゴ Pro W3" charset="-128"/>
              <a:cs typeface="ヒラギノ角ゴ Pro W3" charset="-128"/>
            </a:endParaRPr>
          </a:p>
          <a:p>
            <a:pPr marL="0" marR="0" indent="0" algn="ctr" defTabSz="914400" rtl="0" eaLnBrk="0" fontAlgn="base" latinLnBrk="0" hangingPunct="0">
              <a:spcBef>
                <a:spcPct val="0"/>
              </a:spcBef>
              <a:spcAft>
                <a:spcPct val="0"/>
              </a:spcAft>
              <a:buClrTx/>
              <a:buSzTx/>
              <a:buFontTx/>
              <a:buNone/>
              <a:tabLst/>
            </a:pPr>
            <a:r>
              <a:rPr lang="en-US" sz="1600" b="1" dirty="0">
                <a:latin typeface="Arial" charset="0"/>
                <a:ea typeface="ヒラギノ角ゴ Pro W3" charset="-128"/>
                <a:cs typeface="ヒラギノ角ゴ Pro W3" charset="-128"/>
              </a:rPr>
              <a:t>Low need</a:t>
            </a:r>
            <a:r>
              <a:rPr lang="en-US" sz="1600" dirty="0">
                <a:latin typeface="Arial" charset="0"/>
                <a:ea typeface="ヒラギノ角ゴ Pro W3" charset="-128"/>
                <a:cs typeface="ヒラギノ角ゴ Pro W3" charset="-128"/>
              </a:rPr>
              <a:t>: $250</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33" name="Rectangle 32">
            <a:extLst>
              <a:ext uri="{FF2B5EF4-FFF2-40B4-BE49-F238E27FC236}">
                <a16:creationId xmlns:a16="http://schemas.microsoft.com/office/drawing/2014/main" id="{CAB43613-F39B-4CB9-B805-62104BEB143A}"/>
              </a:ext>
            </a:extLst>
          </p:cNvPr>
          <p:cNvSpPr/>
          <p:nvPr/>
        </p:nvSpPr>
        <p:spPr bwMode="auto">
          <a:xfrm>
            <a:off x="6343063" y="4955992"/>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~3,600 students</a:t>
            </a:r>
            <a:br>
              <a:rPr kumimoji="0" lang="en-US" sz="1600" b="1" strike="noStrike" cap="none" normalizeH="0" baseline="0" dirty="0">
                <a:ln>
                  <a:noFill/>
                </a:ln>
                <a:effectLst/>
                <a:latin typeface="Arial" charset="0"/>
                <a:ea typeface="ヒラギノ角ゴ Pro W3" charset="-128"/>
                <a:cs typeface="ヒラギノ角ゴ Pro W3" charset="-128"/>
              </a:rPr>
            </a:br>
            <a:r>
              <a:rPr kumimoji="0" lang="en-US" sz="1600" strike="noStrike" cap="none" normalizeH="0" baseline="0" dirty="0">
                <a:ln>
                  <a:noFill/>
                </a:ln>
                <a:effectLst/>
                <a:latin typeface="Arial" charset="0"/>
                <a:ea typeface="ヒラギノ角ゴ Pro W3" charset="-128"/>
                <a:cs typeface="ヒラギノ角ゴ Pro W3" charset="-128"/>
              </a:rPr>
              <a:t>(~34% of eligible)</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34" name="Rectangle 33">
            <a:extLst>
              <a:ext uri="{FF2B5EF4-FFF2-40B4-BE49-F238E27FC236}">
                <a16:creationId xmlns:a16="http://schemas.microsoft.com/office/drawing/2014/main" id="{4C7AC8B4-F4F9-444F-B0D3-CC8D0CC61C43}"/>
              </a:ext>
            </a:extLst>
          </p:cNvPr>
          <p:cNvSpPr/>
          <p:nvPr/>
        </p:nvSpPr>
        <p:spPr bwMode="auto">
          <a:xfrm>
            <a:off x="8898802" y="4123333"/>
            <a:ext cx="2286000" cy="754381"/>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High need</a:t>
            </a:r>
            <a:r>
              <a:rPr kumimoji="0" lang="en-US" sz="1600" u="none" strike="noStrike" cap="none" normalizeH="0" baseline="0" dirty="0">
                <a:ln>
                  <a:noFill/>
                </a:ln>
                <a:effectLst/>
                <a:latin typeface="Arial" charset="0"/>
                <a:ea typeface="ヒラギノ角ゴ Pro W3" charset="-128"/>
                <a:cs typeface="ヒラギノ角ゴ Pro W3" charset="-128"/>
              </a:rPr>
              <a:t>: $800</a:t>
            </a:r>
          </a:p>
          <a:p>
            <a:pPr algn="ctr" eaLnBrk="0" fontAlgn="base" hangingPunct="0">
              <a:spcBef>
                <a:spcPct val="0"/>
              </a:spcBef>
              <a:spcAft>
                <a:spcPct val="0"/>
              </a:spcAft>
            </a:pPr>
            <a:r>
              <a:rPr kumimoji="0" lang="en-US" sz="1600" b="1" u="none" strike="noStrike" cap="none" normalizeH="0" baseline="0" dirty="0">
                <a:ln>
                  <a:noFill/>
                </a:ln>
                <a:effectLst/>
                <a:latin typeface="Arial" charset="0"/>
                <a:ea typeface="ヒラギノ角ゴ Pro W3" charset="-128"/>
                <a:cs typeface="ヒラギノ角ゴ Pro W3" charset="-128"/>
              </a:rPr>
              <a:t>Moderate </a:t>
            </a:r>
            <a:r>
              <a:rPr lang="en-US" sz="1600" b="1" dirty="0">
                <a:latin typeface="Arial" charset="0"/>
                <a:ea typeface="ヒラギノ角ゴ Pro W3" charset="-128"/>
                <a:cs typeface="ヒラギノ角ゴ Pro W3" charset="-128"/>
              </a:rPr>
              <a:t>need</a:t>
            </a:r>
            <a:r>
              <a:rPr lang="en-US" sz="1600" dirty="0">
                <a:latin typeface="Arial" charset="0"/>
                <a:ea typeface="ヒラギノ角ゴ Pro W3" charset="-128"/>
                <a:cs typeface="ヒラギノ角ゴ Pro W3" charset="-128"/>
              </a:rPr>
              <a:t>: $400</a:t>
            </a:r>
            <a:endParaRPr kumimoji="0" lang="en-US" sz="1600" u="none" strike="noStrike" cap="none" normalizeH="0" baseline="0" dirty="0">
              <a:ln>
                <a:noFill/>
              </a:ln>
              <a:effectLst/>
              <a:latin typeface="Arial" charset="0"/>
              <a:ea typeface="ヒラギノ角ゴ Pro W3" charset="-128"/>
              <a:cs typeface="ヒラギノ角ゴ Pro W3" charset="-128"/>
            </a:endParaRPr>
          </a:p>
          <a:p>
            <a:pPr marL="0" marR="0" indent="0" algn="ctr" defTabSz="914400" rtl="0" eaLnBrk="0" fontAlgn="base" latinLnBrk="0" hangingPunct="0">
              <a:spcBef>
                <a:spcPct val="0"/>
              </a:spcBef>
              <a:spcAft>
                <a:spcPct val="0"/>
              </a:spcAft>
              <a:buClrTx/>
              <a:buSzTx/>
              <a:buFontTx/>
              <a:buNone/>
              <a:tabLst/>
            </a:pPr>
            <a:r>
              <a:rPr lang="en-US" sz="1600" b="1" dirty="0">
                <a:latin typeface="Arial" charset="0"/>
                <a:ea typeface="ヒラギノ角ゴ Pro W3" charset="-128"/>
                <a:cs typeface="ヒラギノ角ゴ Pro W3" charset="-128"/>
              </a:rPr>
              <a:t>Low need</a:t>
            </a:r>
            <a:r>
              <a:rPr lang="en-US" sz="1600" dirty="0">
                <a:latin typeface="Arial" charset="0"/>
                <a:ea typeface="ヒラギノ角ゴ Pro W3" charset="-128"/>
                <a:cs typeface="ヒラギノ角ゴ Pro W3" charset="-128"/>
              </a:rPr>
              <a:t>: $200</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35" name="Rectangle 34">
            <a:extLst>
              <a:ext uri="{FF2B5EF4-FFF2-40B4-BE49-F238E27FC236}">
                <a16:creationId xmlns:a16="http://schemas.microsoft.com/office/drawing/2014/main" id="{683A7EEE-2638-470F-8584-46229AA102EC}"/>
              </a:ext>
            </a:extLst>
          </p:cNvPr>
          <p:cNvSpPr/>
          <p:nvPr/>
        </p:nvSpPr>
        <p:spPr bwMode="auto">
          <a:xfrm>
            <a:off x="8898802" y="4955992"/>
            <a:ext cx="2286000" cy="6858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spcBef>
                <a:spcPct val="0"/>
              </a:spcBef>
              <a:spcAft>
                <a:spcPct val="0"/>
              </a:spcAft>
              <a:buClrTx/>
              <a:buSzTx/>
              <a:buFontTx/>
              <a:buNone/>
              <a:tabLst/>
            </a:pPr>
            <a:r>
              <a:rPr kumimoji="0" lang="en-US" sz="1600" b="1" strike="noStrike" cap="none" normalizeH="0" baseline="0" dirty="0">
                <a:ln>
                  <a:noFill/>
                </a:ln>
                <a:effectLst/>
                <a:latin typeface="Arial" charset="0"/>
                <a:ea typeface="ヒラギノ角ゴ Pro W3" charset="-128"/>
                <a:cs typeface="ヒラギノ角ゴ Pro W3" charset="-128"/>
              </a:rPr>
              <a:t>~1,500 students</a:t>
            </a:r>
            <a:br>
              <a:rPr kumimoji="0" lang="en-US" sz="1600" b="1" strike="noStrike" cap="none" normalizeH="0" baseline="0" dirty="0">
                <a:ln>
                  <a:noFill/>
                </a:ln>
                <a:effectLst/>
                <a:latin typeface="Arial" charset="0"/>
                <a:ea typeface="ヒラギノ角ゴ Pro W3" charset="-128"/>
                <a:cs typeface="ヒラギノ角ゴ Pro W3" charset="-128"/>
              </a:rPr>
            </a:br>
            <a:r>
              <a:rPr kumimoji="0" lang="en-US" sz="1600" strike="noStrike" cap="none" normalizeH="0" baseline="0" dirty="0">
                <a:ln>
                  <a:noFill/>
                </a:ln>
                <a:effectLst/>
                <a:latin typeface="Arial" charset="0"/>
                <a:ea typeface="ヒラギノ角ゴ Pro W3" charset="-128"/>
                <a:cs typeface="ヒラギノ角ゴ Pro W3" charset="-128"/>
              </a:rPr>
              <a:t>(~15% of eligible)</a:t>
            </a:r>
            <a:endParaRPr kumimoji="0" lang="en-US" sz="1600" u="none" strike="noStrike" cap="none" normalizeH="0" baseline="0" dirty="0">
              <a:ln>
                <a:noFill/>
              </a:ln>
              <a:effectLst/>
              <a:latin typeface="Arial" charset="0"/>
              <a:ea typeface="ヒラギノ角ゴ Pro W3" charset="-128"/>
              <a:cs typeface="ヒラギノ角ゴ Pro W3" charset="-128"/>
            </a:endParaRPr>
          </a:p>
        </p:txBody>
      </p:sp>
      <p:sp>
        <p:nvSpPr>
          <p:cNvPr id="5" name="TextBox 4">
            <a:extLst>
              <a:ext uri="{FF2B5EF4-FFF2-40B4-BE49-F238E27FC236}">
                <a16:creationId xmlns:a16="http://schemas.microsoft.com/office/drawing/2014/main" id="{162CB6BA-4260-44F6-8FFC-770A0A4C9CCF}"/>
              </a:ext>
            </a:extLst>
          </p:cNvPr>
          <p:cNvSpPr txBox="1"/>
          <p:nvPr/>
        </p:nvSpPr>
        <p:spPr>
          <a:xfrm>
            <a:off x="1749846" y="6487098"/>
            <a:ext cx="1019794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*Graduating students are likely only eligible until they graduate (May 29) - any disbursement made to these students will need​</a:t>
            </a:r>
          </a:p>
          <a:p>
            <a:r>
              <a:rPr lang="en-US" sz="1200" dirty="0"/>
              <a:t>to happen within the next month</a:t>
            </a:r>
          </a:p>
        </p:txBody>
      </p:sp>
    </p:spTree>
    <p:extLst>
      <p:ext uri="{BB962C8B-B14F-4D97-AF65-F5344CB8AC3E}">
        <p14:creationId xmlns:p14="http://schemas.microsoft.com/office/powerpoint/2010/main" val="1066944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59BFE925-D711-4148-AE4C-51B6F8F0692C}"/>
              </a:ext>
            </a:extLst>
          </p:cNvPr>
          <p:cNvGraphicFramePr>
            <a:graphicFrameLocks noGrp="1"/>
          </p:cNvGraphicFramePr>
          <p:nvPr>
            <p:ph idx="1"/>
            <p:extLst>
              <p:ext uri="{D42A27DB-BD31-4B8C-83A1-F6EECF244321}">
                <p14:modId xmlns:p14="http://schemas.microsoft.com/office/powerpoint/2010/main" val="461245893"/>
              </p:ext>
            </p:extLst>
          </p:nvPr>
        </p:nvGraphicFramePr>
        <p:xfrm>
          <a:off x="518160" y="1615440"/>
          <a:ext cx="10582018" cy="4099560"/>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C6885B26-D36C-4428-9E3D-353733CA73F3}"/>
              </a:ext>
            </a:extLst>
          </p:cNvPr>
          <p:cNvSpPr>
            <a:spLocks noGrp="1"/>
          </p:cNvSpPr>
          <p:nvPr>
            <p:ph type="title"/>
          </p:nvPr>
        </p:nvSpPr>
        <p:spPr>
          <a:xfrm>
            <a:off x="-32913" y="0"/>
            <a:ext cx="12354164" cy="789903"/>
          </a:xfrm>
        </p:spPr>
        <p:txBody>
          <a:bodyPr/>
          <a:lstStyle/>
          <a:p>
            <a:r>
              <a:rPr lang="en-US" dirty="0"/>
              <a:t>Students have indicated additional expenses related to food, connectivity, and technology related to campus disruption </a:t>
            </a:r>
          </a:p>
        </p:txBody>
      </p:sp>
      <p:graphicFrame>
        <p:nvGraphicFramePr>
          <p:cNvPr id="10" name="Table 10">
            <a:extLst>
              <a:ext uri="{FF2B5EF4-FFF2-40B4-BE49-F238E27FC236}">
                <a16:creationId xmlns:a16="http://schemas.microsoft.com/office/drawing/2014/main" id="{03F3A892-C94C-41CD-80E1-05E54BA88444}"/>
              </a:ext>
            </a:extLst>
          </p:cNvPr>
          <p:cNvGraphicFramePr>
            <a:graphicFrameLocks noGrp="1"/>
          </p:cNvGraphicFramePr>
          <p:nvPr>
            <p:extLst>
              <p:ext uri="{D42A27DB-BD31-4B8C-83A1-F6EECF244321}">
                <p14:modId xmlns:p14="http://schemas.microsoft.com/office/powerpoint/2010/main" val="3881196705"/>
              </p:ext>
            </p:extLst>
          </p:nvPr>
        </p:nvGraphicFramePr>
        <p:xfrm>
          <a:off x="88900" y="5858404"/>
          <a:ext cx="10789923" cy="457200"/>
        </p:xfrm>
        <a:graphic>
          <a:graphicData uri="http://schemas.openxmlformats.org/drawingml/2006/table">
            <a:tbl>
              <a:tblPr firstCol="1">
                <a:tableStyleId>{073A0DAA-6AF3-43AB-8588-CEC1D06C72B9}</a:tableStyleId>
              </a:tblPr>
              <a:tblGrid>
                <a:gridCol w="1045419">
                  <a:extLst>
                    <a:ext uri="{9D8B030D-6E8A-4147-A177-3AD203B41FA5}">
                      <a16:colId xmlns:a16="http://schemas.microsoft.com/office/drawing/2014/main" val="4070678897"/>
                    </a:ext>
                  </a:extLst>
                </a:gridCol>
                <a:gridCol w="1392072">
                  <a:extLst>
                    <a:ext uri="{9D8B030D-6E8A-4147-A177-3AD203B41FA5}">
                      <a16:colId xmlns:a16="http://schemas.microsoft.com/office/drawing/2014/main" val="1735436621"/>
                    </a:ext>
                  </a:extLst>
                </a:gridCol>
                <a:gridCol w="1392072">
                  <a:extLst>
                    <a:ext uri="{9D8B030D-6E8A-4147-A177-3AD203B41FA5}">
                      <a16:colId xmlns:a16="http://schemas.microsoft.com/office/drawing/2014/main" val="3517017906"/>
                    </a:ext>
                  </a:extLst>
                </a:gridCol>
                <a:gridCol w="1392072">
                  <a:extLst>
                    <a:ext uri="{9D8B030D-6E8A-4147-A177-3AD203B41FA5}">
                      <a16:colId xmlns:a16="http://schemas.microsoft.com/office/drawing/2014/main" val="384587305"/>
                    </a:ext>
                  </a:extLst>
                </a:gridCol>
                <a:gridCol w="1392072">
                  <a:extLst>
                    <a:ext uri="{9D8B030D-6E8A-4147-A177-3AD203B41FA5}">
                      <a16:colId xmlns:a16="http://schemas.microsoft.com/office/drawing/2014/main" val="1724896911"/>
                    </a:ext>
                  </a:extLst>
                </a:gridCol>
                <a:gridCol w="1392072">
                  <a:extLst>
                    <a:ext uri="{9D8B030D-6E8A-4147-A177-3AD203B41FA5}">
                      <a16:colId xmlns:a16="http://schemas.microsoft.com/office/drawing/2014/main" val="376142142"/>
                    </a:ext>
                  </a:extLst>
                </a:gridCol>
                <a:gridCol w="1392072">
                  <a:extLst>
                    <a:ext uri="{9D8B030D-6E8A-4147-A177-3AD203B41FA5}">
                      <a16:colId xmlns:a16="http://schemas.microsoft.com/office/drawing/2014/main" val="3564576426"/>
                    </a:ext>
                  </a:extLst>
                </a:gridCol>
                <a:gridCol w="1392072">
                  <a:extLst>
                    <a:ext uri="{9D8B030D-6E8A-4147-A177-3AD203B41FA5}">
                      <a16:colId xmlns:a16="http://schemas.microsoft.com/office/drawing/2014/main" val="1414026178"/>
                    </a:ext>
                  </a:extLst>
                </a:gridCol>
              </a:tblGrid>
              <a:tr h="370840">
                <a:tc>
                  <a:txBody>
                    <a:bodyPr/>
                    <a:lstStyle/>
                    <a:p>
                      <a:r>
                        <a:rPr lang="en-US" sz="1200" dirty="0"/>
                        <a:t>% of Applicants</a:t>
                      </a:r>
                    </a:p>
                  </a:txBody>
                  <a:tcPr/>
                </a:tc>
                <a:tc>
                  <a:txBody>
                    <a:bodyPr/>
                    <a:lstStyle/>
                    <a:p>
                      <a:pPr algn="ctr" fontAlgn="b"/>
                      <a:r>
                        <a:rPr lang="en-US" sz="1200" b="1" i="0" u="none" strike="noStrike" dirty="0">
                          <a:solidFill>
                            <a:srgbClr val="000000"/>
                          </a:solidFill>
                          <a:effectLst/>
                          <a:latin typeface="+mn-lt"/>
                        </a:rPr>
                        <a:t>71%</a:t>
                      </a:r>
                    </a:p>
                  </a:txBody>
                  <a:tcPr marL="3175" marR="3175" marT="3175" marB="0" anchor="ctr"/>
                </a:tc>
                <a:tc>
                  <a:txBody>
                    <a:bodyPr/>
                    <a:lstStyle/>
                    <a:p>
                      <a:pPr algn="ctr" fontAlgn="b"/>
                      <a:r>
                        <a:rPr lang="en-US" sz="1200" b="1" i="0" u="none" strike="noStrike" dirty="0">
                          <a:solidFill>
                            <a:srgbClr val="000000"/>
                          </a:solidFill>
                          <a:effectLst/>
                          <a:latin typeface="+mn-lt"/>
                        </a:rPr>
                        <a:t>69%</a:t>
                      </a:r>
                    </a:p>
                  </a:txBody>
                  <a:tcPr marL="3175" marR="3175" marT="3175" marB="0" anchor="ctr"/>
                </a:tc>
                <a:tc>
                  <a:txBody>
                    <a:bodyPr/>
                    <a:lstStyle/>
                    <a:p>
                      <a:pPr algn="ctr" fontAlgn="b"/>
                      <a:r>
                        <a:rPr lang="en-US" sz="1200" b="1" i="0" u="none" strike="noStrike" dirty="0">
                          <a:solidFill>
                            <a:srgbClr val="000000"/>
                          </a:solidFill>
                          <a:effectLst/>
                          <a:latin typeface="+mn-lt"/>
                        </a:rPr>
                        <a:t>55%</a:t>
                      </a:r>
                    </a:p>
                  </a:txBody>
                  <a:tcPr marL="3175" marR="3175" marT="3175" marB="0" anchor="ctr"/>
                </a:tc>
                <a:tc>
                  <a:txBody>
                    <a:bodyPr/>
                    <a:lstStyle/>
                    <a:p>
                      <a:pPr algn="ctr" fontAlgn="b"/>
                      <a:r>
                        <a:rPr lang="en-US" sz="1200" b="1" i="0" u="none" strike="noStrike" dirty="0">
                          <a:solidFill>
                            <a:srgbClr val="000000"/>
                          </a:solidFill>
                          <a:effectLst/>
                          <a:latin typeface="+mn-lt"/>
                        </a:rPr>
                        <a:t>52%</a:t>
                      </a:r>
                    </a:p>
                  </a:txBody>
                  <a:tcPr marL="3175" marR="3175" marT="3175" marB="0" anchor="ctr"/>
                </a:tc>
                <a:tc>
                  <a:txBody>
                    <a:bodyPr/>
                    <a:lstStyle/>
                    <a:p>
                      <a:pPr algn="ctr" fontAlgn="b"/>
                      <a:r>
                        <a:rPr lang="en-US" sz="1200" b="1" i="0" u="none" strike="noStrike" dirty="0">
                          <a:solidFill>
                            <a:srgbClr val="000000"/>
                          </a:solidFill>
                          <a:effectLst/>
                          <a:latin typeface="+mn-lt"/>
                        </a:rPr>
                        <a:t>47%</a:t>
                      </a:r>
                    </a:p>
                  </a:txBody>
                  <a:tcPr marL="3175" marR="3175" marT="3175" marB="0" anchor="ctr"/>
                </a:tc>
                <a:tc>
                  <a:txBody>
                    <a:bodyPr/>
                    <a:lstStyle/>
                    <a:p>
                      <a:pPr algn="ctr" fontAlgn="b"/>
                      <a:r>
                        <a:rPr lang="en-US" sz="1200" b="1" i="0" u="none" strike="noStrike" dirty="0">
                          <a:solidFill>
                            <a:srgbClr val="000000"/>
                          </a:solidFill>
                          <a:effectLst/>
                          <a:latin typeface="+mn-lt"/>
                        </a:rPr>
                        <a:t>17%</a:t>
                      </a:r>
                    </a:p>
                  </a:txBody>
                  <a:tcPr marL="3175" marR="3175" marT="3175" marB="0" anchor="ctr"/>
                </a:tc>
                <a:tc>
                  <a:txBody>
                    <a:bodyPr/>
                    <a:lstStyle/>
                    <a:p>
                      <a:pPr marL="0" algn="ctr" defTabSz="457200" rtl="0" eaLnBrk="1" fontAlgn="b" latinLnBrk="0" hangingPunct="1"/>
                      <a:r>
                        <a:rPr lang="en-US" sz="1200" b="1" i="0" u="none" strike="noStrike" kern="1200" dirty="0">
                          <a:solidFill>
                            <a:srgbClr val="000000"/>
                          </a:solidFill>
                          <a:effectLst/>
                          <a:latin typeface="+mn-lt"/>
                          <a:ea typeface="+mn-ea"/>
                          <a:cs typeface="+mn-cs"/>
                        </a:rPr>
                        <a:t>7%</a:t>
                      </a:r>
                    </a:p>
                  </a:txBody>
                  <a:tcPr anchor="ctr"/>
                </a:tc>
                <a:extLst>
                  <a:ext uri="{0D108BD9-81ED-4DB2-BD59-A6C34878D82A}">
                    <a16:rowId xmlns:a16="http://schemas.microsoft.com/office/drawing/2014/main" val="3675234708"/>
                  </a:ext>
                </a:extLst>
              </a:tr>
            </a:tbl>
          </a:graphicData>
        </a:graphic>
      </p:graphicFrame>
      <p:sp>
        <p:nvSpPr>
          <p:cNvPr id="12" name="TextBox 11">
            <a:extLst>
              <a:ext uri="{FF2B5EF4-FFF2-40B4-BE49-F238E27FC236}">
                <a16:creationId xmlns:a16="http://schemas.microsoft.com/office/drawing/2014/main" id="{95E373A8-0057-4879-9875-9E9DF8A5DEDB}"/>
              </a:ext>
            </a:extLst>
          </p:cNvPr>
          <p:cNvSpPr txBox="1"/>
          <p:nvPr/>
        </p:nvSpPr>
        <p:spPr>
          <a:xfrm>
            <a:off x="1749846" y="6487098"/>
            <a:ext cx="10197945"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Note: Data as of 12pm on 5/12/20; students could select multiple expenses</a:t>
            </a:r>
          </a:p>
        </p:txBody>
      </p:sp>
      <p:sp>
        <p:nvSpPr>
          <p:cNvPr id="13" name="Rectangle 12">
            <a:extLst>
              <a:ext uri="{FF2B5EF4-FFF2-40B4-BE49-F238E27FC236}">
                <a16:creationId xmlns:a16="http://schemas.microsoft.com/office/drawing/2014/main" id="{C16C22D4-693F-433B-ABAE-567708ADF12E}"/>
              </a:ext>
            </a:extLst>
          </p:cNvPr>
          <p:cNvSpPr/>
          <p:nvPr/>
        </p:nvSpPr>
        <p:spPr bwMode="auto">
          <a:xfrm>
            <a:off x="391235" y="1022357"/>
            <a:ext cx="10708944" cy="510639"/>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solidFill>
                  <a:schemeClr val="bg1"/>
                </a:solidFill>
                <a:latin typeface="Arial" charset="0"/>
                <a:ea typeface="ヒラギノ角ゴ Pro W3" charset="-128"/>
                <a:cs typeface="ヒラギノ角ゴ Pro W3" charset="-128"/>
              </a:rPr>
              <a:t>As of Tuesday, May 12, 2,430 students had applied for CARES Act funding</a:t>
            </a:r>
            <a:endParaRPr lang="en-US" sz="2000" dirty="0">
              <a:solidFill>
                <a:schemeClr val="bg1"/>
              </a:solidFill>
              <a:latin typeface="Arial" charset="0"/>
              <a:ea typeface="ヒラギノ角ゴ Pro W3" charset="-128"/>
              <a:cs typeface="ヒラギノ角ゴ Pro W3" charset="-128"/>
            </a:endParaRPr>
          </a:p>
        </p:txBody>
      </p:sp>
    </p:spTree>
    <p:extLst>
      <p:ext uri="{BB962C8B-B14F-4D97-AF65-F5344CB8AC3E}">
        <p14:creationId xmlns:p14="http://schemas.microsoft.com/office/powerpoint/2010/main" val="3861307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B3457-4E7F-473C-B747-1A50C5D7B255}"/>
              </a:ext>
            </a:extLst>
          </p:cNvPr>
          <p:cNvSpPr>
            <a:spLocks noGrp="1"/>
          </p:cNvSpPr>
          <p:nvPr>
            <p:ph type="ctrTitle"/>
          </p:nvPr>
        </p:nvSpPr>
        <p:spPr/>
        <p:txBody>
          <a:bodyPr/>
          <a:lstStyle/>
          <a:p>
            <a:r>
              <a:rPr lang="en-US" sz="6000" b="1" dirty="0">
                <a:latin typeface="Times New Roman" panose="02020603050405020304" pitchFamily="18" charset="0"/>
                <a:cs typeface="Times New Roman" panose="02020603050405020304" pitchFamily="18" charset="0"/>
              </a:rPr>
              <a:t>Planning for Fall</a:t>
            </a:r>
          </a:p>
        </p:txBody>
      </p:sp>
    </p:spTree>
    <p:extLst>
      <p:ext uri="{BB962C8B-B14F-4D97-AF65-F5344CB8AC3E}">
        <p14:creationId xmlns:p14="http://schemas.microsoft.com/office/powerpoint/2010/main" val="244490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6646" y="2041966"/>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Financial Update</a:t>
            </a:r>
          </a:p>
        </p:txBody>
      </p:sp>
    </p:spTree>
    <p:extLst>
      <p:ext uri="{BB962C8B-B14F-4D97-AF65-F5344CB8AC3E}">
        <p14:creationId xmlns:p14="http://schemas.microsoft.com/office/powerpoint/2010/main" val="1867020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32913" y="177424"/>
            <a:ext cx="12060107" cy="789903"/>
          </a:xfrm>
        </p:spPr>
        <p:txBody>
          <a:bodyPr/>
          <a:lstStyle/>
          <a:p>
            <a:r>
              <a:rPr lang="en-US" dirty="0"/>
              <a:t>Some assumptions in our planning for the fall</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
          </p:nvPr>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30</a:t>
            </a:fld>
            <a:endParaRPr lang="en-US" dirty="0"/>
          </a:p>
        </p:txBody>
      </p:sp>
      <p:sp>
        <p:nvSpPr>
          <p:cNvPr id="17" name="TextBox 16"/>
          <p:cNvSpPr txBox="1"/>
          <p:nvPr/>
        </p:nvSpPr>
        <p:spPr>
          <a:xfrm>
            <a:off x="791293" y="1444138"/>
            <a:ext cx="10254659" cy="4401205"/>
          </a:xfrm>
          <a:prstGeom prst="rect">
            <a:avLst/>
          </a:prstGeom>
          <a:noFill/>
        </p:spPr>
        <p:txBody>
          <a:bodyPr wrap="square" rtlCol="0">
            <a:spAutoFit/>
          </a:bodyPr>
          <a:lstStyle/>
          <a:p>
            <a:pPr marL="342900" indent="-342900">
              <a:buFont typeface="+mj-lt"/>
              <a:buAutoNum type="arabicPeriod"/>
            </a:pPr>
            <a:r>
              <a:rPr lang="en-US" sz="2000" b="1" dirty="0"/>
              <a:t>We will prioritize student, faculty, staff and community health and well-being. </a:t>
            </a:r>
          </a:p>
          <a:p>
            <a:pPr marL="342900" indent="-342900">
              <a:buFont typeface="+mj-lt"/>
              <a:buAutoNum type="arabicPeriod"/>
            </a:pPr>
            <a:endParaRPr lang="en-US" sz="2000" b="1" dirty="0"/>
          </a:p>
          <a:p>
            <a:pPr marL="342900" indent="-342900">
              <a:buFont typeface="+mj-lt"/>
              <a:buAutoNum type="arabicPeriod"/>
            </a:pPr>
            <a:r>
              <a:rPr lang="en-US" sz="2000" b="1" dirty="0"/>
              <a:t>We will ensure that when decisions to reopen partially (and beyond) have been made that we are assured of PPE supplies, cleaning at a rigorous standard, and all social distancing provisions are both feasible and followed. </a:t>
            </a:r>
          </a:p>
          <a:p>
            <a:pPr marL="342900" indent="-342900">
              <a:buFont typeface="+mj-lt"/>
              <a:buAutoNum type="arabicPeriod"/>
            </a:pPr>
            <a:endParaRPr lang="en-US" sz="2000" b="1" dirty="0"/>
          </a:p>
          <a:p>
            <a:pPr marL="342900" indent="-342900">
              <a:buFont typeface="+mj-lt"/>
              <a:buAutoNum type="arabicPeriod"/>
            </a:pPr>
            <a:r>
              <a:rPr lang="en-US" sz="2000" b="1" dirty="0"/>
              <a:t>We will prioritize students’ progress toward their degrees. </a:t>
            </a:r>
          </a:p>
          <a:p>
            <a:pPr marL="342900" indent="-342900">
              <a:buFont typeface="+mj-lt"/>
              <a:buAutoNum type="arabicPeriod"/>
            </a:pPr>
            <a:endParaRPr lang="en-US" sz="2000" b="1" dirty="0"/>
          </a:p>
          <a:p>
            <a:pPr marL="342900" indent="-342900">
              <a:buFont typeface="+mj-lt"/>
              <a:buAutoNum type="arabicPeriod"/>
            </a:pPr>
            <a:r>
              <a:rPr lang="en-US" sz="2000" b="1" dirty="0"/>
              <a:t>If/when on-campus activities resume, risk will exist, so we must create options for students and staff.</a:t>
            </a:r>
          </a:p>
          <a:p>
            <a:pPr marL="342900" indent="-342900">
              <a:buFont typeface="+mj-lt"/>
              <a:buAutoNum type="arabicPeriod"/>
            </a:pPr>
            <a:endParaRPr lang="en-US" sz="2000" b="1" dirty="0"/>
          </a:p>
          <a:p>
            <a:pPr marL="342900" indent="-342900">
              <a:buFont typeface="+mj-lt"/>
              <a:buAutoNum type="arabicPeriod"/>
            </a:pPr>
            <a:r>
              <a:rPr lang="en-US" sz="2000" b="1" dirty="0"/>
              <a:t>All of our decisions will be based on guidance from public health &amp; government authorities.</a:t>
            </a:r>
          </a:p>
          <a:p>
            <a:pPr marL="457200" indent="-457200">
              <a:spcAft>
                <a:spcPts val="1200"/>
              </a:spcAft>
              <a:buFont typeface="+mj-lt"/>
              <a:buAutoNum type="arabicPeriod"/>
            </a:pPr>
            <a:endParaRPr lang="en-US" sz="2000" b="1" dirty="0"/>
          </a:p>
        </p:txBody>
      </p:sp>
    </p:spTree>
    <p:extLst>
      <p:ext uri="{BB962C8B-B14F-4D97-AF65-F5344CB8AC3E}">
        <p14:creationId xmlns:p14="http://schemas.microsoft.com/office/powerpoint/2010/main" val="446380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332847" y="543184"/>
            <a:ext cx="12060107" cy="789903"/>
          </a:xfrm>
        </p:spPr>
        <p:txBody>
          <a:bodyPr/>
          <a:lstStyle/>
          <a:p>
            <a:r>
              <a:rPr lang="en-US" dirty="0"/>
              <a:t>We are actively planning for several possible fall scenarios</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
          </p:nvPr>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31</a:t>
            </a:fld>
            <a:endParaRPr lang="en-US" dirty="0"/>
          </a:p>
        </p:txBody>
      </p:sp>
      <p:sp>
        <p:nvSpPr>
          <p:cNvPr id="9" name="Rectangle 8"/>
          <p:cNvSpPr/>
          <p:nvPr/>
        </p:nvSpPr>
        <p:spPr bwMode="auto">
          <a:xfrm>
            <a:off x="8215193" y="2101750"/>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4: </a:t>
            </a:r>
          </a:p>
          <a:p>
            <a:pPr algn="ctr"/>
            <a:endParaRPr lang="en-US" sz="1100" dirty="0">
              <a:solidFill>
                <a:schemeClr val="bg1"/>
              </a:solidFill>
              <a:latin typeface="+mj-lt"/>
            </a:endParaRPr>
          </a:p>
          <a:p>
            <a:pPr algn="ctr"/>
            <a:r>
              <a:rPr lang="en-US" sz="2000" dirty="0">
                <a:solidFill>
                  <a:schemeClr val="bg1"/>
                </a:solidFill>
                <a:latin typeface="+mj-lt"/>
              </a:rPr>
              <a:t>Things return to NORMAL</a:t>
            </a:r>
          </a:p>
        </p:txBody>
      </p:sp>
      <p:sp>
        <p:nvSpPr>
          <p:cNvPr id="10" name="Rectangle 9"/>
          <p:cNvSpPr/>
          <p:nvPr/>
        </p:nvSpPr>
        <p:spPr bwMode="auto">
          <a:xfrm>
            <a:off x="5762007" y="2101751"/>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3: </a:t>
            </a:r>
          </a:p>
          <a:p>
            <a:pPr algn="ctr"/>
            <a:endParaRPr lang="en-US" sz="1100" dirty="0">
              <a:solidFill>
                <a:schemeClr val="bg1"/>
              </a:solidFill>
              <a:latin typeface="+mj-lt"/>
            </a:endParaRPr>
          </a:p>
          <a:p>
            <a:pPr algn="ctr"/>
            <a:r>
              <a:rPr lang="en-US" sz="2000" dirty="0">
                <a:solidFill>
                  <a:schemeClr val="bg1"/>
                </a:solidFill>
                <a:latin typeface="+mj-lt"/>
              </a:rPr>
              <a:t>ON CAMPUS with social distancing</a:t>
            </a:r>
          </a:p>
        </p:txBody>
      </p:sp>
      <p:sp>
        <p:nvSpPr>
          <p:cNvPr id="11" name="Rectangle 10"/>
          <p:cNvSpPr/>
          <p:nvPr/>
        </p:nvSpPr>
        <p:spPr bwMode="auto">
          <a:xfrm>
            <a:off x="3281525" y="2101751"/>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2: </a:t>
            </a:r>
          </a:p>
          <a:p>
            <a:pPr algn="ctr"/>
            <a:endParaRPr lang="en-US" sz="1100" dirty="0">
              <a:solidFill>
                <a:schemeClr val="bg1"/>
              </a:solidFill>
              <a:latin typeface="+mj-lt"/>
            </a:endParaRPr>
          </a:p>
          <a:p>
            <a:pPr algn="ctr"/>
            <a:r>
              <a:rPr lang="en-US" sz="2000" dirty="0">
                <a:solidFill>
                  <a:schemeClr val="bg1"/>
                </a:solidFill>
                <a:latin typeface="+mj-lt"/>
              </a:rPr>
              <a:t>HYBRID of on campus and remote</a:t>
            </a:r>
          </a:p>
        </p:txBody>
      </p:sp>
      <p:sp>
        <p:nvSpPr>
          <p:cNvPr id="12" name="Rectangle 11"/>
          <p:cNvSpPr/>
          <p:nvPr/>
        </p:nvSpPr>
        <p:spPr bwMode="auto">
          <a:xfrm>
            <a:off x="763513" y="2101751"/>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1: </a:t>
            </a:r>
          </a:p>
          <a:p>
            <a:pPr algn="ctr"/>
            <a:endParaRPr lang="en-US" sz="1100" dirty="0">
              <a:solidFill>
                <a:schemeClr val="bg1"/>
              </a:solidFill>
              <a:latin typeface="+mj-lt"/>
            </a:endParaRPr>
          </a:p>
          <a:p>
            <a:pPr algn="ctr"/>
            <a:r>
              <a:rPr lang="en-US" sz="2000" dirty="0">
                <a:solidFill>
                  <a:schemeClr val="bg1"/>
                </a:solidFill>
                <a:latin typeface="+mj-lt"/>
              </a:rPr>
              <a:t>REMOTE</a:t>
            </a:r>
          </a:p>
        </p:txBody>
      </p:sp>
    </p:spTree>
    <p:extLst>
      <p:ext uri="{BB962C8B-B14F-4D97-AF65-F5344CB8AC3E}">
        <p14:creationId xmlns:p14="http://schemas.microsoft.com/office/powerpoint/2010/main" val="100496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131893" y="497464"/>
            <a:ext cx="12060107" cy="789903"/>
          </a:xfrm>
        </p:spPr>
        <p:txBody>
          <a:bodyPr/>
          <a:lstStyle/>
          <a:p>
            <a:r>
              <a:rPr lang="en-US" dirty="0"/>
              <a:t>We are actively planning for several possible fall scenarios</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
          </p:nvPr>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32</a:t>
            </a:fld>
            <a:endParaRPr lang="en-US" dirty="0"/>
          </a:p>
        </p:txBody>
      </p:sp>
      <p:sp>
        <p:nvSpPr>
          <p:cNvPr id="9" name="Rectangle 8"/>
          <p:cNvSpPr/>
          <p:nvPr/>
        </p:nvSpPr>
        <p:spPr bwMode="auto">
          <a:xfrm>
            <a:off x="8215194" y="2101750"/>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4: </a:t>
            </a:r>
          </a:p>
          <a:p>
            <a:pPr algn="ctr"/>
            <a:endParaRPr lang="en-US" sz="1100" dirty="0">
              <a:solidFill>
                <a:schemeClr val="bg1"/>
              </a:solidFill>
              <a:latin typeface="+mj-lt"/>
            </a:endParaRPr>
          </a:p>
          <a:p>
            <a:pPr algn="ctr"/>
            <a:r>
              <a:rPr lang="en-US" sz="2000" dirty="0">
                <a:solidFill>
                  <a:schemeClr val="bg1"/>
                </a:solidFill>
                <a:latin typeface="+mj-lt"/>
              </a:rPr>
              <a:t>Things return to NORMAL</a:t>
            </a:r>
          </a:p>
        </p:txBody>
      </p:sp>
      <p:sp>
        <p:nvSpPr>
          <p:cNvPr id="10" name="Rectangle 9"/>
          <p:cNvSpPr/>
          <p:nvPr/>
        </p:nvSpPr>
        <p:spPr bwMode="auto">
          <a:xfrm>
            <a:off x="5762008" y="2101751"/>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3: </a:t>
            </a:r>
          </a:p>
          <a:p>
            <a:pPr algn="ctr"/>
            <a:endParaRPr lang="en-US" sz="1100" dirty="0">
              <a:solidFill>
                <a:schemeClr val="bg1"/>
              </a:solidFill>
              <a:latin typeface="+mj-lt"/>
            </a:endParaRPr>
          </a:p>
          <a:p>
            <a:pPr algn="ctr"/>
            <a:r>
              <a:rPr lang="en-US" sz="2000" dirty="0">
                <a:solidFill>
                  <a:schemeClr val="bg1"/>
                </a:solidFill>
                <a:latin typeface="+mj-lt"/>
              </a:rPr>
              <a:t>ON CAMPUS with social distancing</a:t>
            </a:r>
          </a:p>
        </p:txBody>
      </p:sp>
      <p:sp>
        <p:nvSpPr>
          <p:cNvPr id="11" name="Rectangle 10"/>
          <p:cNvSpPr/>
          <p:nvPr/>
        </p:nvSpPr>
        <p:spPr bwMode="auto">
          <a:xfrm>
            <a:off x="3281526" y="2101751"/>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2: </a:t>
            </a:r>
          </a:p>
          <a:p>
            <a:pPr algn="ctr"/>
            <a:endParaRPr lang="en-US" sz="1100" dirty="0">
              <a:solidFill>
                <a:schemeClr val="bg1"/>
              </a:solidFill>
              <a:latin typeface="+mj-lt"/>
            </a:endParaRPr>
          </a:p>
          <a:p>
            <a:pPr algn="ctr"/>
            <a:r>
              <a:rPr lang="en-US" sz="2000" dirty="0">
                <a:solidFill>
                  <a:schemeClr val="bg1"/>
                </a:solidFill>
                <a:latin typeface="+mj-lt"/>
              </a:rPr>
              <a:t>HYBRID of on campus and remote</a:t>
            </a:r>
          </a:p>
        </p:txBody>
      </p:sp>
      <p:sp>
        <p:nvSpPr>
          <p:cNvPr id="12" name="Rectangle 11"/>
          <p:cNvSpPr/>
          <p:nvPr/>
        </p:nvSpPr>
        <p:spPr bwMode="auto">
          <a:xfrm>
            <a:off x="763514" y="2101751"/>
            <a:ext cx="2361063" cy="1528553"/>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solidFill>
                <a:latin typeface="+mj-lt"/>
              </a:rPr>
              <a:t>Scenario 1: </a:t>
            </a:r>
          </a:p>
          <a:p>
            <a:pPr algn="ctr"/>
            <a:endParaRPr lang="en-US" sz="1100" dirty="0">
              <a:solidFill>
                <a:schemeClr val="bg1"/>
              </a:solidFill>
              <a:latin typeface="+mj-lt"/>
            </a:endParaRPr>
          </a:p>
          <a:p>
            <a:pPr algn="ctr"/>
            <a:r>
              <a:rPr lang="en-US" sz="2000" dirty="0">
                <a:solidFill>
                  <a:schemeClr val="bg1"/>
                </a:solidFill>
                <a:latin typeface="+mj-lt"/>
              </a:rPr>
              <a:t>REMOTE</a:t>
            </a:r>
          </a:p>
        </p:txBody>
      </p:sp>
      <p:grpSp>
        <p:nvGrpSpPr>
          <p:cNvPr id="8" name="Group 7"/>
          <p:cNvGrpSpPr/>
          <p:nvPr/>
        </p:nvGrpSpPr>
        <p:grpSpPr>
          <a:xfrm>
            <a:off x="8188675" y="1937982"/>
            <a:ext cx="2387597" cy="2283499"/>
            <a:chOff x="736978" y="1937982"/>
            <a:chExt cx="2387597" cy="2283499"/>
          </a:xfrm>
        </p:grpSpPr>
        <p:sp>
          <p:nvSpPr>
            <p:cNvPr id="13" name="TextBox 12"/>
            <p:cNvSpPr txBox="1"/>
            <p:nvPr/>
          </p:nvSpPr>
          <p:spPr>
            <a:xfrm>
              <a:off x="736978" y="3821371"/>
              <a:ext cx="2387597" cy="400110"/>
            </a:xfrm>
            <a:prstGeom prst="rect">
              <a:avLst/>
            </a:prstGeom>
            <a:noFill/>
          </p:spPr>
          <p:txBody>
            <a:bodyPr wrap="square" rtlCol="0">
              <a:spAutoFit/>
            </a:bodyPr>
            <a:lstStyle/>
            <a:p>
              <a:pPr algn="ctr"/>
              <a:r>
                <a:rPr lang="en-US" sz="2000" b="1" i="1" dirty="0">
                  <a:solidFill>
                    <a:srgbClr val="FF0000"/>
                  </a:solidFill>
                </a:rPr>
                <a:t>UNLIKELY</a:t>
              </a:r>
            </a:p>
          </p:txBody>
        </p:sp>
        <p:cxnSp>
          <p:nvCxnSpPr>
            <p:cNvPr id="14" name="Straight Connector 13"/>
            <p:cNvCxnSpPr/>
            <p:nvPr/>
          </p:nvCxnSpPr>
          <p:spPr bwMode="auto">
            <a:xfrm>
              <a:off x="1023582" y="1937982"/>
              <a:ext cx="1746914" cy="1842448"/>
            </a:xfrm>
            <a:prstGeom prst="line">
              <a:avLst/>
            </a:prstGeom>
            <a:solidFill>
              <a:schemeClr val="accent1"/>
            </a:solidFill>
            <a:ln w="38100" cap="flat" cmpd="sng" algn="ctr">
              <a:solidFill>
                <a:srgbClr val="FF0000"/>
              </a:solidFill>
              <a:prstDash val="solid"/>
              <a:round/>
              <a:headEnd type="none" w="med" len="med"/>
              <a:tailEnd type="none" w="med" len="med"/>
            </a:ln>
            <a:effectLst/>
          </p:spPr>
        </p:cxnSp>
      </p:grpSp>
      <p:sp>
        <p:nvSpPr>
          <p:cNvPr id="15" name="TextBox 14"/>
          <p:cNvSpPr txBox="1"/>
          <p:nvPr/>
        </p:nvSpPr>
        <p:spPr>
          <a:xfrm>
            <a:off x="3301996" y="3821371"/>
            <a:ext cx="2387597" cy="400110"/>
          </a:xfrm>
          <a:prstGeom prst="rect">
            <a:avLst/>
          </a:prstGeom>
          <a:noFill/>
        </p:spPr>
        <p:txBody>
          <a:bodyPr wrap="square" rtlCol="0">
            <a:spAutoFit/>
          </a:bodyPr>
          <a:lstStyle/>
          <a:p>
            <a:pPr algn="ctr"/>
            <a:r>
              <a:rPr lang="en-US" sz="2000" b="1" i="1" dirty="0">
                <a:solidFill>
                  <a:srgbClr val="FF0000"/>
                </a:solidFill>
              </a:rPr>
              <a:t>How?</a:t>
            </a:r>
          </a:p>
        </p:txBody>
      </p:sp>
      <p:sp>
        <p:nvSpPr>
          <p:cNvPr id="16" name="TextBox 15"/>
          <p:cNvSpPr txBox="1"/>
          <p:nvPr/>
        </p:nvSpPr>
        <p:spPr>
          <a:xfrm>
            <a:off x="5785890" y="3821371"/>
            <a:ext cx="2387597" cy="400110"/>
          </a:xfrm>
          <a:prstGeom prst="rect">
            <a:avLst/>
          </a:prstGeom>
          <a:noFill/>
        </p:spPr>
        <p:txBody>
          <a:bodyPr wrap="square" rtlCol="0">
            <a:spAutoFit/>
          </a:bodyPr>
          <a:lstStyle/>
          <a:p>
            <a:pPr algn="ctr"/>
            <a:r>
              <a:rPr lang="en-US" sz="2000" b="1" i="1" dirty="0">
                <a:solidFill>
                  <a:srgbClr val="FF0000"/>
                </a:solidFill>
              </a:rPr>
              <a:t>How?</a:t>
            </a:r>
          </a:p>
        </p:txBody>
      </p:sp>
      <p:sp>
        <p:nvSpPr>
          <p:cNvPr id="17" name="TextBox 16"/>
          <p:cNvSpPr txBox="1"/>
          <p:nvPr/>
        </p:nvSpPr>
        <p:spPr>
          <a:xfrm>
            <a:off x="736980" y="3821371"/>
            <a:ext cx="2387597" cy="400110"/>
          </a:xfrm>
          <a:prstGeom prst="rect">
            <a:avLst/>
          </a:prstGeom>
          <a:noFill/>
        </p:spPr>
        <p:txBody>
          <a:bodyPr wrap="square" rtlCol="0">
            <a:spAutoFit/>
          </a:bodyPr>
          <a:lstStyle/>
          <a:p>
            <a:pPr algn="ctr"/>
            <a:r>
              <a:rPr lang="en-US" sz="2000" b="1" i="1" dirty="0">
                <a:solidFill>
                  <a:srgbClr val="FF0000"/>
                </a:solidFill>
              </a:rPr>
              <a:t>How to do better?</a:t>
            </a:r>
          </a:p>
        </p:txBody>
      </p:sp>
    </p:spTree>
    <p:extLst>
      <p:ext uri="{BB962C8B-B14F-4D97-AF65-F5344CB8AC3E}">
        <p14:creationId xmlns:p14="http://schemas.microsoft.com/office/powerpoint/2010/main" val="142147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131893" y="358292"/>
            <a:ext cx="12060107" cy="789903"/>
          </a:xfrm>
        </p:spPr>
        <p:txBody>
          <a:bodyPr/>
          <a:lstStyle/>
          <a:p>
            <a:r>
              <a:rPr lang="en-US" dirty="0"/>
              <a:t>Campus activities may return in different ways at different times</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
          </p:nvPr>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33</a:t>
            </a:fld>
            <a:endParaRPr lang="en-US" dirty="0"/>
          </a:p>
        </p:txBody>
      </p:sp>
      <p:graphicFrame>
        <p:nvGraphicFramePr>
          <p:cNvPr id="7" name="Table 6"/>
          <p:cNvGraphicFramePr>
            <a:graphicFrameLocks noGrp="1"/>
          </p:cNvGraphicFramePr>
          <p:nvPr/>
        </p:nvGraphicFramePr>
        <p:xfrm>
          <a:off x="981121" y="1172458"/>
          <a:ext cx="9445768" cy="4932298"/>
        </p:xfrm>
        <a:graphic>
          <a:graphicData uri="http://schemas.openxmlformats.org/drawingml/2006/table">
            <a:tbl>
              <a:tblPr firstRow="1" bandRow="1">
                <a:tableStyleId>{073A0DAA-6AF3-43AB-8588-CEC1D06C72B9}</a:tableStyleId>
              </a:tblPr>
              <a:tblGrid>
                <a:gridCol w="2361442">
                  <a:extLst>
                    <a:ext uri="{9D8B030D-6E8A-4147-A177-3AD203B41FA5}">
                      <a16:colId xmlns:a16="http://schemas.microsoft.com/office/drawing/2014/main" val="20000"/>
                    </a:ext>
                  </a:extLst>
                </a:gridCol>
                <a:gridCol w="2361442">
                  <a:extLst>
                    <a:ext uri="{9D8B030D-6E8A-4147-A177-3AD203B41FA5}">
                      <a16:colId xmlns:a16="http://schemas.microsoft.com/office/drawing/2014/main" val="20001"/>
                    </a:ext>
                  </a:extLst>
                </a:gridCol>
                <a:gridCol w="2361442">
                  <a:extLst>
                    <a:ext uri="{9D8B030D-6E8A-4147-A177-3AD203B41FA5}">
                      <a16:colId xmlns:a16="http://schemas.microsoft.com/office/drawing/2014/main" val="20002"/>
                    </a:ext>
                  </a:extLst>
                </a:gridCol>
                <a:gridCol w="2361442">
                  <a:extLst>
                    <a:ext uri="{9D8B030D-6E8A-4147-A177-3AD203B41FA5}">
                      <a16:colId xmlns:a16="http://schemas.microsoft.com/office/drawing/2014/main" val="20003"/>
                    </a:ext>
                  </a:extLst>
                </a:gridCol>
              </a:tblGrid>
              <a:tr h="1215900">
                <a:tc>
                  <a:txBody>
                    <a:bodyPr/>
                    <a:lstStyle/>
                    <a:p>
                      <a:endParaRPr lang="en-US" dirty="0">
                        <a:latin typeface="+mj-lt"/>
                      </a:endParaRPr>
                    </a:p>
                  </a:txBody>
                  <a:tcPr>
                    <a:noFill/>
                  </a:tcPr>
                </a:tc>
                <a:tc>
                  <a:txBody>
                    <a:bodyPr/>
                    <a:lstStyle/>
                    <a:p>
                      <a:pPr algn="ctr"/>
                      <a:r>
                        <a:rPr lang="en-US" sz="1800" b="1" kern="1200" dirty="0">
                          <a:solidFill>
                            <a:schemeClr val="lt1"/>
                          </a:solidFill>
                          <a:effectLst/>
                          <a:latin typeface="+mj-lt"/>
                          <a:ea typeface="+mn-ea"/>
                          <a:cs typeface="+mn-cs"/>
                        </a:rPr>
                        <a:t>Scenario 1:</a:t>
                      </a:r>
                    </a:p>
                    <a:p>
                      <a:pPr algn="ctr"/>
                      <a:endParaRPr lang="en-US" sz="1050" b="1" kern="1200" dirty="0">
                        <a:solidFill>
                          <a:schemeClr val="lt1"/>
                        </a:solidFill>
                        <a:effectLst/>
                        <a:latin typeface="+mj-lt"/>
                        <a:ea typeface="+mn-ea"/>
                        <a:cs typeface="+mn-cs"/>
                      </a:endParaRPr>
                    </a:p>
                    <a:p>
                      <a:pPr algn="ctr"/>
                      <a:r>
                        <a:rPr lang="en-US" sz="1800" b="1" kern="1200" dirty="0">
                          <a:solidFill>
                            <a:schemeClr val="lt1"/>
                          </a:solidFill>
                          <a:effectLst/>
                          <a:latin typeface="+mj-lt"/>
                          <a:ea typeface="+mn-ea"/>
                          <a:cs typeface="+mn-cs"/>
                        </a:rPr>
                        <a:t>REMOTE</a:t>
                      </a:r>
                      <a:endParaRPr lang="en-US" sz="1800" dirty="0">
                        <a:latin typeface="+mj-lt"/>
                      </a:endParaRPr>
                    </a:p>
                  </a:txBody>
                  <a:tcPr/>
                </a:tc>
                <a:tc>
                  <a:txBody>
                    <a:bodyPr/>
                    <a:lstStyle/>
                    <a:p>
                      <a:pPr marL="0" marR="0" algn="ctr">
                        <a:spcBef>
                          <a:spcPts val="0"/>
                        </a:spcBef>
                        <a:spcAft>
                          <a:spcPts val="0"/>
                        </a:spcAft>
                      </a:pPr>
                      <a:r>
                        <a:rPr lang="en-US" sz="1800" b="1" dirty="0">
                          <a:effectLst/>
                          <a:latin typeface="+mj-lt"/>
                          <a:ea typeface="Times New Roman" panose="02020603050405020304" pitchFamily="18" charset="0"/>
                          <a:cs typeface="Times New Roman" panose="02020603050405020304" pitchFamily="18" charset="0"/>
                        </a:rPr>
                        <a:t>Scenario 2:</a:t>
                      </a:r>
                    </a:p>
                    <a:p>
                      <a:pPr marL="0" marR="0" algn="ctr">
                        <a:spcBef>
                          <a:spcPts val="0"/>
                        </a:spcBef>
                        <a:spcAft>
                          <a:spcPts val="0"/>
                        </a:spcAft>
                      </a:pPr>
                      <a:endParaRPr lang="en-US" sz="1050" dirty="0">
                        <a:effectLst/>
                        <a:latin typeface="+mj-lt"/>
                        <a:ea typeface="Calibri" panose="020F0502020204030204" pitchFamily="34" charset="0"/>
                        <a:cs typeface="Times New Roman" panose="02020603050405020304" pitchFamily="18" charset="0"/>
                      </a:endParaRPr>
                    </a:p>
                    <a:p>
                      <a:pPr marL="0" marR="0" algn="ctr">
                        <a:spcBef>
                          <a:spcPts val="0"/>
                        </a:spcBef>
                        <a:spcAft>
                          <a:spcPts val="0"/>
                        </a:spcAft>
                      </a:pPr>
                      <a:r>
                        <a:rPr lang="en-US" sz="1800" b="1" dirty="0">
                          <a:effectLst/>
                          <a:latin typeface="+mj-lt"/>
                          <a:ea typeface="Times New Roman" panose="02020603050405020304" pitchFamily="18" charset="0"/>
                          <a:cs typeface="Times New Roman" panose="02020603050405020304" pitchFamily="18" charset="0"/>
                        </a:rPr>
                        <a:t>HYBRID of on campus and remote</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b="1" dirty="0">
                          <a:effectLst/>
                          <a:latin typeface="+mj-lt"/>
                          <a:ea typeface="Times New Roman" panose="02020603050405020304" pitchFamily="18" charset="0"/>
                          <a:cs typeface="Times New Roman" panose="02020603050405020304" pitchFamily="18" charset="0"/>
                        </a:rPr>
                        <a:t>Scenario 3:</a:t>
                      </a:r>
                    </a:p>
                    <a:p>
                      <a:pPr marL="0" marR="0" algn="ctr">
                        <a:spcBef>
                          <a:spcPts val="0"/>
                        </a:spcBef>
                        <a:spcAft>
                          <a:spcPts val="0"/>
                        </a:spcAft>
                      </a:pPr>
                      <a:endParaRPr lang="en-US" sz="1050" dirty="0">
                        <a:effectLst/>
                        <a:latin typeface="+mj-lt"/>
                        <a:ea typeface="Calibri" panose="020F0502020204030204" pitchFamily="34" charset="0"/>
                        <a:cs typeface="Times New Roman" panose="02020603050405020304" pitchFamily="18" charset="0"/>
                      </a:endParaRPr>
                    </a:p>
                    <a:p>
                      <a:pPr marL="0" marR="0" algn="ctr">
                        <a:spcBef>
                          <a:spcPts val="0"/>
                        </a:spcBef>
                        <a:spcAft>
                          <a:spcPts val="0"/>
                        </a:spcAft>
                      </a:pPr>
                      <a:r>
                        <a:rPr lang="en-US" sz="1800" b="1" kern="1200" dirty="0">
                          <a:solidFill>
                            <a:schemeClr val="lt1"/>
                          </a:solidFill>
                          <a:effectLst/>
                          <a:latin typeface="+mn-lt"/>
                          <a:ea typeface="+mn-ea"/>
                          <a:cs typeface="+mn-cs"/>
                        </a:rPr>
                        <a:t>ON</a:t>
                      </a:r>
                      <a:r>
                        <a:rPr lang="en-US" sz="1800" b="1" kern="1200" baseline="0" dirty="0">
                          <a:solidFill>
                            <a:schemeClr val="lt1"/>
                          </a:solidFill>
                          <a:effectLst/>
                          <a:latin typeface="+mn-lt"/>
                          <a:ea typeface="+mn-ea"/>
                          <a:cs typeface="+mn-cs"/>
                        </a:rPr>
                        <a:t> CAMPUS with social distancing</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808825">
                <a:tc>
                  <a:txBody>
                    <a:bodyPr/>
                    <a:lstStyle/>
                    <a:p>
                      <a:pPr marL="0" marR="0">
                        <a:spcBef>
                          <a:spcPts val="0"/>
                        </a:spcBef>
                        <a:spcAft>
                          <a:spcPts val="0"/>
                        </a:spcAft>
                      </a:pPr>
                      <a:r>
                        <a:rPr lang="en-US" sz="1800" b="1" dirty="0">
                          <a:effectLst/>
                          <a:latin typeface="+mj-lt"/>
                          <a:ea typeface="Times New Roman" panose="02020603050405020304" pitchFamily="18" charset="0"/>
                          <a:cs typeface="Times New Roman" panose="02020603050405020304" pitchFamily="18" charset="0"/>
                        </a:rPr>
                        <a:t>A. Work / Campus Operations </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endParaRPr lang="en-US" dirty="0">
                        <a:latin typeface="+mj-lt"/>
                      </a:endParaRPr>
                    </a:p>
                  </a:txBody>
                  <a:tcPr/>
                </a:tc>
                <a:tc>
                  <a:txBody>
                    <a:bodyPr/>
                    <a:lstStyle/>
                    <a:p>
                      <a:endParaRPr lang="en-US" dirty="0">
                        <a:latin typeface="+mj-lt"/>
                      </a:endParaRPr>
                    </a:p>
                  </a:txBody>
                  <a:tcPr/>
                </a:tc>
                <a:tc>
                  <a:txBody>
                    <a:bodyPr/>
                    <a:lstStyle/>
                    <a:p>
                      <a:endParaRPr lang="en-US" dirty="0">
                        <a:latin typeface="+mj-lt"/>
                      </a:endParaRPr>
                    </a:p>
                  </a:txBody>
                  <a:tcPr/>
                </a:tc>
                <a:extLst>
                  <a:ext uri="{0D108BD9-81ED-4DB2-BD59-A6C34878D82A}">
                    <a16:rowId xmlns:a16="http://schemas.microsoft.com/office/drawing/2014/main" val="10001"/>
                  </a:ext>
                </a:extLst>
              </a:tr>
              <a:tr h="791570">
                <a:tc>
                  <a:txBody>
                    <a:bodyPr/>
                    <a:lstStyle/>
                    <a:p>
                      <a:pPr marL="0" marR="0">
                        <a:spcBef>
                          <a:spcPts val="0"/>
                        </a:spcBef>
                        <a:spcAft>
                          <a:spcPts val="0"/>
                        </a:spcAft>
                      </a:pPr>
                      <a:r>
                        <a:rPr lang="en-US" sz="1800" b="1" dirty="0">
                          <a:effectLst/>
                          <a:latin typeface="+mj-lt"/>
                          <a:ea typeface="Times New Roman" panose="02020603050405020304" pitchFamily="18" charset="0"/>
                          <a:cs typeface="Times New Roman" panose="02020603050405020304" pitchFamily="18" charset="0"/>
                        </a:rPr>
                        <a:t>B. Coursework / Academic program</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endParaRPr lang="en-US" dirty="0">
                        <a:latin typeface="+mj-lt"/>
                      </a:endParaRPr>
                    </a:p>
                  </a:txBody>
                  <a:tcPr/>
                </a:tc>
                <a:tc>
                  <a:txBody>
                    <a:bodyPr/>
                    <a:lstStyle/>
                    <a:p>
                      <a:endParaRPr lang="en-US" dirty="0">
                        <a:latin typeface="+mj-lt"/>
                      </a:endParaRPr>
                    </a:p>
                  </a:txBody>
                  <a:tcPr/>
                </a:tc>
                <a:tc>
                  <a:txBody>
                    <a:bodyPr/>
                    <a:lstStyle/>
                    <a:p>
                      <a:endParaRPr lang="en-US" dirty="0">
                        <a:latin typeface="+mj-lt"/>
                      </a:endParaRPr>
                    </a:p>
                  </a:txBody>
                  <a:tcPr/>
                </a:tc>
                <a:extLst>
                  <a:ext uri="{0D108BD9-81ED-4DB2-BD59-A6C34878D82A}">
                    <a16:rowId xmlns:a16="http://schemas.microsoft.com/office/drawing/2014/main" val="10002"/>
                  </a:ext>
                </a:extLst>
              </a:tr>
              <a:tr h="764274">
                <a:tc>
                  <a:txBody>
                    <a:bodyPr/>
                    <a:lstStyle/>
                    <a:p>
                      <a:pPr marL="0" marR="0">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C. Campus life and services</a:t>
                      </a:r>
                    </a:p>
                  </a:txBody>
                  <a:tcPr marL="68580" marR="68580" marT="0" marB="0"/>
                </a:tc>
                <a:tc>
                  <a:txBody>
                    <a:bodyPr/>
                    <a:lstStyle/>
                    <a:p>
                      <a:endParaRPr lang="en-US" dirty="0">
                        <a:latin typeface="+mj-lt"/>
                      </a:endParaRPr>
                    </a:p>
                  </a:txBody>
                  <a:tcPr/>
                </a:tc>
                <a:tc>
                  <a:txBody>
                    <a:bodyPr/>
                    <a:lstStyle/>
                    <a:p>
                      <a:endParaRPr lang="en-US" dirty="0">
                        <a:latin typeface="+mj-lt"/>
                      </a:endParaRPr>
                    </a:p>
                  </a:txBody>
                  <a:tcPr/>
                </a:tc>
                <a:tc>
                  <a:txBody>
                    <a:bodyPr/>
                    <a:lstStyle/>
                    <a:p>
                      <a:endParaRPr lang="en-US" dirty="0">
                        <a:latin typeface="+mj-lt"/>
                      </a:endParaRPr>
                    </a:p>
                  </a:txBody>
                  <a:tcPr/>
                </a:tc>
                <a:extLst>
                  <a:ext uri="{0D108BD9-81ED-4DB2-BD59-A6C34878D82A}">
                    <a16:rowId xmlns:a16="http://schemas.microsoft.com/office/drawing/2014/main" val="10003"/>
                  </a:ext>
                </a:extLst>
              </a:tr>
              <a:tr h="764274">
                <a:tc>
                  <a:txBody>
                    <a:bodyPr/>
                    <a:lstStyle/>
                    <a:p>
                      <a:pPr marL="0" marR="0">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D. Residence</a:t>
                      </a:r>
                      <a:r>
                        <a:rPr lang="en-US" sz="1800" baseline="0" dirty="0">
                          <a:effectLst/>
                          <a:latin typeface="+mj-lt"/>
                          <a:ea typeface="Calibri" panose="020F0502020204030204" pitchFamily="34" charset="0"/>
                          <a:cs typeface="Times New Roman" panose="02020603050405020304" pitchFamily="18" charset="0"/>
                        </a:rPr>
                        <a:t> Halls</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endParaRPr lang="en-US" dirty="0">
                        <a:latin typeface="+mj-lt"/>
                      </a:endParaRPr>
                    </a:p>
                  </a:txBody>
                  <a:tcPr/>
                </a:tc>
                <a:tc>
                  <a:txBody>
                    <a:bodyPr/>
                    <a:lstStyle/>
                    <a:p>
                      <a:endParaRPr lang="en-US" dirty="0">
                        <a:latin typeface="+mj-lt"/>
                      </a:endParaRPr>
                    </a:p>
                  </a:txBody>
                  <a:tcPr/>
                </a:tc>
                <a:tc>
                  <a:txBody>
                    <a:bodyPr/>
                    <a:lstStyle/>
                    <a:p>
                      <a:endParaRPr lang="en-US" dirty="0">
                        <a:latin typeface="+mj-lt"/>
                      </a:endParaRPr>
                    </a:p>
                  </a:txBody>
                  <a:tcPr/>
                </a:tc>
                <a:extLst>
                  <a:ext uri="{0D108BD9-81ED-4DB2-BD59-A6C34878D82A}">
                    <a16:rowId xmlns:a16="http://schemas.microsoft.com/office/drawing/2014/main" val="10004"/>
                  </a:ext>
                </a:extLst>
              </a:tr>
              <a:tr h="587455">
                <a:tc>
                  <a:txBody>
                    <a:bodyPr/>
                    <a:lstStyle/>
                    <a:p>
                      <a:pPr marL="0" marR="0">
                        <a:spcBef>
                          <a:spcPts val="0"/>
                        </a:spcBef>
                        <a:spcAft>
                          <a:spcPts val="0"/>
                        </a:spcAft>
                      </a:pPr>
                      <a:r>
                        <a:rPr lang="en-US" sz="1800" b="1" dirty="0">
                          <a:effectLst/>
                          <a:latin typeface="+mj-lt"/>
                          <a:ea typeface="Times New Roman" panose="02020603050405020304" pitchFamily="18" charset="0"/>
                          <a:cs typeface="Times New Roman" panose="02020603050405020304" pitchFamily="18" charset="0"/>
                        </a:rPr>
                        <a:t>E. Research</a:t>
                      </a:r>
                      <a:endParaRPr lang="en-US" sz="2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endParaRPr lang="en-US" dirty="0">
                        <a:latin typeface="+mj-lt"/>
                      </a:endParaRPr>
                    </a:p>
                  </a:txBody>
                  <a:tcPr/>
                </a:tc>
                <a:tc>
                  <a:txBody>
                    <a:bodyPr/>
                    <a:lstStyle/>
                    <a:p>
                      <a:endParaRPr lang="en-US" dirty="0">
                        <a:latin typeface="+mj-lt"/>
                      </a:endParaRPr>
                    </a:p>
                  </a:txBody>
                  <a:tcPr/>
                </a:tc>
                <a:tc>
                  <a:txBody>
                    <a:bodyPr/>
                    <a:lstStyle/>
                    <a:p>
                      <a:endParaRPr lang="en-US" dirty="0">
                        <a:latin typeface="+mj-lt"/>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1512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259309" y="228263"/>
            <a:ext cx="12060107" cy="789903"/>
          </a:xfrm>
        </p:spPr>
        <p:txBody>
          <a:bodyPr/>
          <a:lstStyle/>
          <a:p>
            <a:r>
              <a:rPr lang="en-US" dirty="0"/>
              <a:t>Two key questions will drive which activities are highest priority to return to campus</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
          </p:nvPr>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34</a:t>
            </a:fld>
            <a:endParaRPr lang="en-US" dirty="0"/>
          </a:p>
        </p:txBody>
      </p:sp>
      <p:sp>
        <p:nvSpPr>
          <p:cNvPr id="3" name="Rectangle 2"/>
          <p:cNvSpPr/>
          <p:nvPr/>
        </p:nvSpPr>
        <p:spPr bwMode="auto">
          <a:xfrm>
            <a:off x="2415657" y="1446663"/>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6" name="Rectangle 5"/>
          <p:cNvSpPr/>
          <p:nvPr/>
        </p:nvSpPr>
        <p:spPr bwMode="auto">
          <a:xfrm>
            <a:off x="6005019" y="1446663"/>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8" name="Rectangle 7"/>
          <p:cNvSpPr/>
          <p:nvPr/>
        </p:nvSpPr>
        <p:spPr bwMode="auto">
          <a:xfrm>
            <a:off x="2415657" y="3098039"/>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9" name="Rectangle 8"/>
          <p:cNvSpPr/>
          <p:nvPr/>
        </p:nvSpPr>
        <p:spPr bwMode="auto">
          <a:xfrm>
            <a:off x="6005019" y="3098039"/>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grpSp>
        <p:nvGrpSpPr>
          <p:cNvPr id="25" name="Group 24"/>
          <p:cNvGrpSpPr/>
          <p:nvPr/>
        </p:nvGrpSpPr>
        <p:grpSpPr>
          <a:xfrm>
            <a:off x="259309" y="1378426"/>
            <a:ext cx="2661314" cy="3397445"/>
            <a:chOff x="259309" y="1378426"/>
            <a:chExt cx="2661314" cy="3397445"/>
          </a:xfrm>
        </p:grpSpPr>
        <p:grpSp>
          <p:nvGrpSpPr>
            <p:cNvPr id="22" name="Group 21"/>
            <p:cNvGrpSpPr/>
            <p:nvPr/>
          </p:nvGrpSpPr>
          <p:grpSpPr>
            <a:xfrm>
              <a:off x="259309" y="2047162"/>
              <a:ext cx="2060810" cy="1718936"/>
              <a:chOff x="259309" y="2047162"/>
              <a:chExt cx="2060810" cy="1718936"/>
            </a:xfrm>
          </p:grpSpPr>
          <p:sp>
            <p:nvSpPr>
              <p:cNvPr id="10" name="TextBox 9"/>
              <p:cNvSpPr txBox="1"/>
              <p:nvPr/>
            </p:nvSpPr>
            <p:spPr>
              <a:xfrm>
                <a:off x="300251" y="2565769"/>
                <a:ext cx="2019868" cy="1200329"/>
              </a:xfrm>
              <a:prstGeom prst="rect">
                <a:avLst/>
              </a:prstGeom>
              <a:noFill/>
            </p:spPr>
            <p:txBody>
              <a:bodyPr wrap="square" rtlCol="0">
                <a:spAutoFit/>
              </a:bodyPr>
              <a:lstStyle/>
              <a:p>
                <a:r>
                  <a:rPr lang="en-US" sz="2400" b="1" dirty="0"/>
                  <a:t>Is social distancing feasible?</a:t>
                </a:r>
              </a:p>
            </p:txBody>
          </p:sp>
          <p:sp>
            <p:nvSpPr>
              <p:cNvPr id="11" name="Oval 10"/>
              <p:cNvSpPr/>
              <p:nvPr/>
            </p:nvSpPr>
            <p:spPr bwMode="auto">
              <a:xfrm>
                <a:off x="259309" y="2047162"/>
                <a:ext cx="536587" cy="536587"/>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12" name="TextBox 11"/>
              <p:cNvSpPr txBox="1"/>
              <p:nvPr/>
            </p:nvSpPr>
            <p:spPr>
              <a:xfrm>
                <a:off x="368494" y="2129047"/>
                <a:ext cx="982639" cy="400110"/>
              </a:xfrm>
              <a:prstGeom prst="rect">
                <a:avLst/>
              </a:prstGeom>
              <a:noFill/>
            </p:spPr>
            <p:txBody>
              <a:bodyPr wrap="square" rtlCol="0">
                <a:spAutoFit/>
              </a:bodyPr>
              <a:lstStyle/>
              <a:p>
                <a:r>
                  <a:rPr lang="en-US" sz="2000" b="1" dirty="0"/>
                  <a:t>1</a:t>
                </a:r>
              </a:p>
            </p:txBody>
          </p:sp>
        </p:grpSp>
        <p:sp>
          <p:nvSpPr>
            <p:cNvPr id="15" name="TextBox 14"/>
            <p:cNvSpPr txBox="1"/>
            <p:nvPr/>
          </p:nvSpPr>
          <p:spPr>
            <a:xfrm>
              <a:off x="1692323" y="1378426"/>
              <a:ext cx="1146412" cy="369332"/>
            </a:xfrm>
            <a:prstGeom prst="rect">
              <a:avLst/>
            </a:prstGeom>
            <a:noFill/>
          </p:spPr>
          <p:txBody>
            <a:bodyPr wrap="square" rtlCol="0">
              <a:spAutoFit/>
            </a:bodyPr>
            <a:lstStyle/>
            <a:p>
              <a:r>
                <a:rPr lang="en-US" b="1" i="1" dirty="0"/>
                <a:t>YES</a:t>
              </a:r>
            </a:p>
          </p:txBody>
        </p:sp>
        <p:sp>
          <p:nvSpPr>
            <p:cNvPr id="16" name="TextBox 15"/>
            <p:cNvSpPr txBox="1"/>
            <p:nvPr/>
          </p:nvSpPr>
          <p:spPr>
            <a:xfrm>
              <a:off x="1774211" y="4406539"/>
              <a:ext cx="1146412" cy="369332"/>
            </a:xfrm>
            <a:prstGeom prst="rect">
              <a:avLst/>
            </a:prstGeom>
            <a:noFill/>
          </p:spPr>
          <p:txBody>
            <a:bodyPr wrap="square" rtlCol="0">
              <a:spAutoFit/>
            </a:bodyPr>
            <a:lstStyle/>
            <a:p>
              <a:r>
                <a:rPr lang="en-US" b="1" i="1" dirty="0"/>
                <a:t>NO</a:t>
              </a:r>
            </a:p>
          </p:txBody>
        </p:sp>
      </p:grpSp>
      <p:grpSp>
        <p:nvGrpSpPr>
          <p:cNvPr id="24" name="Group 23"/>
          <p:cNvGrpSpPr/>
          <p:nvPr/>
        </p:nvGrpSpPr>
        <p:grpSpPr>
          <a:xfrm>
            <a:off x="2415657" y="4856912"/>
            <a:ext cx="7492621" cy="1364949"/>
            <a:chOff x="2415657" y="4856912"/>
            <a:chExt cx="7492621" cy="1364949"/>
          </a:xfrm>
        </p:grpSpPr>
        <p:sp>
          <p:nvSpPr>
            <p:cNvPr id="5" name="TextBox 4"/>
            <p:cNvSpPr txBox="1"/>
            <p:nvPr/>
          </p:nvSpPr>
          <p:spPr>
            <a:xfrm>
              <a:off x="4203514" y="5390864"/>
              <a:ext cx="4394579" cy="830997"/>
            </a:xfrm>
            <a:prstGeom prst="rect">
              <a:avLst/>
            </a:prstGeom>
            <a:noFill/>
          </p:spPr>
          <p:txBody>
            <a:bodyPr wrap="square" rtlCol="0">
              <a:spAutoFit/>
            </a:bodyPr>
            <a:lstStyle/>
            <a:p>
              <a:pPr algn="ctr"/>
              <a:r>
                <a:rPr lang="en-US" sz="2400" b="1" dirty="0"/>
                <a:t>How important is it to occur in person / on campus?</a:t>
              </a:r>
            </a:p>
          </p:txBody>
        </p:sp>
        <p:sp>
          <p:nvSpPr>
            <p:cNvPr id="13" name="Oval 12"/>
            <p:cNvSpPr/>
            <p:nvPr/>
          </p:nvSpPr>
          <p:spPr bwMode="auto">
            <a:xfrm>
              <a:off x="3548425" y="5442115"/>
              <a:ext cx="536587" cy="536587"/>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14" name="TextBox 13"/>
            <p:cNvSpPr txBox="1"/>
            <p:nvPr/>
          </p:nvSpPr>
          <p:spPr>
            <a:xfrm>
              <a:off x="3657610" y="5537647"/>
              <a:ext cx="982639" cy="400110"/>
            </a:xfrm>
            <a:prstGeom prst="rect">
              <a:avLst/>
            </a:prstGeom>
            <a:noFill/>
          </p:spPr>
          <p:txBody>
            <a:bodyPr wrap="square" rtlCol="0">
              <a:spAutoFit/>
            </a:bodyPr>
            <a:lstStyle/>
            <a:p>
              <a:r>
                <a:rPr lang="en-US" sz="2000" b="1" dirty="0"/>
                <a:t>2</a:t>
              </a:r>
            </a:p>
          </p:txBody>
        </p:sp>
        <p:sp>
          <p:nvSpPr>
            <p:cNvPr id="17" name="TextBox 16"/>
            <p:cNvSpPr txBox="1"/>
            <p:nvPr/>
          </p:nvSpPr>
          <p:spPr>
            <a:xfrm>
              <a:off x="2415657" y="4856912"/>
              <a:ext cx="1146412" cy="369332"/>
            </a:xfrm>
            <a:prstGeom prst="rect">
              <a:avLst/>
            </a:prstGeom>
            <a:noFill/>
          </p:spPr>
          <p:txBody>
            <a:bodyPr wrap="square" rtlCol="0">
              <a:spAutoFit/>
            </a:bodyPr>
            <a:lstStyle/>
            <a:p>
              <a:r>
                <a:rPr lang="en-US" b="1" i="1" dirty="0"/>
                <a:t>LESS</a:t>
              </a:r>
            </a:p>
          </p:txBody>
        </p:sp>
        <p:sp>
          <p:nvSpPr>
            <p:cNvPr id="18" name="TextBox 17"/>
            <p:cNvSpPr txBox="1"/>
            <p:nvPr/>
          </p:nvSpPr>
          <p:spPr>
            <a:xfrm>
              <a:off x="8761866" y="4856912"/>
              <a:ext cx="1146412" cy="369332"/>
            </a:xfrm>
            <a:prstGeom prst="rect">
              <a:avLst/>
            </a:prstGeom>
            <a:noFill/>
          </p:spPr>
          <p:txBody>
            <a:bodyPr wrap="square" rtlCol="0">
              <a:spAutoFit/>
            </a:bodyPr>
            <a:lstStyle/>
            <a:p>
              <a:r>
                <a:rPr lang="en-US" b="1" i="1" dirty="0"/>
                <a:t>MORE</a:t>
              </a:r>
            </a:p>
          </p:txBody>
        </p:sp>
      </p:grpSp>
      <p:sp>
        <p:nvSpPr>
          <p:cNvPr id="19" name="TextBox 18"/>
          <p:cNvSpPr txBox="1"/>
          <p:nvPr/>
        </p:nvSpPr>
        <p:spPr>
          <a:xfrm>
            <a:off x="6660108" y="1884238"/>
            <a:ext cx="2456597" cy="646331"/>
          </a:xfrm>
          <a:prstGeom prst="rect">
            <a:avLst/>
          </a:prstGeom>
          <a:noFill/>
        </p:spPr>
        <p:txBody>
          <a:bodyPr wrap="square" rtlCol="0">
            <a:spAutoFit/>
          </a:bodyPr>
          <a:lstStyle/>
          <a:p>
            <a:r>
              <a:rPr lang="en-US" b="1" i="1" dirty="0">
                <a:solidFill>
                  <a:srgbClr val="FF0000"/>
                </a:solidFill>
              </a:rPr>
              <a:t>Highest priority to resume on campus</a:t>
            </a:r>
          </a:p>
        </p:txBody>
      </p:sp>
      <p:sp>
        <p:nvSpPr>
          <p:cNvPr id="20" name="TextBox 19"/>
          <p:cNvSpPr txBox="1"/>
          <p:nvPr/>
        </p:nvSpPr>
        <p:spPr>
          <a:xfrm>
            <a:off x="3043444" y="3613367"/>
            <a:ext cx="2456597" cy="646331"/>
          </a:xfrm>
          <a:prstGeom prst="rect">
            <a:avLst/>
          </a:prstGeom>
          <a:noFill/>
        </p:spPr>
        <p:txBody>
          <a:bodyPr wrap="square" rtlCol="0">
            <a:spAutoFit/>
          </a:bodyPr>
          <a:lstStyle/>
          <a:p>
            <a:r>
              <a:rPr lang="en-US" b="1" i="1" dirty="0">
                <a:solidFill>
                  <a:srgbClr val="FF0000"/>
                </a:solidFill>
              </a:rPr>
              <a:t>Lowest priority to resume on campus</a:t>
            </a:r>
          </a:p>
        </p:txBody>
      </p:sp>
    </p:spTree>
    <p:extLst>
      <p:ext uri="{BB962C8B-B14F-4D97-AF65-F5344CB8AC3E}">
        <p14:creationId xmlns:p14="http://schemas.microsoft.com/office/powerpoint/2010/main" val="115375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32913" y="0"/>
            <a:ext cx="12060107" cy="789903"/>
          </a:xfrm>
        </p:spPr>
        <p:txBody>
          <a:bodyPr/>
          <a:lstStyle/>
          <a:p>
            <a:r>
              <a:rPr lang="en-US" dirty="0"/>
              <a:t>And a critical third question will determine how many activities return to campus</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294967295"/>
          </p:nvPr>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35</a:t>
            </a:fld>
            <a:endParaRPr lang="en-US" dirty="0"/>
          </a:p>
        </p:txBody>
      </p:sp>
      <p:sp>
        <p:nvSpPr>
          <p:cNvPr id="3" name="Rectangle 2"/>
          <p:cNvSpPr/>
          <p:nvPr/>
        </p:nvSpPr>
        <p:spPr bwMode="auto">
          <a:xfrm>
            <a:off x="2415657" y="1446663"/>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6" name="Rectangle 5"/>
          <p:cNvSpPr/>
          <p:nvPr/>
        </p:nvSpPr>
        <p:spPr bwMode="auto">
          <a:xfrm>
            <a:off x="6005019" y="1446663"/>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8" name="Rectangle 7"/>
          <p:cNvSpPr/>
          <p:nvPr/>
        </p:nvSpPr>
        <p:spPr bwMode="auto">
          <a:xfrm>
            <a:off x="2415657" y="3098039"/>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9" name="Rectangle 8"/>
          <p:cNvSpPr/>
          <p:nvPr/>
        </p:nvSpPr>
        <p:spPr bwMode="auto">
          <a:xfrm>
            <a:off x="6005019" y="3098039"/>
            <a:ext cx="3589362" cy="1649693"/>
          </a:xfrm>
          <a:prstGeom prst="rect">
            <a:avLst/>
          </a:pr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10" name="TextBox 9"/>
          <p:cNvSpPr txBox="1"/>
          <p:nvPr/>
        </p:nvSpPr>
        <p:spPr>
          <a:xfrm>
            <a:off x="300251" y="2565769"/>
            <a:ext cx="2019868" cy="1200329"/>
          </a:xfrm>
          <a:prstGeom prst="rect">
            <a:avLst/>
          </a:prstGeom>
          <a:noFill/>
        </p:spPr>
        <p:txBody>
          <a:bodyPr wrap="square" rtlCol="0">
            <a:spAutoFit/>
          </a:bodyPr>
          <a:lstStyle/>
          <a:p>
            <a:r>
              <a:rPr lang="en-US" sz="2400" b="1" dirty="0">
                <a:solidFill>
                  <a:schemeClr val="accent5">
                    <a:lumMod val="90000"/>
                  </a:schemeClr>
                </a:solidFill>
              </a:rPr>
              <a:t>Is social distancing feasible?</a:t>
            </a:r>
          </a:p>
        </p:txBody>
      </p:sp>
      <p:sp>
        <p:nvSpPr>
          <p:cNvPr id="11" name="Oval 10"/>
          <p:cNvSpPr/>
          <p:nvPr/>
        </p:nvSpPr>
        <p:spPr bwMode="auto">
          <a:xfrm>
            <a:off x="259309" y="2047162"/>
            <a:ext cx="536587" cy="536587"/>
          </a:xfrm>
          <a:prstGeom prst="ellipse">
            <a:avLst/>
          </a:prstGeom>
          <a:solidFill>
            <a:schemeClr val="bg1">
              <a:lumMod val="95000"/>
            </a:schemeClr>
          </a:solidFill>
          <a:ln w="9525" cap="flat" cmpd="sng" algn="ctr">
            <a:solidFill>
              <a:schemeClr val="accent5">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12" name="TextBox 11"/>
          <p:cNvSpPr txBox="1"/>
          <p:nvPr/>
        </p:nvSpPr>
        <p:spPr>
          <a:xfrm>
            <a:off x="368494" y="2129047"/>
            <a:ext cx="982639" cy="400110"/>
          </a:xfrm>
          <a:prstGeom prst="rect">
            <a:avLst/>
          </a:prstGeom>
          <a:noFill/>
        </p:spPr>
        <p:txBody>
          <a:bodyPr wrap="square" rtlCol="0">
            <a:spAutoFit/>
          </a:bodyPr>
          <a:lstStyle/>
          <a:p>
            <a:r>
              <a:rPr lang="en-US" sz="2000" b="1" dirty="0">
                <a:solidFill>
                  <a:schemeClr val="accent5">
                    <a:lumMod val="90000"/>
                  </a:schemeClr>
                </a:solidFill>
              </a:rPr>
              <a:t>1</a:t>
            </a:r>
          </a:p>
        </p:txBody>
      </p:sp>
      <p:sp>
        <p:nvSpPr>
          <p:cNvPr id="15" name="TextBox 14"/>
          <p:cNvSpPr txBox="1"/>
          <p:nvPr/>
        </p:nvSpPr>
        <p:spPr>
          <a:xfrm>
            <a:off x="1692323" y="1378426"/>
            <a:ext cx="1146412" cy="369332"/>
          </a:xfrm>
          <a:prstGeom prst="rect">
            <a:avLst/>
          </a:prstGeom>
          <a:noFill/>
        </p:spPr>
        <p:txBody>
          <a:bodyPr wrap="square" rtlCol="0">
            <a:spAutoFit/>
          </a:bodyPr>
          <a:lstStyle/>
          <a:p>
            <a:r>
              <a:rPr lang="en-US" b="1" i="1" dirty="0">
                <a:solidFill>
                  <a:schemeClr val="accent5">
                    <a:lumMod val="90000"/>
                  </a:schemeClr>
                </a:solidFill>
              </a:rPr>
              <a:t>YES</a:t>
            </a:r>
          </a:p>
        </p:txBody>
      </p:sp>
      <p:sp>
        <p:nvSpPr>
          <p:cNvPr id="16" name="TextBox 15"/>
          <p:cNvSpPr txBox="1"/>
          <p:nvPr/>
        </p:nvSpPr>
        <p:spPr>
          <a:xfrm>
            <a:off x="1774211" y="4406539"/>
            <a:ext cx="1146412" cy="369332"/>
          </a:xfrm>
          <a:prstGeom prst="rect">
            <a:avLst/>
          </a:prstGeom>
          <a:noFill/>
        </p:spPr>
        <p:txBody>
          <a:bodyPr wrap="square" rtlCol="0">
            <a:spAutoFit/>
          </a:bodyPr>
          <a:lstStyle/>
          <a:p>
            <a:r>
              <a:rPr lang="en-US" b="1" i="1" dirty="0">
                <a:solidFill>
                  <a:schemeClr val="accent5">
                    <a:lumMod val="90000"/>
                  </a:schemeClr>
                </a:solidFill>
              </a:rPr>
              <a:t>NO</a:t>
            </a:r>
          </a:p>
        </p:txBody>
      </p:sp>
      <p:sp>
        <p:nvSpPr>
          <p:cNvPr id="5" name="TextBox 4"/>
          <p:cNvSpPr txBox="1"/>
          <p:nvPr/>
        </p:nvSpPr>
        <p:spPr>
          <a:xfrm>
            <a:off x="4203514" y="5390864"/>
            <a:ext cx="4394579" cy="830997"/>
          </a:xfrm>
          <a:prstGeom prst="rect">
            <a:avLst/>
          </a:prstGeom>
          <a:noFill/>
        </p:spPr>
        <p:txBody>
          <a:bodyPr wrap="square" rtlCol="0">
            <a:spAutoFit/>
          </a:bodyPr>
          <a:lstStyle/>
          <a:p>
            <a:pPr algn="ctr"/>
            <a:r>
              <a:rPr lang="en-US" sz="2400" b="1" dirty="0">
                <a:solidFill>
                  <a:schemeClr val="accent5">
                    <a:lumMod val="90000"/>
                  </a:schemeClr>
                </a:solidFill>
              </a:rPr>
              <a:t>How important is it to occur in person / on campus?</a:t>
            </a:r>
          </a:p>
        </p:txBody>
      </p:sp>
      <p:sp>
        <p:nvSpPr>
          <p:cNvPr id="13" name="Oval 12"/>
          <p:cNvSpPr/>
          <p:nvPr/>
        </p:nvSpPr>
        <p:spPr bwMode="auto">
          <a:xfrm>
            <a:off x="3548425" y="5442115"/>
            <a:ext cx="536587" cy="536587"/>
          </a:xfrm>
          <a:prstGeom prst="ellipse">
            <a:avLst/>
          </a:prstGeom>
          <a:solidFill>
            <a:schemeClr val="bg1">
              <a:lumMod val="95000"/>
            </a:schemeClr>
          </a:solidFill>
          <a:ln w="9525" cap="flat" cmpd="sng" algn="ctr">
            <a:solidFill>
              <a:schemeClr val="accent5">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accent5">
                  <a:lumMod val="90000"/>
                </a:schemeClr>
              </a:solidFill>
              <a:effectLst/>
              <a:latin typeface="Arial" charset="0"/>
              <a:ea typeface="ヒラギノ角ゴ Pro W3" charset="-128"/>
              <a:cs typeface="ヒラギノ角ゴ Pro W3" charset="-128"/>
            </a:endParaRPr>
          </a:p>
        </p:txBody>
      </p:sp>
      <p:sp>
        <p:nvSpPr>
          <p:cNvPr id="14" name="TextBox 13"/>
          <p:cNvSpPr txBox="1"/>
          <p:nvPr/>
        </p:nvSpPr>
        <p:spPr>
          <a:xfrm>
            <a:off x="3657610" y="5537647"/>
            <a:ext cx="982639" cy="400110"/>
          </a:xfrm>
          <a:prstGeom prst="rect">
            <a:avLst/>
          </a:prstGeom>
          <a:noFill/>
        </p:spPr>
        <p:txBody>
          <a:bodyPr wrap="square" rtlCol="0">
            <a:spAutoFit/>
          </a:bodyPr>
          <a:lstStyle/>
          <a:p>
            <a:r>
              <a:rPr lang="en-US" sz="2000" b="1" dirty="0">
                <a:solidFill>
                  <a:schemeClr val="accent5">
                    <a:lumMod val="90000"/>
                  </a:schemeClr>
                </a:solidFill>
              </a:rPr>
              <a:t>2</a:t>
            </a:r>
          </a:p>
        </p:txBody>
      </p:sp>
      <p:sp>
        <p:nvSpPr>
          <p:cNvPr id="17" name="TextBox 16"/>
          <p:cNvSpPr txBox="1"/>
          <p:nvPr/>
        </p:nvSpPr>
        <p:spPr>
          <a:xfrm>
            <a:off x="2415657" y="4856912"/>
            <a:ext cx="1146412" cy="369332"/>
          </a:xfrm>
          <a:prstGeom prst="rect">
            <a:avLst/>
          </a:prstGeom>
          <a:noFill/>
        </p:spPr>
        <p:txBody>
          <a:bodyPr wrap="square" rtlCol="0">
            <a:spAutoFit/>
          </a:bodyPr>
          <a:lstStyle/>
          <a:p>
            <a:r>
              <a:rPr lang="en-US" b="1" i="1" dirty="0">
                <a:solidFill>
                  <a:schemeClr val="accent5">
                    <a:lumMod val="90000"/>
                  </a:schemeClr>
                </a:solidFill>
              </a:rPr>
              <a:t>LESS</a:t>
            </a:r>
          </a:p>
        </p:txBody>
      </p:sp>
      <p:sp>
        <p:nvSpPr>
          <p:cNvPr id="18" name="TextBox 17"/>
          <p:cNvSpPr txBox="1"/>
          <p:nvPr/>
        </p:nvSpPr>
        <p:spPr>
          <a:xfrm>
            <a:off x="8761866" y="4856912"/>
            <a:ext cx="1146412" cy="369332"/>
          </a:xfrm>
          <a:prstGeom prst="rect">
            <a:avLst/>
          </a:prstGeom>
          <a:noFill/>
        </p:spPr>
        <p:txBody>
          <a:bodyPr wrap="square" rtlCol="0">
            <a:spAutoFit/>
          </a:bodyPr>
          <a:lstStyle/>
          <a:p>
            <a:r>
              <a:rPr lang="en-US" b="1" i="1" dirty="0">
                <a:solidFill>
                  <a:schemeClr val="accent5">
                    <a:lumMod val="90000"/>
                  </a:schemeClr>
                </a:solidFill>
              </a:rPr>
              <a:t>MORE</a:t>
            </a:r>
          </a:p>
        </p:txBody>
      </p:sp>
      <p:sp>
        <p:nvSpPr>
          <p:cNvPr id="21" name="Explosion 2 20"/>
          <p:cNvSpPr/>
          <p:nvPr/>
        </p:nvSpPr>
        <p:spPr bwMode="auto">
          <a:xfrm rot="890511">
            <a:off x="2111235" y="977480"/>
            <a:ext cx="7555863" cy="4113784"/>
          </a:xfrm>
          <a:prstGeom prst="irregularSeal2">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28" name="TextBox 27"/>
          <p:cNvSpPr txBox="1"/>
          <p:nvPr/>
        </p:nvSpPr>
        <p:spPr>
          <a:xfrm>
            <a:off x="3953177" y="2414020"/>
            <a:ext cx="3295938" cy="1200329"/>
          </a:xfrm>
          <a:prstGeom prst="rect">
            <a:avLst/>
          </a:prstGeom>
          <a:noFill/>
        </p:spPr>
        <p:txBody>
          <a:bodyPr wrap="square" rtlCol="0">
            <a:spAutoFit/>
          </a:bodyPr>
          <a:lstStyle/>
          <a:p>
            <a:pPr algn="ctr"/>
            <a:r>
              <a:rPr lang="en-US" sz="2400" b="1" dirty="0">
                <a:solidFill>
                  <a:schemeClr val="bg1"/>
                </a:solidFill>
              </a:rPr>
              <a:t>Is it safe for any of these activities to return to campus?</a:t>
            </a:r>
          </a:p>
        </p:txBody>
      </p:sp>
      <p:sp>
        <p:nvSpPr>
          <p:cNvPr id="29" name="Oval 28"/>
          <p:cNvSpPr/>
          <p:nvPr/>
        </p:nvSpPr>
        <p:spPr bwMode="auto">
          <a:xfrm>
            <a:off x="3650979" y="2173000"/>
            <a:ext cx="536587" cy="536587"/>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30" name="TextBox 29"/>
          <p:cNvSpPr txBox="1"/>
          <p:nvPr/>
        </p:nvSpPr>
        <p:spPr>
          <a:xfrm>
            <a:off x="3747072" y="2251631"/>
            <a:ext cx="982639" cy="400110"/>
          </a:xfrm>
          <a:prstGeom prst="rect">
            <a:avLst/>
          </a:prstGeom>
          <a:noFill/>
        </p:spPr>
        <p:txBody>
          <a:bodyPr wrap="square" rtlCol="0">
            <a:spAutoFit/>
          </a:bodyPr>
          <a:lstStyle/>
          <a:p>
            <a:r>
              <a:rPr lang="en-US" sz="2000" b="1" dirty="0"/>
              <a:t>3</a:t>
            </a:r>
          </a:p>
        </p:txBody>
      </p:sp>
    </p:spTree>
    <p:extLst>
      <p:ext uri="{BB962C8B-B14F-4D97-AF65-F5344CB8AC3E}">
        <p14:creationId xmlns:p14="http://schemas.microsoft.com/office/powerpoint/2010/main" val="11249224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94C6-4403-4484-A668-1458043ACA05}"/>
              </a:ext>
            </a:extLst>
          </p:cNvPr>
          <p:cNvSpPr>
            <a:spLocks noGrp="1"/>
          </p:cNvSpPr>
          <p:nvPr>
            <p:ph type="title"/>
          </p:nvPr>
        </p:nvSpPr>
        <p:spPr>
          <a:xfrm>
            <a:off x="131893" y="192495"/>
            <a:ext cx="12060107" cy="789903"/>
          </a:xfrm>
        </p:spPr>
        <p:txBody>
          <a:bodyPr/>
          <a:lstStyle/>
          <a:p>
            <a:r>
              <a:rPr lang="en-US" dirty="0"/>
              <a:t>A set of committees is diving deep on these planning efforts</a:t>
            </a:r>
          </a:p>
        </p:txBody>
      </p:sp>
      <p:sp>
        <p:nvSpPr>
          <p:cNvPr id="4" name="Slide Number Placeholder 3">
            <a:extLst>
              <a:ext uri="{FF2B5EF4-FFF2-40B4-BE49-F238E27FC236}">
                <a16:creationId xmlns:a16="http://schemas.microsoft.com/office/drawing/2014/main" id="{C275C042-B63A-4092-A17E-105240BF49F9}"/>
              </a:ext>
            </a:extLst>
          </p:cNvPr>
          <p:cNvSpPr>
            <a:spLocks noGrp="1"/>
          </p:cNvSpPr>
          <p:nvPr>
            <p:ph type="sldNum" sz="quarter" idx="4"/>
          </p:nvPr>
        </p:nvSpPr>
        <p:spPr>
          <a:xfrm>
            <a:off x="10927579" y="6571622"/>
            <a:ext cx="652305" cy="362578"/>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122D94C-9170-4ECB-8AE6-180C68E3144E}" type="slidenum">
              <a:rPr lang="en-US" smtClean="0"/>
              <a:pPr/>
              <a:t>36</a:t>
            </a:fld>
            <a:endParaRPr lang="en-US" dirty="0"/>
          </a:p>
        </p:txBody>
      </p:sp>
      <p:sp>
        <p:nvSpPr>
          <p:cNvPr id="18" name="Rectangle 17"/>
          <p:cNvSpPr/>
          <p:nvPr/>
        </p:nvSpPr>
        <p:spPr bwMode="auto">
          <a:xfrm>
            <a:off x="1125833" y="2636952"/>
            <a:ext cx="3807728" cy="528277"/>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bg1"/>
                </a:solidFill>
                <a:latin typeface="+mj-lt"/>
              </a:rPr>
              <a:t>Campus Life</a:t>
            </a:r>
          </a:p>
        </p:txBody>
      </p:sp>
      <p:sp>
        <p:nvSpPr>
          <p:cNvPr id="5" name="TextBox 4"/>
          <p:cNvSpPr txBox="1"/>
          <p:nvPr/>
        </p:nvSpPr>
        <p:spPr>
          <a:xfrm>
            <a:off x="1069145" y="3193361"/>
            <a:ext cx="4192172" cy="646331"/>
          </a:xfrm>
          <a:prstGeom prst="rect">
            <a:avLst/>
          </a:prstGeom>
          <a:noFill/>
        </p:spPr>
        <p:txBody>
          <a:bodyPr wrap="square" rtlCol="0">
            <a:spAutoFit/>
          </a:bodyPr>
          <a:lstStyle/>
          <a:p>
            <a:r>
              <a:rPr lang="en-US" sz="1200" b="1" i="1" dirty="0"/>
              <a:t>Chair</a:t>
            </a:r>
            <a:r>
              <a:rPr lang="en-US" sz="1200" dirty="0"/>
              <a:t>: VC of Student Affairs</a:t>
            </a:r>
          </a:p>
          <a:p>
            <a:r>
              <a:rPr lang="en-US" sz="1200" b="1" i="1" dirty="0"/>
              <a:t>Members</a:t>
            </a:r>
            <a:r>
              <a:rPr lang="en-US" sz="1200" dirty="0"/>
              <a:t>: Dean of Students, Facilities, Campus Services, Athletics, IT, UHS, Emergency Management, Students </a:t>
            </a:r>
          </a:p>
        </p:txBody>
      </p:sp>
      <p:sp>
        <p:nvSpPr>
          <p:cNvPr id="19" name="Rectangle 18"/>
          <p:cNvSpPr/>
          <p:nvPr/>
        </p:nvSpPr>
        <p:spPr bwMode="auto">
          <a:xfrm>
            <a:off x="5922916" y="2636952"/>
            <a:ext cx="3807728" cy="528277"/>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b="1" dirty="0">
                <a:solidFill>
                  <a:schemeClr val="bg1"/>
                </a:solidFill>
              </a:rPr>
              <a:t>Research &amp; Scholarship</a:t>
            </a:r>
          </a:p>
        </p:txBody>
      </p:sp>
      <p:sp>
        <p:nvSpPr>
          <p:cNvPr id="20" name="TextBox 19"/>
          <p:cNvSpPr txBox="1"/>
          <p:nvPr/>
        </p:nvSpPr>
        <p:spPr>
          <a:xfrm>
            <a:off x="5866227" y="3193361"/>
            <a:ext cx="4881489" cy="461665"/>
          </a:xfrm>
          <a:prstGeom prst="rect">
            <a:avLst/>
          </a:prstGeom>
          <a:noFill/>
        </p:spPr>
        <p:txBody>
          <a:bodyPr wrap="square" rtlCol="0">
            <a:spAutoFit/>
          </a:bodyPr>
          <a:lstStyle/>
          <a:p>
            <a:r>
              <a:rPr lang="en-US" sz="1200" b="1" i="1" dirty="0"/>
              <a:t>Chair</a:t>
            </a:r>
            <a:r>
              <a:rPr lang="en-US" sz="1200" dirty="0"/>
              <a:t>: VC of Academic Affairs &amp; Vice Provost of Research</a:t>
            </a:r>
          </a:p>
          <a:p>
            <a:r>
              <a:rPr lang="en-US" sz="1200" b="1" i="1" dirty="0"/>
              <a:t>Members</a:t>
            </a:r>
            <a:r>
              <a:rPr lang="en-US" sz="1200" dirty="0"/>
              <a:t>: Deans, Faculty, IT, ORSP, EHS, Facilities</a:t>
            </a:r>
          </a:p>
        </p:txBody>
      </p:sp>
      <p:sp>
        <p:nvSpPr>
          <p:cNvPr id="24" name="Rectangle 23"/>
          <p:cNvSpPr/>
          <p:nvPr/>
        </p:nvSpPr>
        <p:spPr bwMode="auto">
          <a:xfrm>
            <a:off x="1125833" y="4004857"/>
            <a:ext cx="3807728" cy="528277"/>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bg1"/>
                </a:solidFill>
                <a:latin typeface="+mj-lt"/>
              </a:rPr>
              <a:t>Human Resources</a:t>
            </a:r>
          </a:p>
        </p:txBody>
      </p:sp>
      <p:sp>
        <p:nvSpPr>
          <p:cNvPr id="25" name="TextBox 24"/>
          <p:cNvSpPr txBox="1"/>
          <p:nvPr/>
        </p:nvSpPr>
        <p:spPr>
          <a:xfrm>
            <a:off x="1069145" y="4561266"/>
            <a:ext cx="4192172" cy="461665"/>
          </a:xfrm>
          <a:prstGeom prst="rect">
            <a:avLst/>
          </a:prstGeom>
          <a:noFill/>
        </p:spPr>
        <p:txBody>
          <a:bodyPr wrap="square" rtlCol="0">
            <a:spAutoFit/>
          </a:bodyPr>
          <a:lstStyle/>
          <a:p>
            <a:r>
              <a:rPr lang="en-US" sz="1200" b="1" i="1" dirty="0"/>
              <a:t>Chair</a:t>
            </a:r>
            <a:r>
              <a:rPr lang="en-US" sz="1200" dirty="0"/>
              <a:t>: VC of Human Resources</a:t>
            </a:r>
          </a:p>
          <a:p>
            <a:r>
              <a:rPr lang="en-US" sz="1200" b="1" i="1" dirty="0"/>
              <a:t>Members</a:t>
            </a:r>
            <a:r>
              <a:rPr lang="en-US" sz="1200" dirty="0"/>
              <a:t>: A&amp;F, Academic Affairs, Chancellor’s Office</a:t>
            </a:r>
          </a:p>
        </p:txBody>
      </p:sp>
      <p:sp>
        <p:nvSpPr>
          <p:cNvPr id="26" name="Rectangle 25"/>
          <p:cNvSpPr/>
          <p:nvPr/>
        </p:nvSpPr>
        <p:spPr bwMode="auto">
          <a:xfrm>
            <a:off x="5922916" y="4004857"/>
            <a:ext cx="3807728" cy="528277"/>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bg1"/>
                </a:solidFill>
                <a:latin typeface="+mj-lt"/>
              </a:rPr>
              <a:t>CARES Act</a:t>
            </a:r>
          </a:p>
        </p:txBody>
      </p:sp>
      <p:sp>
        <p:nvSpPr>
          <p:cNvPr id="27" name="TextBox 26"/>
          <p:cNvSpPr txBox="1"/>
          <p:nvPr/>
        </p:nvSpPr>
        <p:spPr>
          <a:xfrm>
            <a:off x="5866227" y="4561266"/>
            <a:ext cx="4192173" cy="830997"/>
          </a:xfrm>
          <a:prstGeom prst="rect">
            <a:avLst/>
          </a:prstGeom>
          <a:noFill/>
        </p:spPr>
        <p:txBody>
          <a:bodyPr wrap="square" rtlCol="0">
            <a:spAutoFit/>
          </a:bodyPr>
          <a:lstStyle/>
          <a:p>
            <a:r>
              <a:rPr lang="en-US" sz="1200" b="1" i="1" dirty="0"/>
              <a:t>Co-chairs</a:t>
            </a:r>
            <a:r>
              <a:rPr lang="en-US" sz="1200" dirty="0"/>
              <a:t>: Assistant VC of Enrollment Management, Special Assistant to the Chancellor</a:t>
            </a:r>
          </a:p>
          <a:p>
            <a:r>
              <a:rPr lang="en-US" sz="1200" b="1" i="1" dirty="0"/>
              <a:t>Members</a:t>
            </a:r>
            <a:r>
              <a:rPr lang="en-US" sz="1200" dirty="0"/>
              <a:t>: A&amp;F, Student Affairs, Grad Studies, Academic Support Services, Government Affairs</a:t>
            </a:r>
          </a:p>
        </p:txBody>
      </p:sp>
      <p:sp>
        <p:nvSpPr>
          <p:cNvPr id="28" name="Rectangle 27"/>
          <p:cNvSpPr/>
          <p:nvPr/>
        </p:nvSpPr>
        <p:spPr bwMode="auto">
          <a:xfrm>
            <a:off x="1125833" y="1099322"/>
            <a:ext cx="3807728" cy="528277"/>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bg1"/>
                </a:solidFill>
                <a:latin typeface="+mj-lt"/>
              </a:rPr>
              <a:t>Safety &amp; Recovery </a:t>
            </a:r>
          </a:p>
        </p:txBody>
      </p:sp>
      <p:sp>
        <p:nvSpPr>
          <p:cNvPr id="29" name="TextBox 28"/>
          <p:cNvSpPr txBox="1"/>
          <p:nvPr/>
        </p:nvSpPr>
        <p:spPr>
          <a:xfrm>
            <a:off x="1069145" y="1655731"/>
            <a:ext cx="4192172" cy="830997"/>
          </a:xfrm>
          <a:prstGeom prst="rect">
            <a:avLst/>
          </a:prstGeom>
          <a:noFill/>
        </p:spPr>
        <p:txBody>
          <a:bodyPr wrap="square" rtlCol="0">
            <a:spAutoFit/>
          </a:bodyPr>
          <a:lstStyle/>
          <a:p>
            <a:r>
              <a:rPr lang="en-US" sz="1200" b="1" i="1" dirty="0"/>
              <a:t>Co-chairs</a:t>
            </a:r>
            <a:r>
              <a:rPr lang="en-US" sz="1200" dirty="0"/>
              <a:t>: Director of Environmental Health &amp; Safety and Manager of Emergency Planning</a:t>
            </a:r>
          </a:p>
          <a:p>
            <a:r>
              <a:rPr lang="en-US" sz="1200" b="1" i="1" dirty="0"/>
              <a:t>Members</a:t>
            </a:r>
            <a:r>
              <a:rPr lang="en-US" sz="1200" dirty="0"/>
              <a:t>: Human Resources, UHS, Facilities, UMBPD, ODEI, Communications</a:t>
            </a:r>
          </a:p>
        </p:txBody>
      </p:sp>
      <p:sp>
        <p:nvSpPr>
          <p:cNvPr id="30" name="Rectangle 29"/>
          <p:cNvSpPr/>
          <p:nvPr/>
        </p:nvSpPr>
        <p:spPr bwMode="auto">
          <a:xfrm>
            <a:off x="5922916" y="1099322"/>
            <a:ext cx="3807728" cy="528277"/>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bg1"/>
                </a:solidFill>
                <a:latin typeface="+mj-lt"/>
              </a:rPr>
              <a:t>Academics</a:t>
            </a:r>
          </a:p>
        </p:txBody>
      </p:sp>
      <p:sp>
        <p:nvSpPr>
          <p:cNvPr id="31" name="TextBox 30"/>
          <p:cNvSpPr txBox="1"/>
          <p:nvPr/>
        </p:nvSpPr>
        <p:spPr>
          <a:xfrm>
            <a:off x="5866228" y="1655731"/>
            <a:ext cx="4192172" cy="461665"/>
          </a:xfrm>
          <a:prstGeom prst="rect">
            <a:avLst/>
          </a:prstGeom>
          <a:noFill/>
        </p:spPr>
        <p:txBody>
          <a:bodyPr wrap="square" rtlCol="0">
            <a:spAutoFit/>
          </a:bodyPr>
          <a:lstStyle/>
          <a:p>
            <a:r>
              <a:rPr lang="en-US" sz="1200" b="1" i="1" dirty="0"/>
              <a:t>Chair</a:t>
            </a:r>
            <a:r>
              <a:rPr lang="en-US" sz="1200" dirty="0"/>
              <a:t>: VC of Academic Affairs</a:t>
            </a:r>
          </a:p>
          <a:p>
            <a:r>
              <a:rPr lang="en-US" sz="1200" b="1" i="1" dirty="0"/>
              <a:t>Members</a:t>
            </a:r>
            <a:r>
              <a:rPr lang="en-US" sz="1200" dirty="0"/>
              <a:t>: Deans, Faculty, IT, Registrar, Facilities</a:t>
            </a:r>
          </a:p>
        </p:txBody>
      </p:sp>
      <p:sp>
        <p:nvSpPr>
          <p:cNvPr id="32" name="Rectangle 31"/>
          <p:cNvSpPr/>
          <p:nvPr/>
        </p:nvSpPr>
        <p:spPr bwMode="auto">
          <a:xfrm>
            <a:off x="3447000" y="5420399"/>
            <a:ext cx="4008875" cy="528277"/>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bg1"/>
                </a:solidFill>
                <a:latin typeface="+mj-lt"/>
              </a:rPr>
              <a:t>Enrollment &amp; Student Success</a:t>
            </a:r>
          </a:p>
        </p:txBody>
      </p:sp>
      <p:sp>
        <p:nvSpPr>
          <p:cNvPr id="33" name="TextBox 32"/>
          <p:cNvSpPr txBox="1"/>
          <p:nvPr/>
        </p:nvSpPr>
        <p:spPr>
          <a:xfrm>
            <a:off x="3409521" y="5946192"/>
            <a:ext cx="4192172" cy="830997"/>
          </a:xfrm>
          <a:prstGeom prst="rect">
            <a:avLst/>
          </a:prstGeom>
          <a:noFill/>
        </p:spPr>
        <p:txBody>
          <a:bodyPr wrap="square" rtlCol="0">
            <a:spAutoFit/>
          </a:bodyPr>
          <a:lstStyle/>
          <a:p>
            <a:r>
              <a:rPr lang="en-US" sz="1200" b="1" i="1" dirty="0"/>
              <a:t>Chair</a:t>
            </a:r>
            <a:r>
              <a:rPr lang="en-US" sz="1200" dirty="0"/>
              <a:t>: VC of Enrollment Management</a:t>
            </a:r>
          </a:p>
          <a:p>
            <a:r>
              <a:rPr lang="en-US" sz="1200" b="1" i="1" dirty="0"/>
              <a:t>Members</a:t>
            </a:r>
            <a:r>
              <a:rPr lang="en-US" sz="1200" dirty="0"/>
              <a:t>: Admissions, Grad Studies, IR, Budget &amp; Financial Planning, Financial Aid, Academic Support Services, Registrar, Dean of Students</a:t>
            </a:r>
          </a:p>
        </p:txBody>
      </p:sp>
      <p:sp>
        <p:nvSpPr>
          <p:cNvPr id="6" name="Oval 5"/>
          <p:cNvSpPr/>
          <p:nvPr/>
        </p:nvSpPr>
        <p:spPr bwMode="auto">
          <a:xfrm>
            <a:off x="872199" y="1142635"/>
            <a:ext cx="407962" cy="40796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ヒラギノ角ゴ Pro W3" charset="-128"/>
                <a:cs typeface="ヒラギノ角ゴ Pro W3" charset="-128"/>
              </a:rPr>
              <a:t>1</a:t>
            </a:r>
          </a:p>
        </p:txBody>
      </p:sp>
      <p:sp>
        <p:nvSpPr>
          <p:cNvPr id="34" name="Oval 33"/>
          <p:cNvSpPr/>
          <p:nvPr/>
        </p:nvSpPr>
        <p:spPr bwMode="auto">
          <a:xfrm>
            <a:off x="872199" y="2676597"/>
            <a:ext cx="407962" cy="40796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ヒラギノ角ゴ Pro W3" charset="-128"/>
                <a:cs typeface="ヒラギノ角ゴ Pro W3" charset="-128"/>
              </a:rPr>
              <a:t>3</a:t>
            </a:r>
          </a:p>
        </p:txBody>
      </p:sp>
      <p:sp>
        <p:nvSpPr>
          <p:cNvPr id="35" name="Oval 34"/>
          <p:cNvSpPr/>
          <p:nvPr/>
        </p:nvSpPr>
        <p:spPr bwMode="auto">
          <a:xfrm>
            <a:off x="872199" y="4069252"/>
            <a:ext cx="407962" cy="40796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ヒラギノ角ゴ Pro W3" charset="-128"/>
                <a:cs typeface="ヒラギノ角ゴ Pro W3" charset="-128"/>
              </a:rPr>
              <a:t>5</a:t>
            </a:r>
          </a:p>
        </p:txBody>
      </p:sp>
      <p:sp>
        <p:nvSpPr>
          <p:cNvPr id="36" name="Oval 35"/>
          <p:cNvSpPr/>
          <p:nvPr/>
        </p:nvSpPr>
        <p:spPr bwMode="auto">
          <a:xfrm>
            <a:off x="5718935" y="1142635"/>
            <a:ext cx="407962" cy="40796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ヒラギノ角ゴ Pro W3" charset="-128"/>
                <a:cs typeface="ヒラギノ角ゴ Pro W3" charset="-128"/>
              </a:rPr>
              <a:t>2</a:t>
            </a:r>
          </a:p>
        </p:txBody>
      </p:sp>
      <p:sp>
        <p:nvSpPr>
          <p:cNvPr id="37" name="Oval 36"/>
          <p:cNvSpPr/>
          <p:nvPr/>
        </p:nvSpPr>
        <p:spPr bwMode="auto">
          <a:xfrm>
            <a:off x="5718935" y="2676597"/>
            <a:ext cx="407962" cy="40796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ヒラギノ角ゴ Pro W3" charset="-128"/>
                <a:cs typeface="ヒラギノ角ゴ Pro W3" charset="-128"/>
              </a:rPr>
              <a:t>4</a:t>
            </a:r>
          </a:p>
        </p:txBody>
      </p:sp>
      <p:sp>
        <p:nvSpPr>
          <p:cNvPr id="38" name="Oval 37"/>
          <p:cNvSpPr/>
          <p:nvPr/>
        </p:nvSpPr>
        <p:spPr bwMode="auto">
          <a:xfrm>
            <a:off x="5718935" y="4069252"/>
            <a:ext cx="407962" cy="40796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b="1" dirty="0">
                <a:solidFill>
                  <a:schemeClr val="bg1"/>
                </a:solidFill>
                <a:latin typeface="Arial" charset="0"/>
                <a:ea typeface="ヒラギノ角ゴ Pro W3" charset="-128"/>
                <a:cs typeface="ヒラギノ角ゴ Pro W3" charset="-128"/>
              </a:rPr>
              <a:t>6</a:t>
            </a:r>
            <a:endParaRPr kumimoji="0" lang="en-US" sz="1600" b="1" i="0" u="none" strike="noStrike" cap="none" normalizeH="0" baseline="0" dirty="0">
              <a:ln>
                <a:noFill/>
              </a:ln>
              <a:solidFill>
                <a:schemeClr val="bg1"/>
              </a:solidFill>
              <a:effectLst/>
              <a:latin typeface="Arial" charset="0"/>
              <a:ea typeface="ヒラギノ角ゴ Pro W3" charset="-128"/>
              <a:cs typeface="ヒラギノ角ゴ Pro W3" charset="-128"/>
            </a:endParaRPr>
          </a:p>
        </p:txBody>
      </p:sp>
      <p:sp>
        <p:nvSpPr>
          <p:cNvPr id="39" name="Oval 38"/>
          <p:cNvSpPr/>
          <p:nvPr/>
        </p:nvSpPr>
        <p:spPr bwMode="auto">
          <a:xfrm>
            <a:off x="3299290" y="5278805"/>
            <a:ext cx="407962" cy="40796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Arial" charset="0"/>
                <a:ea typeface="ヒラギノ角ゴ Pro W3" charset="-128"/>
                <a:cs typeface="ヒラギノ角ゴ Pro W3" charset="-128"/>
              </a:rPr>
              <a:t>7</a:t>
            </a:r>
          </a:p>
        </p:txBody>
      </p:sp>
    </p:spTree>
    <p:extLst>
      <p:ext uri="{BB962C8B-B14F-4D97-AF65-F5344CB8AC3E}">
        <p14:creationId xmlns:p14="http://schemas.microsoft.com/office/powerpoint/2010/main" val="1153873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6646" y="2041966"/>
            <a:ext cx="10383755" cy="2862322"/>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Academic/Research Summer and Fall Planning</a:t>
            </a:r>
          </a:p>
        </p:txBody>
      </p:sp>
    </p:spTree>
    <p:extLst>
      <p:ext uri="{BB962C8B-B14F-4D97-AF65-F5344CB8AC3E}">
        <p14:creationId xmlns:p14="http://schemas.microsoft.com/office/powerpoint/2010/main" val="9794638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1B85AE-6F27-A44F-B360-D27A084F32C1}"/>
              </a:ext>
            </a:extLst>
          </p:cNvPr>
          <p:cNvSpPr>
            <a:spLocks noGrp="1"/>
          </p:cNvSpPr>
          <p:nvPr>
            <p:ph type="title"/>
          </p:nvPr>
        </p:nvSpPr>
        <p:spPr/>
        <p:txBody>
          <a:bodyPr>
            <a:normAutofit fontScale="90000"/>
          </a:bodyPr>
          <a:lstStyle/>
          <a:p>
            <a:pPr algn="ctr"/>
            <a:r>
              <a:rPr lang="en-US" sz="3600" dirty="0"/>
              <a:t>Planning for Academic and Research Continuity</a:t>
            </a:r>
          </a:p>
        </p:txBody>
      </p:sp>
      <p:sp>
        <p:nvSpPr>
          <p:cNvPr id="5" name="Content Placeholder 4">
            <a:extLst>
              <a:ext uri="{FF2B5EF4-FFF2-40B4-BE49-F238E27FC236}">
                <a16:creationId xmlns:a16="http://schemas.microsoft.com/office/drawing/2014/main" id="{50DEB746-6FE8-474F-84B5-3E1C9F6C56A4}"/>
              </a:ext>
            </a:extLst>
          </p:cNvPr>
          <p:cNvSpPr>
            <a:spLocks noGrp="1"/>
          </p:cNvSpPr>
          <p:nvPr>
            <p:ph idx="1"/>
          </p:nvPr>
        </p:nvSpPr>
        <p:spPr>
          <a:xfrm>
            <a:off x="669235" y="1325880"/>
            <a:ext cx="10515600" cy="5273040"/>
          </a:xfrm>
        </p:spPr>
        <p:txBody>
          <a:bodyPr>
            <a:normAutofit fontScale="92500" lnSpcReduction="10000"/>
          </a:bodyPr>
          <a:lstStyle/>
          <a:p>
            <a:r>
              <a:rPr lang="en-US" sz="2200" dirty="0"/>
              <a:t>Deans’ Council Planning Process to date</a:t>
            </a:r>
          </a:p>
          <a:p>
            <a:pPr lvl="1"/>
            <a:r>
              <a:rPr lang="en-US" sz="1700" dirty="0"/>
              <a:t>Spring 2020 – student accommodations, faculty accommodations and trainings, research ramp-down</a:t>
            </a:r>
          </a:p>
          <a:p>
            <a:pPr lvl="1"/>
            <a:r>
              <a:rPr lang="en-US" sz="1700" dirty="0"/>
              <a:t>Summer 2020 – decision to go remote; faculty opt-out; faculty training availability</a:t>
            </a:r>
          </a:p>
          <a:p>
            <a:pPr lvl="1"/>
            <a:r>
              <a:rPr lang="en-US" sz="1700" dirty="0"/>
              <a:t>Preliminary fact-finding to inform scenarios for Fall.</a:t>
            </a:r>
          </a:p>
          <a:p>
            <a:pPr marL="457200" lvl="1" indent="0">
              <a:buNone/>
            </a:pPr>
            <a:endParaRPr lang="en-US" sz="1700" dirty="0"/>
          </a:p>
          <a:p>
            <a:r>
              <a:rPr lang="en-US" sz="2200" dirty="0"/>
              <a:t>Next phase of planning </a:t>
            </a:r>
            <a:r>
              <a:rPr lang="en-US" sz="1700" dirty="0"/>
              <a:t>(now through summer)</a:t>
            </a:r>
          </a:p>
          <a:p>
            <a:pPr lvl="1"/>
            <a:r>
              <a:rPr lang="en-US" sz="1800" dirty="0"/>
              <a:t>Academic Continuity Committee: to include Deans’ Council reps, faculty reps, Faculty Council/college governance/BLRP reps, FSU/DCU reps, A&amp;F reps </a:t>
            </a:r>
          </a:p>
          <a:p>
            <a:pPr lvl="1"/>
            <a:r>
              <a:rPr lang="en-US" sz="1800" dirty="0"/>
              <a:t>Planning structures still TBD (subject in part to impact bargaining with FSU and DCU)</a:t>
            </a:r>
          </a:p>
          <a:p>
            <a:pPr lvl="1"/>
            <a:r>
              <a:rPr lang="en-US" sz="1800" dirty="0"/>
              <a:t>Goals: </a:t>
            </a:r>
          </a:p>
          <a:p>
            <a:pPr lvl="2"/>
            <a:r>
              <a:rPr lang="en-US" sz="1800" dirty="0"/>
              <a:t>To develop and refine nimble evidence-based AY2020-21 scenarios</a:t>
            </a:r>
          </a:p>
          <a:p>
            <a:pPr lvl="2"/>
            <a:r>
              <a:rPr lang="en-US" sz="1800" dirty="0"/>
              <a:t>To assure students a top-quality academic experience</a:t>
            </a:r>
          </a:p>
          <a:p>
            <a:pPr lvl="2"/>
            <a:r>
              <a:rPr lang="en-US" sz="1800" dirty="0"/>
              <a:t>To make recommendations regarding best academic practice, training opportunities for faculty</a:t>
            </a:r>
          </a:p>
          <a:p>
            <a:pPr lvl="1"/>
            <a:r>
              <a:rPr lang="en-US" sz="1800" dirty="0"/>
              <a:t>Research Continuity Committee: to include Deans’ Council reps, faculty reps, governance reps</a:t>
            </a:r>
          </a:p>
          <a:p>
            <a:pPr marL="914400" lvl="2" indent="0">
              <a:buNone/>
            </a:pPr>
            <a:endParaRPr lang="en-US" sz="1800" dirty="0"/>
          </a:p>
          <a:p>
            <a:r>
              <a:rPr lang="en-US" sz="2200" dirty="0"/>
              <a:t>Update: NTT Non-Reappointments</a:t>
            </a:r>
          </a:p>
        </p:txBody>
      </p:sp>
    </p:spTree>
    <p:extLst>
      <p:ext uri="{BB962C8B-B14F-4D97-AF65-F5344CB8AC3E}">
        <p14:creationId xmlns:p14="http://schemas.microsoft.com/office/powerpoint/2010/main" val="321985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6646" y="2041966"/>
            <a:ext cx="10383755" cy="2691250"/>
          </a:xfrm>
          <a:prstGeom prst="rect">
            <a:avLst/>
          </a:prstGeom>
          <a:noFill/>
        </p:spPr>
        <p:txBody>
          <a:bodyPr wrap="square" rtlCol="0">
            <a:spAutoFit/>
          </a:bodyPr>
          <a:lstStyle/>
          <a:p>
            <a:pPr algn="ctr">
              <a:lnSpc>
                <a:spcPct val="150000"/>
              </a:lnSpc>
            </a:pPr>
            <a:r>
              <a:rPr lang="en-US" sz="6000" b="1" dirty="0">
                <a:latin typeface="+mj-lt"/>
                <a:cs typeface="Times New Roman" panose="02020603050405020304" pitchFamily="18" charset="0"/>
              </a:rPr>
              <a:t>Greetings from </a:t>
            </a:r>
          </a:p>
          <a:p>
            <a:pPr algn="ctr">
              <a:lnSpc>
                <a:spcPct val="150000"/>
              </a:lnSpc>
            </a:pPr>
            <a:r>
              <a:rPr lang="en-US" sz="6000" b="1" dirty="0">
                <a:latin typeface="+mj-lt"/>
                <a:cs typeface="Times New Roman" panose="02020603050405020304" pitchFamily="18" charset="0"/>
              </a:rPr>
              <a:t>Dr. Marcelo </a:t>
            </a:r>
            <a:r>
              <a:rPr lang="en-US" sz="6000" dirty="0">
                <a:latin typeface="+mj-lt"/>
                <a:cs typeface="Times New Roman" panose="02020603050405020304" pitchFamily="18" charset="0"/>
              </a:rPr>
              <a:t>Suárez-Orozco</a:t>
            </a:r>
            <a:endParaRPr lang="en-US" sz="6000" b="1" dirty="0">
              <a:latin typeface="+mj-lt"/>
              <a:cs typeface="Times New Roman" panose="02020603050405020304" pitchFamily="18" charset="0"/>
            </a:endParaRPr>
          </a:p>
        </p:txBody>
      </p:sp>
    </p:spTree>
    <p:extLst>
      <p:ext uri="{BB962C8B-B14F-4D97-AF65-F5344CB8AC3E}">
        <p14:creationId xmlns:p14="http://schemas.microsoft.com/office/powerpoint/2010/main" val="2765154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p:txBody>
          <a:bodyPr/>
          <a:lstStyle/>
          <a:p>
            <a:fld id="{65625F11-EADC-2944-8437-490DA1E2084F}" type="slidenum">
              <a:rPr lang="en-US" smtClean="0"/>
              <a:pPr/>
              <a:t>4</a:t>
            </a:fld>
            <a:endParaRPr lang="en-US" dirty="0"/>
          </a:p>
        </p:txBody>
      </p:sp>
      <p:pic>
        <p:nvPicPr>
          <p:cNvPr id="3" name="Picture 2"/>
          <p:cNvPicPr>
            <a:picLocks noChangeAspect="1"/>
          </p:cNvPicPr>
          <p:nvPr/>
        </p:nvPicPr>
        <p:blipFill>
          <a:blip r:embed="rId3"/>
          <a:stretch>
            <a:fillRect/>
          </a:stretch>
        </p:blipFill>
        <p:spPr>
          <a:xfrm>
            <a:off x="900256" y="834782"/>
            <a:ext cx="10391485" cy="4993218"/>
          </a:xfrm>
          <a:prstGeom prst="rect">
            <a:avLst/>
          </a:prstGeom>
        </p:spPr>
      </p:pic>
      <p:sp>
        <p:nvSpPr>
          <p:cNvPr id="5" name="Title 1"/>
          <p:cNvSpPr txBox="1">
            <a:spLocks/>
          </p:cNvSpPr>
          <p:nvPr/>
        </p:nvSpPr>
        <p:spPr bwMode="auto">
          <a:xfrm>
            <a:off x="812800" y="164592"/>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a:latin typeface="Times New Roman" panose="02020603050405020304" pitchFamily="18" charset="0"/>
                <a:cs typeface="Times New Roman" panose="02020603050405020304" pitchFamily="18" charset="0"/>
              </a:rPr>
              <a:t>Boston:  Revenue &amp; Expenses Before COVID-19</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14600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6646" y="2041966"/>
            <a:ext cx="10383755" cy="2691250"/>
          </a:xfrm>
          <a:prstGeom prst="rect">
            <a:avLst/>
          </a:prstGeom>
          <a:noFill/>
        </p:spPr>
        <p:txBody>
          <a:bodyPr wrap="square" rtlCol="0">
            <a:spAutoFit/>
          </a:bodyPr>
          <a:lstStyle/>
          <a:p>
            <a:pPr algn="ctr">
              <a:lnSpc>
                <a:spcPct val="150000"/>
              </a:lnSpc>
            </a:pPr>
            <a:r>
              <a:rPr lang="en-US" sz="6000" b="1" dirty="0">
                <a:latin typeface="+mj-lt"/>
                <a:cs typeface="Times New Roman" panose="02020603050405020304" pitchFamily="18" charset="0"/>
              </a:rPr>
              <a:t>Questions?</a:t>
            </a:r>
          </a:p>
          <a:p>
            <a:pPr algn="ctr">
              <a:lnSpc>
                <a:spcPct val="150000"/>
              </a:lnSpc>
            </a:pPr>
            <a:r>
              <a:rPr lang="en-US" sz="6000" b="1" dirty="0">
                <a:latin typeface="+mj-lt"/>
                <a:cs typeface="Times New Roman" panose="02020603050405020304" pitchFamily="18" charset="0"/>
              </a:rPr>
              <a:t>Chancellor@umb.edu</a:t>
            </a:r>
          </a:p>
        </p:txBody>
      </p:sp>
    </p:spTree>
    <p:extLst>
      <p:ext uri="{BB962C8B-B14F-4D97-AF65-F5344CB8AC3E}">
        <p14:creationId xmlns:p14="http://schemas.microsoft.com/office/powerpoint/2010/main" val="365001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979" y="1456895"/>
            <a:ext cx="10914039" cy="4495800"/>
          </a:xfrm>
        </p:spPr>
        <p:txBody>
          <a:bodyPr/>
          <a:lstStyle/>
          <a:p>
            <a:r>
              <a:rPr lang="en-US" sz="2400" dirty="0"/>
              <a:t>Beginning mid-March the University began assessing the financial impact of COVID-19</a:t>
            </a:r>
          </a:p>
          <a:p>
            <a:pPr marL="0" indent="0">
              <a:buNone/>
            </a:pPr>
            <a:endParaRPr lang="en-US" sz="2400" dirty="0"/>
          </a:p>
          <a:p>
            <a:r>
              <a:rPr lang="en-US" sz="2400" dirty="0"/>
              <a:t>Initial efforts focused on estimating the value of room &amp; board adjustments; including the timing and logistics for implementation</a:t>
            </a:r>
          </a:p>
          <a:p>
            <a:endParaRPr lang="en-US" sz="2400" dirty="0"/>
          </a:p>
          <a:p>
            <a:r>
              <a:rPr lang="en-US" sz="2400" dirty="0"/>
              <a:t>Process initiated to gather preliminary estimates for the impact; when reviewed in conjunction with latest year-end projection, initial solutions developed</a:t>
            </a:r>
          </a:p>
          <a:p>
            <a:endParaRPr lang="en-US" sz="2400" dirty="0"/>
          </a:p>
          <a:p>
            <a:r>
              <a:rPr lang="en-US" sz="2400" dirty="0"/>
              <a:t>Analysis of Federal CARES Act continues to assess both the impact and timing</a:t>
            </a:r>
          </a:p>
        </p:txBody>
      </p:sp>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sp>
        <p:nvSpPr>
          <p:cNvPr id="6" name="Title 1"/>
          <p:cNvSpPr txBox="1">
            <a:spLocks/>
          </p:cNvSpPr>
          <p:nvPr/>
        </p:nvSpPr>
        <p:spPr bwMode="auto">
          <a:xfrm>
            <a:off x="712460" y="481335"/>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a:latin typeface="Times New Roman" panose="02020603050405020304" pitchFamily="18" charset="0"/>
                <a:cs typeface="Times New Roman" panose="02020603050405020304" pitchFamily="18" charset="0"/>
              </a:rPr>
              <a:t>Financial Implications of COVID-19</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9720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84405" y="1525700"/>
            <a:ext cx="10384000" cy="889309"/>
          </a:xfrm>
        </p:spPr>
        <p:txBody>
          <a:bodyPr/>
          <a:lstStyle/>
          <a:p>
            <a:pPr marL="0" indent="0">
              <a:buNone/>
            </a:pPr>
            <a:r>
              <a:rPr lang="en-US" b="1" i="1" dirty="0">
                <a:solidFill>
                  <a:schemeClr val="accent1"/>
                </a:solidFill>
              </a:rPr>
              <a:t>Preliminary refunding of 100% of student fees for unused dining was calculated to be $1.7M.</a:t>
            </a:r>
          </a:p>
        </p:txBody>
      </p:sp>
      <p:sp>
        <p:nvSpPr>
          <p:cNvPr id="4" name="Slide Number Placeholder 3"/>
          <p:cNvSpPr>
            <a:spLocks noGrp="1"/>
          </p:cNvSpPr>
          <p:nvPr>
            <p:ph type="sldNum" sz="quarter" idx="4294967295"/>
          </p:nvPr>
        </p:nvSpPr>
        <p:spPr/>
        <p:txBody>
          <a:bodyPr/>
          <a:lstStyle/>
          <a:p>
            <a:fld id="{65625F11-EADC-2944-8437-490DA1E2084F}" type="slidenum">
              <a:rPr lang="en-US" smtClean="0"/>
              <a:pPr/>
              <a:t>6</a:t>
            </a:fld>
            <a:endParaRPr lang="en-US" dirty="0"/>
          </a:p>
        </p:txBody>
      </p:sp>
      <p:pic>
        <p:nvPicPr>
          <p:cNvPr id="5" name="Picture 4"/>
          <p:cNvPicPr>
            <a:picLocks noChangeAspect="1"/>
          </p:cNvPicPr>
          <p:nvPr/>
        </p:nvPicPr>
        <p:blipFill>
          <a:blip r:embed="rId2"/>
          <a:stretch>
            <a:fillRect/>
          </a:stretch>
        </p:blipFill>
        <p:spPr>
          <a:xfrm>
            <a:off x="572645" y="2163984"/>
            <a:ext cx="10115675" cy="4122742"/>
          </a:xfrm>
          <a:prstGeom prst="rect">
            <a:avLst/>
          </a:prstGeom>
        </p:spPr>
      </p:pic>
      <p:sp>
        <p:nvSpPr>
          <p:cNvPr id="6" name="Title 1"/>
          <p:cNvSpPr txBox="1">
            <a:spLocks/>
          </p:cNvSpPr>
          <p:nvPr/>
        </p:nvSpPr>
        <p:spPr bwMode="auto">
          <a:xfrm>
            <a:off x="492867" y="379299"/>
            <a:ext cx="10767076" cy="63754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a:latin typeface="Times New Roman" panose="02020603050405020304" pitchFamily="18" charset="0"/>
                <a:cs typeface="Times New Roman" panose="02020603050405020304" pitchFamily="18" charset="0"/>
              </a:rPr>
              <a:t>Preliminary Estimate:  Impact of Refunding Room and Board </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786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sp>
        <p:nvSpPr>
          <p:cNvPr id="6" name="Title 1"/>
          <p:cNvSpPr txBox="1">
            <a:spLocks/>
          </p:cNvSpPr>
          <p:nvPr/>
        </p:nvSpPr>
        <p:spPr bwMode="auto">
          <a:xfrm>
            <a:off x="419084" y="384770"/>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a:latin typeface="Times New Roman" panose="02020603050405020304" pitchFamily="18" charset="0"/>
                <a:cs typeface="Times New Roman" panose="02020603050405020304" pitchFamily="18" charset="0"/>
              </a:rPr>
              <a:t>UMB Actual Impact of Room and Board Adjustment</a:t>
            </a:r>
            <a:endParaRPr lang="en-US" i="1" kern="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1397000" y="5549900"/>
            <a:ext cx="7899400" cy="923330"/>
          </a:xfrm>
          <a:prstGeom prst="rect">
            <a:avLst/>
          </a:prstGeom>
          <a:noFill/>
        </p:spPr>
        <p:txBody>
          <a:bodyPr wrap="square" rtlCol="0">
            <a:spAutoFit/>
          </a:bodyPr>
          <a:lstStyle/>
          <a:p>
            <a:r>
              <a:rPr lang="en-US" dirty="0"/>
              <a:t>*P3 Housing Adjustment approved by Provident Commonwealth Education Resources, Inc. Board of Directors and administered by residence halls operator, COCM</a:t>
            </a:r>
          </a:p>
        </p:txBody>
      </p:sp>
      <p:pic>
        <p:nvPicPr>
          <p:cNvPr id="13" name="Picture 12"/>
          <p:cNvPicPr>
            <a:picLocks noChangeAspect="1"/>
          </p:cNvPicPr>
          <p:nvPr/>
        </p:nvPicPr>
        <p:blipFill>
          <a:blip r:embed="rId3"/>
          <a:stretch>
            <a:fillRect/>
          </a:stretch>
        </p:blipFill>
        <p:spPr>
          <a:xfrm>
            <a:off x="1511301" y="1447800"/>
            <a:ext cx="7366000" cy="3975100"/>
          </a:xfrm>
          <a:prstGeom prst="rect">
            <a:avLst/>
          </a:prstGeom>
        </p:spPr>
      </p:pic>
    </p:spTree>
    <p:extLst>
      <p:ext uri="{BB962C8B-B14F-4D97-AF65-F5344CB8AC3E}">
        <p14:creationId xmlns:p14="http://schemas.microsoft.com/office/powerpoint/2010/main" val="2340308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980" y="255182"/>
            <a:ext cx="10914038" cy="757718"/>
          </a:xfrm>
          <a:solidFill>
            <a:schemeClr val="accent5">
              <a:lumMod val="90000"/>
            </a:schemeClr>
          </a:solidFill>
        </p:spPr>
        <p:txBody>
          <a:bodyPr/>
          <a:lstStyle/>
          <a:p>
            <a:r>
              <a:rPr lang="en-US" sz="3200" b="1" dirty="0"/>
              <a:t>Preliminary Estimate: FY20 Operating Margin Impact</a:t>
            </a:r>
          </a:p>
        </p:txBody>
      </p:sp>
      <p:sp>
        <p:nvSpPr>
          <p:cNvPr id="4" name="Slide Number Placeholder 3"/>
          <p:cNvSpPr>
            <a:spLocks noGrp="1"/>
          </p:cNvSpPr>
          <p:nvPr>
            <p:ph type="sldNum" sz="quarter" idx="4294967295"/>
          </p:nvPr>
        </p:nvSpPr>
        <p:spPr/>
        <p:txBody>
          <a:bodyPr/>
          <a:lstStyle/>
          <a:p>
            <a:fld id="{65625F11-EADC-2944-8437-490DA1E2084F}" type="slidenum">
              <a:rPr lang="en-US" smtClean="0"/>
              <a:pPr/>
              <a:t>8</a:t>
            </a:fld>
            <a:endParaRPr lang="en-US" dirty="0"/>
          </a:p>
        </p:txBody>
      </p:sp>
      <p:sp>
        <p:nvSpPr>
          <p:cNvPr id="6" name="Content Placeholder 9"/>
          <p:cNvSpPr>
            <a:spLocks noGrp="1"/>
          </p:cNvSpPr>
          <p:nvPr>
            <p:ph idx="1"/>
          </p:nvPr>
        </p:nvSpPr>
        <p:spPr>
          <a:xfrm>
            <a:off x="638980" y="1143000"/>
            <a:ext cx="10384000" cy="837207"/>
          </a:xfrm>
        </p:spPr>
        <p:txBody>
          <a:bodyPr/>
          <a:lstStyle/>
          <a:p>
            <a:pPr marL="0" indent="0">
              <a:buNone/>
            </a:pPr>
            <a:r>
              <a:rPr lang="en-US" i="1" dirty="0">
                <a:solidFill>
                  <a:srgbClr val="0070C0"/>
                </a:solidFill>
              </a:rPr>
              <a:t>Preliminary estimates as of 4/3/2020 that were shared with the Board of Trustees; </a:t>
            </a:r>
            <a:r>
              <a:rPr lang="en-US" b="1" i="1" dirty="0">
                <a:solidFill>
                  <a:srgbClr val="0070C0"/>
                </a:solidFill>
              </a:rPr>
              <a:t>does </a:t>
            </a:r>
            <a:r>
              <a:rPr lang="en-US" b="1" i="1" u="sng" dirty="0">
                <a:solidFill>
                  <a:srgbClr val="0070C0"/>
                </a:solidFill>
              </a:rPr>
              <a:t>not</a:t>
            </a:r>
            <a:r>
              <a:rPr lang="en-US" b="1" i="1" dirty="0">
                <a:solidFill>
                  <a:srgbClr val="0070C0"/>
                </a:solidFill>
              </a:rPr>
              <a:t> include an assumption for Federal CARES funding.</a:t>
            </a:r>
          </a:p>
        </p:txBody>
      </p:sp>
      <p:pic>
        <p:nvPicPr>
          <p:cNvPr id="5" name="Picture 4"/>
          <p:cNvPicPr>
            <a:picLocks noChangeAspect="1"/>
          </p:cNvPicPr>
          <p:nvPr/>
        </p:nvPicPr>
        <p:blipFill>
          <a:blip r:embed="rId3"/>
          <a:stretch>
            <a:fillRect/>
          </a:stretch>
        </p:blipFill>
        <p:spPr>
          <a:xfrm>
            <a:off x="346456" y="1980207"/>
            <a:ext cx="10969048" cy="3823693"/>
          </a:xfrm>
          <a:prstGeom prst="rect">
            <a:avLst/>
          </a:prstGeom>
        </p:spPr>
      </p:pic>
    </p:spTree>
    <p:extLst>
      <p:ext uri="{BB962C8B-B14F-4D97-AF65-F5344CB8AC3E}">
        <p14:creationId xmlns:p14="http://schemas.microsoft.com/office/powerpoint/2010/main" val="1357817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828" y="263546"/>
            <a:ext cx="10914038" cy="757718"/>
          </a:xfrm>
          <a:solidFill>
            <a:schemeClr val="accent5">
              <a:lumMod val="90000"/>
            </a:schemeClr>
          </a:solidFill>
        </p:spPr>
        <p:txBody>
          <a:bodyPr/>
          <a:lstStyle/>
          <a:p>
            <a:r>
              <a:rPr lang="en-US" b="1" dirty="0"/>
              <a:t>Subsequent FY2020 COVID19 Impact Update</a:t>
            </a:r>
          </a:p>
        </p:txBody>
      </p:sp>
      <p:sp>
        <p:nvSpPr>
          <p:cNvPr id="3" name="Content Placeholder 2"/>
          <p:cNvSpPr>
            <a:spLocks noGrp="1"/>
          </p:cNvSpPr>
          <p:nvPr>
            <p:ph idx="1"/>
          </p:nvPr>
        </p:nvSpPr>
        <p:spPr>
          <a:xfrm>
            <a:off x="261027" y="1114205"/>
            <a:ext cx="10914039" cy="4400135"/>
          </a:xfrm>
        </p:spPr>
        <p:txBody>
          <a:bodyPr/>
          <a:lstStyle/>
          <a:p>
            <a:pPr marL="0" indent="0">
              <a:buNone/>
            </a:pPr>
            <a:r>
              <a:rPr lang="en-US" dirty="0"/>
              <a:t>The impact of COVID-19 on the university’s budget continues to evolve.  As more facts became known in April, the COVID-19 impact was updated.</a:t>
            </a:r>
          </a:p>
          <a:p>
            <a:pPr marL="0" indent="0">
              <a:buNone/>
            </a:pPr>
            <a:endParaRPr lang="en-US" dirty="0">
              <a:latin typeface="+mn-lt"/>
            </a:endParaRPr>
          </a:p>
          <a:p>
            <a:pPr marL="0" indent="0">
              <a:buNone/>
            </a:pPr>
            <a:endParaRPr lang="en-US" dirty="0"/>
          </a:p>
          <a:p>
            <a:pPr marL="0" indent="0">
              <a:buNone/>
            </a:pPr>
            <a:endParaRPr lang="en-US" dirty="0">
              <a:latin typeface="+mn-lt"/>
            </a:endParaRPr>
          </a:p>
          <a:p>
            <a:pPr marL="0" indent="0">
              <a:buNone/>
            </a:pPr>
            <a:endParaRPr lang="en-US" dirty="0"/>
          </a:p>
          <a:p>
            <a:pPr marL="0" indent="0">
              <a:buNone/>
            </a:pPr>
            <a:endParaRPr lang="en-US" dirty="0">
              <a:latin typeface="+mn-lt"/>
            </a:endParaRPr>
          </a:p>
          <a:p>
            <a:pPr marL="0" indent="0">
              <a:buNone/>
            </a:pPr>
            <a:endParaRPr lang="en-US" dirty="0"/>
          </a:p>
          <a:p>
            <a:pPr marL="0" indent="0">
              <a:buNone/>
            </a:pPr>
            <a:endParaRPr lang="en-US" dirty="0">
              <a:latin typeface="+mn-lt"/>
            </a:endParaRPr>
          </a:p>
          <a:p>
            <a:pPr marL="0" indent="0">
              <a:buNone/>
            </a:pPr>
            <a:r>
              <a:rPr lang="en-US" dirty="0">
                <a:latin typeface="+mn-lt"/>
              </a:rPr>
              <a:t>Reasons for this update were:</a:t>
            </a:r>
          </a:p>
          <a:p>
            <a:pPr lvl="1"/>
            <a:r>
              <a:rPr lang="en-US" dirty="0">
                <a:latin typeface="+mn-lt"/>
              </a:rPr>
              <a:t>Auxiliary/Other/ESS: -$1.4 million (further refinement of revenue loss from Dining &amp; Parking, ESS, Health Services, and Other small Auxiliary)</a:t>
            </a:r>
          </a:p>
          <a:p>
            <a:pPr lvl="1"/>
            <a:r>
              <a:rPr lang="en-US" dirty="0">
                <a:latin typeface="+mn-lt"/>
              </a:rPr>
              <a:t>Vacation Liability: -1.5 million  </a:t>
            </a:r>
          </a:p>
          <a:p>
            <a:pPr lvl="1"/>
            <a:r>
              <a:rPr lang="en-US" dirty="0">
                <a:latin typeface="+mn-lt"/>
              </a:rPr>
              <a:t>Further Non personnel reduction: $1.9 million </a:t>
            </a:r>
          </a:p>
          <a:p>
            <a:pPr lvl="1"/>
            <a:endParaRPr lang="en-US" dirty="0">
              <a:latin typeface="+mn-lt"/>
            </a:endParaRPr>
          </a:p>
          <a:p>
            <a:pPr marL="0" indent="0">
              <a:buNone/>
            </a:pPr>
            <a:r>
              <a:rPr lang="en-US" dirty="0"/>
              <a:t>This value will continue to be updated until the university’s books are closed for FY20</a:t>
            </a:r>
          </a:p>
          <a:p>
            <a:endParaRPr lang="en-US" dirty="0"/>
          </a:p>
          <a:p>
            <a:pPr marL="0" indent="0">
              <a:buNone/>
            </a:pPr>
            <a:endParaRPr lang="en-US" dirty="0">
              <a:latin typeface="+mn-lt"/>
            </a:endParaRPr>
          </a:p>
          <a:p>
            <a:endParaRPr lang="en-US" dirty="0"/>
          </a:p>
        </p:txBody>
      </p:sp>
      <p:sp>
        <p:nvSpPr>
          <p:cNvPr id="4" name="Slide Number Placeholder 3"/>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625F11-EADC-2944-8437-490DA1E2084F}" type="slidenum">
              <a:rPr kumimoji="0" lang="en-US" sz="1600" b="0" i="0" u="none" strike="noStrike" kern="1200" cap="none" spc="0" normalizeH="0" baseline="0" noProof="0" smtClean="0">
                <a:ln>
                  <a:noFill/>
                </a:ln>
                <a:solidFill>
                  <a:srgbClr val="666666"/>
                </a:solidFill>
                <a:effectLst/>
                <a:uLnTx/>
                <a:uFillTx/>
                <a:latin typeface="Century Gothic" panose="020F0302020204030204"/>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600" b="0" i="0" u="none" strike="noStrike" kern="1200" cap="none" spc="0" normalizeH="0" baseline="0" noProof="0" dirty="0">
              <a:ln>
                <a:noFill/>
              </a:ln>
              <a:solidFill>
                <a:srgbClr val="666666"/>
              </a:solidFill>
              <a:effectLst/>
              <a:uLnTx/>
              <a:uFillTx/>
              <a:latin typeface="Century Gothic" panose="020F0302020204030204"/>
            </a:endParaRPr>
          </a:p>
        </p:txBody>
      </p:sp>
      <p:pic>
        <p:nvPicPr>
          <p:cNvPr id="5" name="Picture 4"/>
          <p:cNvPicPr>
            <a:picLocks noChangeAspect="1"/>
          </p:cNvPicPr>
          <p:nvPr/>
        </p:nvPicPr>
        <p:blipFill>
          <a:blip r:embed="rId3"/>
          <a:stretch>
            <a:fillRect/>
          </a:stretch>
        </p:blipFill>
        <p:spPr>
          <a:xfrm>
            <a:off x="881336" y="2214880"/>
            <a:ext cx="9673420" cy="1960880"/>
          </a:xfrm>
          <a:prstGeom prst="rect">
            <a:avLst/>
          </a:prstGeom>
        </p:spPr>
      </p:pic>
    </p:spTree>
    <p:extLst>
      <p:ext uri="{BB962C8B-B14F-4D97-AF65-F5344CB8AC3E}">
        <p14:creationId xmlns:p14="http://schemas.microsoft.com/office/powerpoint/2010/main" val="2943187289"/>
      </p:ext>
    </p:extLst>
  </p:cSld>
  <p:clrMapOvr>
    <a:masterClrMapping/>
  </p:clrMapOvr>
</p:sld>
</file>

<file path=ppt/theme/theme1.xml><?xml version="1.0" encoding="utf-8"?>
<a:theme xmlns:a="http://schemas.openxmlformats.org/drawingml/2006/main" name="Blank Presentation">
  <a:themeElements>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fontScheme name="Blank Presentation">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FFFFFF"/>
        </a:dk1>
        <a:lt1>
          <a:srgbClr val="FFFFFF"/>
        </a:lt1>
        <a:dk2>
          <a:srgbClr val="FFFFFF"/>
        </a:dk2>
        <a:lt2>
          <a:srgbClr val="005A8B"/>
        </a:lt2>
        <a:accent1>
          <a:srgbClr val="A0CFEB"/>
        </a:accent1>
        <a:accent2>
          <a:srgbClr val="C59217"/>
        </a:accent2>
        <a:accent3>
          <a:srgbClr val="FFFFFF"/>
        </a:accent3>
        <a:accent4>
          <a:srgbClr val="DADADA"/>
        </a:accent4>
        <a:accent5>
          <a:srgbClr val="CDE4F3"/>
        </a:accent5>
        <a:accent6>
          <a:srgbClr val="B28414"/>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6504712B7501C40837348F074975255" ma:contentTypeVersion="7" ma:contentTypeDescription="Create a new document." ma:contentTypeScope="" ma:versionID="50dd422f650465de2d11131607a83f1f">
  <xsd:schema xmlns:xsd="http://www.w3.org/2001/XMLSchema" xmlns:xs="http://www.w3.org/2001/XMLSchema" xmlns:p="http://schemas.microsoft.com/office/2006/metadata/properties" xmlns:ns3="7fbb76ed-44cd-4cc0-9654-1b54429f94d3" xmlns:ns4="7bfe5aa0-326c-417f-80f5-9d235047f931" targetNamespace="http://schemas.microsoft.com/office/2006/metadata/properties" ma:root="true" ma:fieldsID="6ebd3fc9710c59c77dedfbb8b438eb81" ns3:_="" ns4:_="">
    <xsd:import namespace="7fbb76ed-44cd-4cc0-9654-1b54429f94d3"/>
    <xsd:import namespace="7bfe5aa0-326c-417f-80f5-9d235047f93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bb76ed-44cd-4cc0-9654-1b54429f94d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fe5aa0-326c-417f-80f5-9d235047f93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EBDBCC-4D69-4B8F-8A74-DA893597F573}">
  <ds:schemaRefs>
    <ds:schemaRef ds:uri="http://www.w3.org/XML/1998/namespace"/>
    <ds:schemaRef ds:uri="http://purl.org/dc/elements/1.1/"/>
    <ds:schemaRef ds:uri="http://schemas.microsoft.com/office/2006/metadata/properties"/>
    <ds:schemaRef ds:uri="http://schemas.microsoft.com/office/2006/documentManagement/types"/>
    <ds:schemaRef ds:uri="http://purl.org/dc/dcmitype/"/>
    <ds:schemaRef ds:uri="7bfe5aa0-326c-417f-80f5-9d235047f931"/>
    <ds:schemaRef ds:uri="http://purl.org/dc/terms/"/>
    <ds:schemaRef ds:uri="http://schemas.microsoft.com/office/infopath/2007/PartnerControls"/>
    <ds:schemaRef ds:uri="http://schemas.openxmlformats.org/package/2006/metadata/core-properties"/>
    <ds:schemaRef ds:uri="7fbb76ed-44cd-4cc0-9654-1b54429f94d3"/>
  </ds:schemaRefs>
</ds:datastoreItem>
</file>

<file path=customXml/itemProps2.xml><?xml version="1.0" encoding="utf-8"?>
<ds:datastoreItem xmlns:ds="http://schemas.openxmlformats.org/officeDocument/2006/customXml" ds:itemID="{6E8C04F3-1B7F-4D0D-BBF8-1EA6C83B15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bb76ed-44cd-4cc0-9654-1b54429f94d3"/>
    <ds:schemaRef ds:uri="7bfe5aa0-326c-417f-80f5-9d235047f9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1A12FB-F0A6-4BC4-B306-E04411D00E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25392</TotalTime>
  <Words>2392</Words>
  <Application>Microsoft Office PowerPoint</Application>
  <PresentationFormat>Widescreen</PresentationFormat>
  <Paragraphs>460</Paragraphs>
  <Slides>40</Slides>
  <Notes>20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20 db</vt:lpstr>
      <vt:lpstr>Arial</vt:lpstr>
      <vt:lpstr>Arial Bold</vt:lpstr>
      <vt:lpstr>Calibri</vt:lpstr>
      <vt:lpstr>Century Gothic</vt:lpstr>
      <vt:lpstr>Lucida Grande</vt:lpstr>
      <vt:lpstr>Times New Roman</vt:lpstr>
      <vt:lpstr>Wingdings</vt:lpstr>
      <vt:lpstr>ヒラギノ角ゴ Pro W3</vt:lpstr>
      <vt:lpstr>Blank Presentation</vt:lpstr>
      <vt:lpstr>Virtual Town Hall Meeting </vt:lpstr>
      <vt:lpstr>Agenda</vt:lpstr>
      <vt:lpstr>PowerPoint Presentation</vt:lpstr>
      <vt:lpstr>PowerPoint Presentation</vt:lpstr>
      <vt:lpstr>PowerPoint Presentation</vt:lpstr>
      <vt:lpstr>PowerPoint Presentation</vt:lpstr>
      <vt:lpstr>PowerPoint Presentation</vt:lpstr>
      <vt:lpstr>Preliminary Estimate: FY20 Operating Margin Impact</vt:lpstr>
      <vt:lpstr>Subsequent FY2020 COVID19 Impact Update</vt:lpstr>
      <vt:lpstr>UMB FY20 Third Quarter Projection</vt:lpstr>
      <vt:lpstr>Closing the FY20 deficit &amp; ending FY20 with a balanced budget</vt:lpstr>
      <vt:lpstr>  </vt:lpstr>
      <vt:lpstr>PowerPoint Presentation</vt:lpstr>
      <vt:lpstr>PowerPoint Presentation</vt:lpstr>
      <vt:lpstr>PowerPoint Presentation</vt:lpstr>
      <vt:lpstr>FY21 Updated Planning Parameters</vt:lpstr>
      <vt:lpstr>Additional Fiscal Planning Scenarios for FY21</vt:lpstr>
      <vt:lpstr>PowerPoint Presentation</vt:lpstr>
      <vt:lpstr>Next steps in the FY2021 Budget Process</vt:lpstr>
      <vt:lpstr>PowerPoint Presentation</vt:lpstr>
      <vt:lpstr>CARES Act Funding for Higher Education</vt:lpstr>
      <vt:lpstr>US Department of Education (DOE):  Allocation of 90% Funding Share ($12.5B)</vt:lpstr>
      <vt:lpstr>Use of Stimulus Funds for Institutional Costs $6.092M for UMass Boston </vt:lpstr>
      <vt:lpstr>PowerPoint Presentation</vt:lpstr>
      <vt:lpstr>CARES Act Overview</vt:lpstr>
      <vt:lpstr>We have implemented an application-based model that allows students with COVID-related expenses to apply for aid during 3-4 windows </vt:lpstr>
      <vt:lpstr>Model reflects pace of spending and target audiences throughout calendar year; timing and amounts can be adjusted</vt:lpstr>
      <vt:lpstr>Students have indicated additional expenses related to food, connectivity, and technology related to campus disruption </vt:lpstr>
      <vt:lpstr>Planning for Fall</vt:lpstr>
      <vt:lpstr>Some assumptions in our planning for the fall</vt:lpstr>
      <vt:lpstr>We are actively planning for several possible fall scenarios</vt:lpstr>
      <vt:lpstr>We are actively planning for several possible fall scenarios</vt:lpstr>
      <vt:lpstr>Campus activities may return in different ways at different times</vt:lpstr>
      <vt:lpstr>Two key questions will drive which activities are highest priority to return to campus</vt:lpstr>
      <vt:lpstr>And a critical third question will determine how many activities return to campus</vt:lpstr>
      <vt:lpstr>A set of committees is diving deep on these planning efforts</vt:lpstr>
      <vt:lpstr>PowerPoint Presentation</vt:lpstr>
      <vt:lpstr>Planning for Academic and Research Continuity</vt:lpstr>
      <vt:lpstr>PowerPoint Presentation</vt:lpstr>
      <vt:lpstr>PowerPoint Presentation</vt:lpstr>
    </vt:vector>
  </TitlesOfParts>
  <Company>$Kirsten.Rutkowski @Q-3-14 /7-5191/ Desktop1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 of Accounts</dc:title>
  <dc:creator>Kirsten R Rutkowski</dc:creator>
  <cp:lastModifiedBy>John Sr</cp:lastModifiedBy>
  <cp:revision>669</cp:revision>
  <cp:lastPrinted>2019-01-08T20:18:06Z</cp:lastPrinted>
  <dcterms:created xsi:type="dcterms:W3CDTF">2014-10-30T14:27:44Z</dcterms:created>
  <dcterms:modified xsi:type="dcterms:W3CDTF">2020-05-14T21:16:32Z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0x01010086504712B7501C40837348F074975255</vt:lpwstr>
  </property>
</Properties>
</file>